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4AB81-7619-4D99-A38B-D481945AE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140C44-0A0C-4B09-A027-6AF1B3E39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60E1-8830-4CE2-AC40-908CABA9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25231E-95FB-4063-A09B-9AE58A405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E8588-029D-44F0-A858-693DAD37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7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FDA9F-C7B6-4C53-815D-B82265D4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69BC82-90C8-4C52-B99B-6146EC3BE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A334F1-643E-4D11-A34D-C15D2FA26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7B8FE3-FBD2-4C82-86BE-3C1B474BF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197FD-B782-4003-AE27-7E60EB777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724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0646A-1A54-49C5-8574-2B8E1116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FC5EB2-3B59-46D4-8B5D-F949B0C63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9331EE-2948-49AD-810B-D1C014D7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04BB2B-7703-4E1C-8C35-E3488B79F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606B21-01D6-4299-8404-699DEB51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2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4D23F-F46D-4AF4-99AE-650CAF615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95962-C467-4EB2-8865-B5856F4B2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8BA77F-AB10-40A3-A2EE-A6FF40016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B4C70D-E6C3-42FC-BD8C-CDFEDDC4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A3C93A-DA19-4467-9224-7DDE9525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A2EA6B-ECE3-4F29-9110-3DA46783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9E6BF-4AA2-4EC5-A855-66B73868C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CBC970-F9CB-41C9-8966-ACD9871C7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31199E-1649-44CC-A31F-995C2546A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6B9D46-53A6-4633-8D26-727E7CED2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3DCA9B-6BAF-438A-9D4F-4369AE34C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53F9A1-8C77-42D5-8C22-43E62E7A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47FEA4-1D9D-4BE7-8C73-EF1094CE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5EFC69-A806-472F-A3CB-E0639612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05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E7508C-C9D2-4C86-BAE3-E965965F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39CF1E-C2B0-49AB-9A70-9549A6583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2F125A-6680-4C1F-9186-43214DCC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F2C5D1-CB0A-454E-95CB-9E062F0F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98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CE9A81-E20D-404A-B836-B396B095F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A9FFB3-B954-4880-AED6-16646EBB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86AF25-D28A-487C-AB5B-05E3D6AC0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9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5A842-60E2-4FBE-BB0E-9591493F4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B89CF6-5DCE-4F32-80CC-4DF2CF6B4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B23CD8-E9CF-4253-9380-68ECF4D71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ECF3F0-937D-46AA-9F83-6D8CDA0B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DA81F7-0F5C-4AA7-B443-0F908B71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6C958-08B7-4F08-8048-F8050D58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98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01DD8-4D91-41EE-BC51-DD7E8D9B1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7A1D65-CBE9-4915-BB70-5CCEA17B7D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B1AB63-4AD0-4CEB-BA3F-058BF97AC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E9CD82-E015-4605-9696-6032F5FC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93D8AB-9C8F-4F24-87A7-E5F39B9A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D88503-BA9F-42C3-A636-3F8A1CDB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30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70D5B-F21D-45E4-820C-A07DEE7AE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5DAC72-B2CD-40CA-8B41-274BBD414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A48896-EA77-4697-A85F-7E0DAAC8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EA5ECA-BEE6-442C-8CAB-4B234D3A9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4ECA6-CD8E-4E67-84A2-D27550D0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2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D87EE0-4375-4973-B70C-51B31B4FB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035EBA-326E-4557-811C-5A415F2C7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9613FB-4888-451B-912C-D1B6BC0D2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E73132-ADC2-48E5-880E-D63F309A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CA7AF7-C484-4817-956C-BCD400A44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83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D2F8D-2777-40B2-BECB-9CDBD8C9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08C0B4-0FB7-495A-800A-8FE8A078D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16F828-E634-42AD-A8B2-E5E1A1721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CF2BA-B70B-43C0-B318-E69531DD49C5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8F252-F5B8-4EAA-8F40-2B81DD7DA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E7AD8-93F5-4918-A857-387A7ABE0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064D1-DE04-454A-88A2-F30A58AE4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0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DE9BB-15CF-49A2-812E-1CD91F9328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Объективность оценки образовательных результатов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99384-EDB7-45D3-9E84-F72A28B30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74776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Сивкова С.А., </a:t>
            </a:r>
          </a:p>
          <a:p>
            <a:pPr algn="r"/>
            <a:r>
              <a:rPr lang="ru-RU" dirty="0"/>
              <a:t>Руководитель ТУМО учителей иностранных языков</a:t>
            </a:r>
          </a:p>
          <a:p>
            <a:pPr algn="r"/>
            <a:r>
              <a:rPr lang="ru-RU" dirty="0" err="1"/>
              <a:t>Отрадненского</a:t>
            </a:r>
            <a:r>
              <a:rPr lang="ru-RU" dirty="0"/>
              <a:t> образовательного округа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2023г.</a:t>
            </a:r>
          </a:p>
          <a:p>
            <a:pPr algn="r"/>
            <a:endParaRPr lang="ru-RU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451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BE713-DD42-4708-9CD3-1D7A99C98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Актуальность единого подхода к оцениванию образовательных результатов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F3E49-E3CF-48E5-A1F8-031DE102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3011"/>
            <a:ext cx="10515600" cy="4351338"/>
          </a:xfrm>
        </p:spPr>
        <p:txBody>
          <a:bodyPr/>
          <a:lstStyle/>
          <a:p>
            <a:r>
              <a:rPr lang="ru-RU" dirty="0"/>
              <a:t>ФГОС – это совокупность требований, обязательных при реализации основных образовательных программ образовательными учреждениями, имеющими государственную аккредитацию</a:t>
            </a:r>
          </a:p>
        </p:txBody>
      </p:sp>
    </p:spTree>
    <p:extLst>
      <p:ext uri="{BB962C8B-B14F-4D97-AF65-F5344CB8AC3E}">
        <p14:creationId xmlns:p14="http://schemas.microsoft.com/office/powerpoint/2010/main" val="177576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CD020-C6E7-4249-B505-88E8DF196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C53FA2-DCB6-4ED0-B0DC-1B6C0132A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753" y="2055813"/>
            <a:ext cx="10515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9FF962-ED8F-4A8E-B928-8098E242B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4" t="14299" r="66064" b="10276"/>
          <a:stretch/>
        </p:blipFill>
        <p:spPr>
          <a:xfrm>
            <a:off x="838200" y="0"/>
            <a:ext cx="4338234" cy="68622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A4A15C-14F8-46BC-893D-E8C1656AAB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6" t="15141" r="65551" b="12090"/>
          <a:stretch/>
        </p:blipFill>
        <p:spPr>
          <a:xfrm>
            <a:off x="5434485" y="0"/>
            <a:ext cx="4855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87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EECCD-D7FC-463B-83F9-F8511C981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Объекты оценивания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0D767-BB7F-41AB-881D-E86D9E9F1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EF250D-047C-44B5-9E89-05A677225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8" t="16045" r="65297" b="8022"/>
          <a:stretch/>
        </p:blipFill>
        <p:spPr>
          <a:xfrm>
            <a:off x="650929" y="1397579"/>
            <a:ext cx="3735091" cy="52074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F4E456-6603-4081-A435-F5B20DA152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5" t="15367" r="64025" b="10336"/>
          <a:stretch/>
        </p:blipFill>
        <p:spPr>
          <a:xfrm>
            <a:off x="4836763" y="1397580"/>
            <a:ext cx="3547820" cy="50952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C13942-0C76-491A-9DE9-770347E059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88" t="16805" r="65312" b="7262"/>
          <a:stretch/>
        </p:blipFill>
        <p:spPr>
          <a:xfrm>
            <a:off x="8644179" y="1285445"/>
            <a:ext cx="3547821" cy="520743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FF01896-5E2F-41F1-81EC-512BA7AF190C}"/>
              </a:ext>
            </a:extLst>
          </p:cNvPr>
          <p:cNvCxnSpPr>
            <a:cxnSpLocks/>
          </p:cNvCxnSpPr>
          <p:nvPr/>
        </p:nvCxnSpPr>
        <p:spPr>
          <a:xfrm>
            <a:off x="2518474" y="4076700"/>
            <a:ext cx="151060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110EECC-BA49-403E-9CBE-9FB381EDF9E8}"/>
              </a:ext>
            </a:extLst>
          </p:cNvPr>
          <p:cNvCxnSpPr/>
          <p:nvPr/>
        </p:nvCxnSpPr>
        <p:spPr>
          <a:xfrm>
            <a:off x="1133475" y="4162425"/>
            <a:ext cx="838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E6864D-812C-445E-B637-FDDBE1A0D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000" y="2975608"/>
            <a:ext cx="1530229" cy="304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53A95D-667C-486F-9319-B40353FCC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2493" y="3096005"/>
            <a:ext cx="853514" cy="182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3F8E38A-AED7-415E-8F71-C47EA2CE28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843" y="3964278"/>
            <a:ext cx="853514" cy="182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C01E8D-B55E-415B-A1EF-CE3461542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3167" y="2975608"/>
            <a:ext cx="1530229" cy="30483"/>
          </a:xfrm>
          <a:prstGeom prst="rect">
            <a:avLst/>
          </a:prstGeom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6B8B8012-8FCB-49CD-BB26-9ABF3A12AB92}"/>
              </a:ext>
            </a:extLst>
          </p:cNvPr>
          <p:cNvSpPr/>
          <p:nvPr/>
        </p:nvSpPr>
        <p:spPr>
          <a:xfrm>
            <a:off x="4883207" y="5190306"/>
            <a:ext cx="3101258" cy="486806"/>
          </a:xfrm>
          <a:custGeom>
            <a:avLst/>
            <a:gdLst>
              <a:gd name="connsiteX0" fmla="*/ 955618 w 3101258"/>
              <a:gd name="connsiteY0" fmla="*/ 134169 h 486806"/>
              <a:gd name="connsiteX1" fmla="*/ 1536643 w 3101258"/>
              <a:gd name="connsiteY1" fmla="*/ 19869 h 486806"/>
              <a:gd name="connsiteX2" fmla="*/ 1774768 w 3101258"/>
              <a:gd name="connsiteY2" fmla="*/ 819 h 486806"/>
              <a:gd name="connsiteX3" fmla="*/ 2231968 w 3101258"/>
              <a:gd name="connsiteY3" fmla="*/ 29394 h 486806"/>
              <a:gd name="connsiteX4" fmla="*/ 2736793 w 3101258"/>
              <a:gd name="connsiteY4" fmla="*/ 86544 h 486806"/>
              <a:gd name="connsiteX5" fmla="*/ 3051118 w 3101258"/>
              <a:gd name="connsiteY5" fmla="*/ 105594 h 486806"/>
              <a:gd name="connsiteX6" fmla="*/ 3098743 w 3101258"/>
              <a:gd name="connsiteY6" fmla="*/ 229419 h 486806"/>
              <a:gd name="connsiteX7" fmla="*/ 3032068 w 3101258"/>
              <a:gd name="connsiteY7" fmla="*/ 400869 h 486806"/>
              <a:gd name="connsiteX8" fmla="*/ 2746318 w 3101258"/>
              <a:gd name="connsiteY8" fmla="*/ 438969 h 486806"/>
              <a:gd name="connsiteX9" fmla="*/ 2460568 w 3101258"/>
              <a:gd name="connsiteY9" fmla="*/ 419919 h 486806"/>
              <a:gd name="connsiteX10" fmla="*/ 1298518 w 3101258"/>
              <a:gd name="connsiteY10" fmla="*/ 429444 h 486806"/>
              <a:gd name="connsiteX11" fmla="*/ 774643 w 3101258"/>
              <a:gd name="connsiteY11" fmla="*/ 438969 h 486806"/>
              <a:gd name="connsiteX12" fmla="*/ 374593 w 3101258"/>
              <a:gd name="connsiteY12" fmla="*/ 448494 h 486806"/>
              <a:gd name="connsiteX13" fmla="*/ 145993 w 3101258"/>
              <a:gd name="connsiteY13" fmla="*/ 486594 h 486806"/>
              <a:gd name="connsiteX14" fmla="*/ 50743 w 3101258"/>
              <a:gd name="connsiteY14" fmla="*/ 429444 h 486806"/>
              <a:gd name="connsiteX15" fmla="*/ 3118 w 3101258"/>
              <a:gd name="connsiteY15" fmla="*/ 343719 h 486806"/>
              <a:gd name="connsiteX16" fmla="*/ 136468 w 3101258"/>
              <a:gd name="connsiteY16" fmla="*/ 172269 h 486806"/>
              <a:gd name="connsiteX17" fmla="*/ 450793 w 3101258"/>
              <a:gd name="connsiteY17" fmla="*/ 105594 h 486806"/>
              <a:gd name="connsiteX18" fmla="*/ 698443 w 3101258"/>
              <a:gd name="connsiteY18" fmla="*/ 105594 h 486806"/>
              <a:gd name="connsiteX19" fmla="*/ 869893 w 3101258"/>
              <a:gd name="connsiteY19" fmla="*/ 96069 h 486806"/>
              <a:gd name="connsiteX20" fmla="*/ 955618 w 3101258"/>
              <a:gd name="connsiteY20" fmla="*/ 134169 h 4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01258" h="486806">
                <a:moveTo>
                  <a:pt x="955618" y="134169"/>
                </a:moveTo>
                <a:cubicBezTo>
                  <a:pt x="1066743" y="121469"/>
                  <a:pt x="1400118" y="42094"/>
                  <a:pt x="1536643" y="19869"/>
                </a:cubicBezTo>
                <a:cubicBezTo>
                  <a:pt x="1673168" y="-2356"/>
                  <a:pt x="1658881" y="-768"/>
                  <a:pt x="1774768" y="819"/>
                </a:cubicBezTo>
                <a:cubicBezTo>
                  <a:pt x="1890655" y="2406"/>
                  <a:pt x="2071631" y="15106"/>
                  <a:pt x="2231968" y="29394"/>
                </a:cubicBezTo>
                <a:cubicBezTo>
                  <a:pt x="2392306" y="43681"/>
                  <a:pt x="2600268" y="73844"/>
                  <a:pt x="2736793" y="86544"/>
                </a:cubicBezTo>
                <a:cubicBezTo>
                  <a:pt x="2873318" y="99244"/>
                  <a:pt x="2990793" y="81782"/>
                  <a:pt x="3051118" y="105594"/>
                </a:cubicBezTo>
                <a:cubicBezTo>
                  <a:pt x="3111443" y="129406"/>
                  <a:pt x="3101918" y="180207"/>
                  <a:pt x="3098743" y="229419"/>
                </a:cubicBezTo>
                <a:cubicBezTo>
                  <a:pt x="3095568" y="278631"/>
                  <a:pt x="3090806" y="365944"/>
                  <a:pt x="3032068" y="400869"/>
                </a:cubicBezTo>
                <a:cubicBezTo>
                  <a:pt x="2973331" y="435794"/>
                  <a:pt x="2841568" y="435794"/>
                  <a:pt x="2746318" y="438969"/>
                </a:cubicBezTo>
                <a:cubicBezTo>
                  <a:pt x="2651068" y="442144"/>
                  <a:pt x="2460568" y="419919"/>
                  <a:pt x="2460568" y="419919"/>
                </a:cubicBezTo>
                <a:lnTo>
                  <a:pt x="1298518" y="429444"/>
                </a:lnTo>
                <a:lnTo>
                  <a:pt x="774643" y="438969"/>
                </a:lnTo>
                <a:cubicBezTo>
                  <a:pt x="620656" y="442144"/>
                  <a:pt x="479368" y="440557"/>
                  <a:pt x="374593" y="448494"/>
                </a:cubicBezTo>
                <a:cubicBezTo>
                  <a:pt x="269818" y="456432"/>
                  <a:pt x="199968" y="489769"/>
                  <a:pt x="145993" y="486594"/>
                </a:cubicBezTo>
                <a:cubicBezTo>
                  <a:pt x="92018" y="483419"/>
                  <a:pt x="74555" y="453256"/>
                  <a:pt x="50743" y="429444"/>
                </a:cubicBezTo>
                <a:cubicBezTo>
                  <a:pt x="26931" y="405632"/>
                  <a:pt x="-11169" y="386581"/>
                  <a:pt x="3118" y="343719"/>
                </a:cubicBezTo>
                <a:cubicBezTo>
                  <a:pt x="17405" y="300857"/>
                  <a:pt x="61856" y="211956"/>
                  <a:pt x="136468" y="172269"/>
                </a:cubicBezTo>
                <a:cubicBezTo>
                  <a:pt x="211080" y="132582"/>
                  <a:pt x="357131" y="116706"/>
                  <a:pt x="450793" y="105594"/>
                </a:cubicBezTo>
                <a:cubicBezTo>
                  <a:pt x="544455" y="94482"/>
                  <a:pt x="628593" y="107181"/>
                  <a:pt x="698443" y="105594"/>
                </a:cubicBezTo>
                <a:cubicBezTo>
                  <a:pt x="768293" y="104006"/>
                  <a:pt x="828618" y="94482"/>
                  <a:pt x="869893" y="96069"/>
                </a:cubicBezTo>
                <a:cubicBezTo>
                  <a:pt x="911168" y="97656"/>
                  <a:pt x="844493" y="146869"/>
                  <a:pt x="955618" y="134169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24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9C8CA-74F4-4F4B-9865-DA5D2718D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Объекты оценивания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42B361-5E07-4E78-BB78-C88BF2533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346"/>
            <a:ext cx="10515600" cy="528492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Говорение – монологическая и диалогическая речь,</a:t>
            </a:r>
          </a:p>
          <a:p>
            <a:r>
              <a:rPr lang="ru-RU" dirty="0"/>
              <a:t>Аудирование</a:t>
            </a:r>
          </a:p>
          <a:p>
            <a:r>
              <a:rPr lang="ru-RU" dirty="0"/>
              <a:t>Смысловое чтение</a:t>
            </a:r>
          </a:p>
          <a:p>
            <a:r>
              <a:rPr lang="ru-RU" dirty="0"/>
              <a:t>Письменная речь</a:t>
            </a:r>
          </a:p>
          <a:p>
            <a:r>
              <a:rPr lang="ru-RU" dirty="0"/>
              <a:t>Владение фонетическими навыками</a:t>
            </a:r>
          </a:p>
          <a:p>
            <a:r>
              <a:rPr lang="ru-RU" dirty="0"/>
              <a:t>Владение орфографическими навыками</a:t>
            </a:r>
          </a:p>
          <a:p>
            <a:r>
              <a:rPr lang="ru-RU" dirty="0"/>
              <a:t>Владение пунктуационными навыками</a:t>
            </a:r>
          </a:p>
          <a:p>
            <a:r>
              <a:rPr lang="ru-RU" dirty="0"/>
              <a:t>Распознавание и употребление ЛЕ</a:t>
            </a:r>
          </a:p>
          <a:p>
            <a:r>
              <a:rPr lang="ru-RU" dirty="0"/>
              <a:t>Распознавание и употребление </a:t>
            </a:r>
            <a:r>
              <a:rPr lang="ru-RU" dirty="0" err="1"/>
              <a:t>опр</a:t>
            </a:r>
            <a:r>
              <a:rPr lang="ru-RU" dirty="0"/>
              <a:t> </a:t>
            </a:r>
            <a:r>
              <a:rPr lang="ru-RU" dirty="0" err="1"/>
              <a:t>граммат</a:t>
            </a:r>
            <a:r>
              <a:rPr lang="ru-RU" dirty="0"/>
              <a:t> структур</a:t>
            </a:r>
          </a:p>
          <a:p>
            <a:r>
              <a:rPr lang="ru-RU" dirty="0"/>
              <a:t>Владение социокультурными навыками</a:t>
            </a:r>
          </a:p>
          <a:p>
            <a:r>
              <a:rPr lang="ru-RU" dirty="0"/>
              <a:t>Владение компенсаторными навыками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77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D2139-D266-4DEE-8614-884EA0F5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5EF0D6D-AA41-4CCC-B134-08E724026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3281" y="1690688"/>
            <a:ext cx="6308719" cy="34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5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04DB7-9382-4F48-ABCE-D32DB2DC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FCBE06-C875-4157-82F6-8969F7078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D42467-515F-4CAD-BC82-617E6A527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94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85</Words>
  <Application>Microsoft Office PowerPoint</Application>
  <PresentationFormat>Широкоэкранный</PresentationFormat>
  <Paragraphs>22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Объективность оценки образовательных результатов</vt:lpstr>
      <vt:lpstr>Актуальность единого подхода к оцениванию образовательных результатов </vt:lpstr>
      <vt:lpstr>Презентация PowerPoint</vt:lpstr>
      <vt:lpstr>Объекты оценивания</vt:lpstr>
      <vt:lpstr>Объекты оценивания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Объективность оценки образовательных результатов</dc:title>
  <dc:creator>Nick</dc:creator>
  <cp:lastModifiedBy>Nick</cp:lastModifiedBy>
  <cp:revision>7</cp:revision>
  <dcterms:created xsi:type="dcterms:W3CDTF">2023-05-29T13:49:18Z</dcterms:created>
  <dcterms:modified xsi:type="dcterms:W3CDTF">2023-05-30T12:54:29Z</dcterms:modified>
</cp:coreProperties>
</file>