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13" r:id="rId3"/>
    <p:sldId id="285" r:id="rId4"/>
    <p:sldId id="318" r:id="rId5"/>
    <p:sldId id="319" r:id="rId6"/>
    <p:sldId id="320" r:id="rId7"/>
    <p:sldId id="321" r:id="rId8"/>
    <p:sldId id="322" r:id="rId9"/>
    <p:sldId id="314" r:id="rId10"/>
  </p:sldIdLst>
  <p:sldSz cx="9144000" cy="5143500" type="screen16x9"/>
  <p:notesSz cx="6858000" cy="9144000"/>
  <p:embeddedFontLst>
    <p:embeddedFont>
      <p:font typeface="Roboto Condensed" panose="020B0604020202020204" charset="0"/>
      <p:regular r:id="rId13"/>
      <p:bold r:id="rId14"/>
      <p:italic r:id="rId15"/>
      <p:boldItalic r:id="rId16"/>
    </p:embeddedFont>
    <p:embeddedFont>
      <p:font typeface="Oswald" panose="020B0604020202020204" charset="-52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717872-B34C-478E-8A37-E1BBE1674F39}">
  <a:tblStyle styleId="{BD717872-B34C-478E-8A37-E1BBE1674F3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60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1B571-5D24-4FF3-9F33-7D179640D694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5A1A1-A340-4E64-839A-879726643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050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52129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046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462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6393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E6B11546-E164-A3A6-B9BF-F1E8CDE6A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>
            <a:extLst>
              <a:ext uri="{FF2B5EF4-FFF2-40B4-BE49-F238E27FC236}">
                <a16:creationId xmlns:a16="http://schemas.microsoft.com/office/drawing/2014/main" id="{A686490A-438D-BC36-B6FD-EDBE5EEEBE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>
            <a:extLst>
              <a:ext uri="{FF2B5EF4-FFF2-40B4-BE49-F238E27FC236}">
                <a16:creationId xmlns:a16="http://schemas.microsoft.com/office/drawing/2014/main" id="{05167DA3-B5A7-9AFB-2B0D-FD0ACF0849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19901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2974A364-B760-16EA-BCEF-D057FF64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>
            <a:extLst>
              <a:ext uri="{FF2B5EF4-FFF2-40B4-BE49-F238E27FC236}">
                <a16:creationId xmlns:a16="http://schemas.microsoft.com/office/drawing/2014/main" id="{347A4670-B97A-46E1-672A-07A83F7663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>
            <a:extLst>
              <a:ext uri="{FF2B5EF4-FFF2-40B4-BE49-F238E27FC236}">
                <a16:creationId xmlns:a16="http://schemas.microsoft.com/office/drawing/2014/main" id="{A77B5AB2-6788-58A0-229D-29F58BA7EF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622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F788E7F1-0BB5-1858-1950-45C00C25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>
            <a:extLst>
              <a:ext uri="{FF2B5EF4-FFF2-40B4-BE49-F238E27FC236}">
                <a16:creationId xmlns:a16="http://schemas.microsoft.com/office/drawing/2014/main" id="{13917095-11F9-A185-BC3D-56B2D4BD39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>
            <a:extLst>
              <a:ext uri="{FF2B5EF4-FFF2-40B4-BE49-F238E27FC236}">
                <a16:creationId xmlns:a16="http://schemas.microsoft.com/office/drawing/2014/main" id="{068100AF-5033-6BF1-8589-DB9CED05C2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9216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BEDDCAD7-EA48-74DA-4468-8378ABE8A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>
            <a:extLst>
              <a:ext uri="{FF2B5EF4-FFF2-40B4-BE49-F238E27FC236}">
                <a16:creationId xmlns:a16="http://schemas.microsoft.com/office/drawing/2014/main" id="{A0B9BCF9-1EBF-1F8E-B6EC-A1C73DA832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>
            <a:extLst>
              <a:ext uri="{FF2B5EF4-FFF2-40B4-BE49-F238E27FC236}">
                <a16:creationId xmlns:a16="http://schemas.microsoft.com/office/drawing/2014/main" id="{625E434A-5E93-49AE-A0E9-EE922B8BCB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2692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>
          <a:extLst>
            <a:ext uri="{FF2B5EF4-FFF2-40B4-BE49-F238E27FC236}">
              <a16:creationId xmlns:a16="http://schemas.microsoft.com/office/drawing/2014/main" id="{31A92E31-0DA0-82C6-3715-4F93094E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>
            <a:extLst>
              <a:ext uri="{FF2B5EF4-FFF2-40B4-BE49-F238E27FC236}">
                <a16:creationId xmlns:a16="http://schemas.microsoft.com/office/drawing/2014/main" id="{4F2B53D2-D591-00AB-43B6-7422C1FBC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>
            <a:extLst>
              <a:ext uri="{FF2B5EF4-FFF2-40B4-BE49-F238E27FC236}">
                <a16:creationId xmlns:a16="http://schemas.microsoft.com/office/drawing/2014/main" id="{997942F3-B8D7-F668-DA24-2BB74B2BCE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86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4473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4BB5D9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5609666" y="2185857"/>
            <a:ext cx="3534604" cy="3432788"/>
            <a:chOff x="6172200" y="2656118"/>
            <a:chExt cx="2971754" cy="2886151"/>
          </a:xfrm>
        </p:grpSpPr>
        <p:sp>
          <p:nvSpPr>
            <p:cNvPr id="11" name="Google Shape;11;p2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grpSp>
        <p:nvGrpSpPr>
          <p:cNvPr id="16" name="Google Shape;16;p2"/>
          <p:cNvGrpSpPr/>
          <p:nvPr/>
        </p:nvGrpSpPr>
        <p:grpSpPr>
          <a:xfrm>
            <a:off x="-22" y="-324543"/>
            <a:ext cx="3068579" cy="1910876"/>
            <a:chOff x="-32" y="-215963"/>
            <a:chExt cx="2163561" cy="1347300"/>
          </a:xfrm>
        </p:grpSpPr>
        <p:sp>
          <p:nvSpPr>
            <p:cNvPr id="17" name="Google Shape;17;p2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81D1EC"/>
            </a:solidFill>
            <a:ln>
              <a:noFill/>
            </a:ln>
          </p:spPr>
        </p: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2753825"/>
            <a:ext cx="5671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None/>
              <a:defRPr sz="5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FF9900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6172200" y="2656118"/>
            <a:ext cx="2971754" cy="2886151"/>
            <a:chOff x="6172200" y="2656118"/>
            <a:chExt cx="2971754" cy="2886151"/>
          </a:xfrm>
        </p:grpSpPr>
        <p:sp>
          <p:nvSpPr>
            <p:cNvPr id="25" name="Google Shape;25;p3"/>
            <p:cNvSpPr/>
            <p:nvPr/>
          </p:nvSpPr>
          <p:spPr>
            <a:xfrm rot="9208626" flipH="1">
              <a:off x="6704904" y="4110434"/>
              <a:ext cx="484232" cy="1204006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rot="9208633" flipH="1">
              <a:off x="7804300" y="3279013"/>
              <a:ext cx="877624" cy="2182136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9208606" flipH="1">
              <a:off x="7481789" y="4276913"/>
              <a:ext cx="408796" cy="1016449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rot="9208678" flipH="1">
              <a:off x="6287617" y="4657701"/>
              <a:ext cx="229660" cy="571018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8289303" y="2656118"/>
              <a:ext cx="854651" cy="1929080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grpSp>
        <p:nvGrpSpPr>
          <p:cNvPr id="30" name="Google Shape;30;p3"/>
          <p:cNvGrpSpPr/>
          <p:nvPr/>
        </p:nvGrpSpPr>
        <p:grpSpPr>
          <a:xfrm>
            <a:off x="-32" y="-228027"/>
            <a:ext cx="2163561" cy="1347300"/>
            <a:chOff x="-32" y="-215963"/>
            <a:chExt cx="2163561" cy="1347300"/>
          </a:xfrm>
        </p:grpSpPr>
        <p:sp>
          <p:nvSpPr>
            <p:cNvPr id="31" name="Google Shape;31;p3"/>
            <p:cNvSpPr/>
            <p:nvPr/>
          </p:nvSpPr>
          <p:spPr>
            <a:xfrm rot="-1591408" flipH="1">
              <a:off x="1362169" y="-63166"/>
              <a:ext cx="205103" cy="509980"/>
            </a:xfrm>
            <a:prstGeom prst="flowChartManualInpu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1591371" flipH="1">
              <a:off x="239463" y="-151890"/>
              <a:ext cx="434754" cy="1080980"/>
            </a:xfrm>
            <a:prstGeom prst="flowChartManualInput">
              <a:avLst/>
            </a:prstGeom>
            <a:solidFill>
              <a:srgbClr val="4BB5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rot="-1591339" flipH="1">
              <a:off x="892401" y="-169347"/>
              <a:ext cx="504374" cy="1254067"/>
            </a:xfrm>
            <a:prstGeom prst="flowChartManualInput">
              <a:avLst/>
            </a:prstGeom>
            <a:solidFill>
              <a:srgbClr val="3796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1591322" flipH="1">
              <a:off x="1818452" y="-76292"/>
              <a:ext cx="229660" cy="571018"/>
            </a:xfrm>
            <a:prstGeom prst="flowChartManualInput">
              <a:avLst/>
            </a:prstGeom>
            <a:solidFill>
              <a:srgbClr val="81D1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rot="10800000">
              <a:off x="-32" y="70725"/>
              <a:ext cx="380284" cy="858147"/>
            </a:xfrm>
            <a:custGeom>
              <a:avLst/>
              <a:gdLst/>
              <a:ahLst/>
              <a:cxnLst/>
              <a:rect l="l" t="t" r="r" b="b"/>
              <a:pathLst>
                <a:path w="37596" h="84860" extrusionOk="0">
                  <a:moveTo>
                    <a:pt x="19066" y="0"/>
                  </a:moveTo>
                  <a:lnTo>
                    <a:pt x="0" y="9130"/>
                  </a:lnTo>
                  <a:lnTo>
                    <a:pt x="37596" y="84860"/>
                  </a:lnTo>
                  <a:lnTo>
                    <a:pt x="37596" y="37328"/>
                  </a:lnTo>
                  <a:close/>
                </a:path>
              </a:pathLst>
            </a:custGeom>
            <a:solidFill>
              <a:srgbClr val="81D1EC"/>
            </a:solidFill>
            <a:ln>
              <a:noFill/>
            </a:ln>
          </p:spPr>
        </p:sp>
      </p:grpSp>
      <p:sp>
        <p:nvSpPr>
          <p:cNvPr id="36" name="Google Shape;36;p3"/>
          <p:cNvSpPr txBox="1">
            <a:spLocks noGrp="1"/>
          </p:cNvSpPr>
          <p:nvPr>
            <p:ph type="ctrTitle"/>
          </p:nvPr>
        </p:nvSpPr>
        <p:spPr>
          <a:xfrm>
            <a:off x="685800" y="2421550"/>
            <a:ext cx="5074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ubTitle" idx="1"/>
          </p:nvPr>
        </p:nvSpPr>
        <p:spPr>
          <a:xfrm>
            <a:off x="685800" y="3449654"/>
            <a:ext cx="5074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1425" y="1149725"/>
            <a:ext cx="57603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796BF"/>
              </a:buClr>
              <a:buSzPts val="3000"/>
              <a:buFont typeface="Oswald"/>
              <a:buNone/>
              <a:defRPr sz="3000" b="1">
                <a:solidFill>
                  <a:srgbClr val="3796B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1425" y="1777125"/>
            <a:ext cx="5760300" cy="2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»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4BB5D9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⋄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●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○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607896"/>
              </a:buClr>
              <a:buSzPts val="2000"/>
              <a:buFont typeface="Roboto Condensed"/>
              <a:buChar char="■"/>
              <a:defRPr sz="2000">
                <a:solidFill>
                  <a:srgbClr val="607896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300">
                <a:solidFill>
                  <a:srgbClr val="4BB5D9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ebp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 txBox="1">
            <a:spLocks noGrp="1"/>
          </p:cNvSpPr>
          <p:nvPr>
            <p:ph type="ctrTitle"/>
          </p:nvPr>
        </p:nvSpPr>
        <p:spPr>
          <a:xfrm>
            <a:off x="2751826" y="0"/>
            <a:ext cx="6392174" cy="10265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ТУМО учителей физической культуры и ОБЗР Отрадненского Управления Образования</a:t>
            </a:r>
            <a:endParaRPr sz="1400" dirty="0"/>
          </a:p>
        </p:txBody>
      </p:sp>
      <p:sp>
        <p:nvSpPr>
          <p:cNvPr id="3" name="Google Shape;167;p12"/>
          <p:cNvSpPr txBox="1">
            <a:spLocks/>
          </p:cNvSpPr>
          <p:nvPr/>
        </p:nvSpPr>
        <p:spPr>
          <a:xfrm>
            <a:off x="2751826" y="1026543"/>
            <a:ext cx="6392174" cy="560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ru-RU" sz="1400" dirty="0">
                <a:solidFill>
                  <a:schemeClr val="bg1"/>
                </a:solidFill>
              </a:rPr>
              <a:t>Тема: Актуальные результаты, задачи и приоритеты развития физкультурно-оздоровительной работы в образовательных организациях.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88620" y="3802093"/>
            <a:ext cx="4615375" cy="112042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20000"/>
              </a:lnSpc>
            </a:pPr>
            <a:r>
              <a:rPr lang="ru-RU" altLang="ru-RU" dirty="0">
                <a:solidFill>
                  <a:schemeClr val="bg1"/>
                </a:solidFill>
                <a:latin typeface="Oswald" panose="020B0604020202020204" charset="-52"/>
                <a:cs typeface="Times New Roman" panose="02020603050405020304" pitchFamily="18" charset="0"/>
              </a:rPr>
              <a:t>Автор: </a:t>
            </a:r>
            <a:r>
              <a:rPr lang="ru-RU" altLang="ru-RU" b="1" dirty="0">
                <a:solidFill>
                  <a:schemeClr val="bg1"/>
                </a:solidFill>
                <a:latin typeface="Oswald" panose="020B0604020202020204" charset="-52"/>
                <a:cs typeface="Times New Roman" panose="02020603050405020304" pitchFamily="18" charset="0"/>
              </a:rPr>
              <a:t>Бредихина Любовь Владимировна,</a:t>
            </a:r>
          </a:p>
          <a:p>
            <a:pPr>
              <a:lnSpc>
                <a:spcPct val="120000"/>
              </a:lnSpc>
            </a:pPr>
            <a:r>
              <a:rPr lang="ru-RU" altLang="ru-RU" dirty="0">
                <a:solidFill>
                  <a:schemeClr val="bg1"/>
                </a:solidFill>
                <a:latin typeface="Oswald" panose="020B0604020202020204" charset="-52"/>
                <a:cs typeface="Times New Roman" panose="02020603050405020304" pitchFamily="18" charset="0"/>
              </a:rPr>
              <a:t>учитель физической культуры высшей категории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chemeClr val="bg1"/>
                </a:solidFill>
                <a:latin typeface="Oswald" panose="020B0604020202020204" charset="-52"/>
                <a:cs typeface="Times New Roman" panose="02020603050405020304" pitchFamily="18" charset="0"/>
              </a:rPr>
              <a:t>ГБОУ СОШ № 10 «ОЦ ЛИК» </a:t>
            </a:r>
            <a:r>
              <a:rPr lang="ru-RU" dirty="0" err="1">
                <a:solidFill>
                  <a:schemeClr val="bg1"/>
                </a:solidFill>
                <a:latin typeface="Oswald" panose="020B0604020202020204" charset="-52"/>
                <a:cs typeface="Times New Roman" panose="02020603050405020304" pitchFamily="18" charset="0"/>
              </a:rPr>
              <a:t>г.о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  <a:cs typeface="Times New Roman" panose="02020603050405020304" pitchFamily="18" charset="0"/>
              </a:rPr>
              <a:t>. Отрадный Самарская область</a:t>
            </a:r>
            <a:endParaRPr lang="ru-RU" dirty="0">
              <a:solidFill>
                <a:schemeClr val="bg1"/>
              </a:solidFill>
              <a:latin typeface="Oswald" panose="020B0604020202020204" charset="-52"/>
            </a:endParaRPr>
          </a:p>
        </p:txBody>
      </p:sp>
      <p:sp>
        <p:nvSpPr>
          <p:cNvPr id="5" name="Google Shape;167;p12"/>
          <p:cNvSpPr txBox="1">
            <a:spLocks/>
          </p:cNvSpPr>
          <p:nvPr/>
        </p:nvSpPr>
        <p:spPr>
          <a:xfrm>
            <a:off x="0" y="2053086"/>
            <a:ext cx="9144000" cy="1026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Oswald"/>
              <a:buNone/>
              <a:defRPr sz="5000" b="1" i="0" u="none" strike="noStrike" cap="non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pPr algn="ctr"/>
            <a:r>
              <a:rPr lang="ru-RU" sz="3200" dirty="0">
                <a:solidFill>
                  <a:schemeClr val="bg1"/>
                </a:solidFill>
              </a:rPr>
              <a:t> АЛТИМАТ-ФРИСБИ  – как игровое средство совершенствования технико-тактических 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навыков </a:t>
            </a:r>
            <a:r>
              <a:rPr lang="ru-RU" sz="3200" dirty="0" smtClean="0">
                <a:solidFill>
                  <a:schemeClr val="bg1"/>
                </a:solidFill>
              </a:rPr>
              <a:t>баскетболиста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>
            <a:spLocks noGrp="1"/>
          </p:cNvSpPr>
          <p:nvPr>
            <p:ph type="ctrTitle"/>
          </p:nvPr>
        </p:nvSpPr>
        <p:spPr>
          <a:xfrm>
            <a:off x="1593476" y="196801"/>
            <a:ext cx="7174006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rgbClr val="3796BF"/>
                </a:solidFill>
              </a:rPr>
              <a:t>Вариант зального алтимат-фрисби</a:t>
            </a:r>
            <a:endParaRPr sz="4000" dirty="0">
              <a:solidFill>
                <a:srgbClr val="3796BF"/>
              </a:solidFill>
            </a:endParaRPr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CCAB6801-B63A-480C-A92C-D15D22BDE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69" y="2193235"/>
            <a:ext cx="4338242" cy="275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082040-7DBC-728A-BCC0-B308942952DF}"/>
              </a:ext>
            </a:extLst>
          </p:cNvPr>
          <p:cNvSpPr txBox="1"/>
          <p:nvPr/>
        </p:nvSpPr>
        <p:spPr>
          <a:xfrm>
            <a:off x="107576" y="1230235"/>
            <a:ext cx="8928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Игровое поле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используется обычная баскетбольная площадка и находящаяся на ней разметка волейбольной.                                                                                                                        Коридор, находящийся за лицевой волейбольной площадки, называется домом.</a:t>
            </a:r>
          </a:p>
        </p:txBody>
      </p:sp>
    </p:spTree>
    <p:extLst>
      <p:ext uri="{BB962C8B-B14F-4D97-AF65-F5344CB8AC3E}">
        <p14:creationId xmlns:p14="http://schemas.microsoft.com/office/powerpoint/2010/main" val="43916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>
            <a:spLocks noGrp="1"/>
          </p:cNvSpPr>
          <p:nvPr>
            <p:ph type="ctrTitle"/>
          </p:nvPr>
        </p:nvSpPr>
        <p:spPr>
          <a:xfrm>
            <a:off x="2182519" y="0"/>
            <a:ext cx="6922965" cy="67544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Розыгрыш, набор очков, игра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dirty="0">
              <a:solidFill>
                <a:srgbClr val="3796BF"/>
              </a:solidFill>
            </a:endParaRPr>
          </a:p>
        </p:txBody>
      </p:sp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28E459-B282-EEF7-0279-E58470D35F85}"/>
              </a:ext>
            </a:extLst>
          </p:cNvPr>
          <p:cNvSpPr txBox="1"/>
          <p:nvPr/>
        </p:nvSpPr>
        <p:spPr>
          <a:xfrm>
            <a:off x="410136" y="1031788"/>
            <a:ext cx="8001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чко даётся команде за ловлю диска (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фрисби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за линией дома соперника (за лицевой волейбольной площадки). </a:t>
            </a:r>
          </a:p>
          <a:p>
            <a:pPr marL="457200" indent="-4572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Розыгрыш начинается после жеребьёвки владения. </a:t>
            </a:r>
          </a:p>
          <a:p>
            <a:pPr marL="457200" indent="-4572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Диск вводится из-за линии своего дома, передачей любому игроку команды. </a:t>
            </a:r>
          </a:p>
          <a:p>
            <a:pPr marL="457200" indent="-4572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Защищающаяся команда находится за средней линией на своей половине. (Но в зависимости от задач можно включать элементы личного или зонного прессинга). </a:t>
            </a:r>
          </a:p>
          <a:p>
            <a:pPr marL="457200" indent="-4572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 игры определяется так же от задач,</a:t>
            </a:r>
          </a:p>
          <a:p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решаемых на конкретном этапе подготовки. 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    Чаще всего это отрезки по 10 минут.</a:t>
            </a:r>
          </a:p>
        </p:txBody>
      </p:sp>
    </p:spTree>
    <p:extLst>
      <p:ext uri="{BB962C8B-B14F-4D97-AF65-F5344CB8AC3E}">
        <p14:creationId xmlns:p14="http://schemas.microsoft.com/office/powerpoint/2010/main" val="2888154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4B88D61F-596D-5643-3A48-9F1B0752F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>
            <a:extLst>
              <a:ext uri="{FF2B5EF4-FFF2-40B4-BE49-F238E27FC236}">
                <a16:creationId xmlns:a16="http://schemas.microsoft.com/office/drawing/2014/main" id="{B04F7A03-D227-1F6E-1824-1F76F5C963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28581" y="23807"/>
            <a:ext cx="7915419" cy="73958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Нарушения правил: </a:t>
            </a:r>
            <a:endParaRPr sz="4000" dirty="0"/>
          </a:p>
        </p:txBody>
      </p:sp>
      <p:sp>
        <p:nvSpPr>
          <p:cNvPr id="191" name="Google Shape;191;p15">
            <a:extLst>
              <a:ext uri="{FF2B5EF4-FFF2-40B4-BE49-F238E27FC236}">
                <a16:creationId xmlns:a16="http://schemas.microsoft.com/office/drawing/2014/main" id="{8214A26A-22A8-306D-6189-D1C4D262C6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8FD1D1-47C6-8E4B-CF12-1A12F09BD800}"/>
              </a:ext>
            </a:extLst>
          </p:cNvPr>
          <p:cNvSpPr txBox="1"/>
          <p:nvPr/>
        </p:nvSpPr>
        <p:spPr>
          <a:xfrm>
            <a:off x="0" y="763395"/>
            <a:ext cx="89086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запрещено бегать с диском, как и в баскетболе разрешается делать не более двух шагов в движении.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если диск касается пола, потолка или стены – это потеря и диск передаётся команде соперника.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правила контакта, как и в баскетболе.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опекать игрока с диском может только один защитник.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ловле диска вступает правило опорной ноги, с диском можно выполнять вращения на опорной ноге 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вышагивания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течении 10 секунд.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нарушения правил фиксируют сами игроки или можно назначать судей.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запрещается выполнять передачу сразу в дом соперника, если вынос происходит после волейбольной линии нападения на половине соперника, сначала необходимо выполнить передачу в поле.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26C498BE-4422-9F90-1667-023B7F326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3395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4AC7A23D-B66B-DD61-FF25-BEB7FA238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6613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id="{A64CC497-4C51-8EED-91A6-BB19B56ED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288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icture background">
            <a:extLst>
              <a:ext uri="{FF2B5EF4-FFF2-40B4-BE49-F238E27FC236}">
                <a16:creationId xmlns:a16="http://schemas.microsoft.com/office/drawing/2014/main" id="{FE27C9D4-812D-21F0-422D-C3801B987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" y="2698668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6056FEF9-7904-A916-FA3C-E0DCDBD64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1978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icture background">
            <a:extLst>
              <a:ext uri="{FF2B5EF4-FFF2-40B4-BE49-F238E27FC236}">
                <a16:creationId xmlns:a16="http://schemas.microsoft.com/office/drawing/2014/main" id="{3CF6B300-FCCE-1E78-FF18-1E2CC639E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4895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14EAAC9B-FF4D-EFFC-9DAA-7AFF34A1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78626"/>
            <a:ext cx="396690" cy="39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80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AACB765F-67FD-5861-F72C-E8A82EAD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>
            <a:extLst>
              <a:ext uri="{FF2B5EF4-FFF2-40B4-BE49-F238E27FC236}">
                <a16:creationId xmlns:a16="http://schemas.microsoft.com/office/drawing/2014/main" id="{4A61D677-5D62-82C7-B238-263F8A4815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60129" y="560780"/>
            <a:ext cx="6119948" cy="10537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ПРЕВОСХОДНЫЕ 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ИГРЫ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4000" dirty="0"/>
          </a:p>
        </p:txBody>
      </p:sp>
      <p:sp>
        <p:nvSpPr>
          <p:cNvPr id="191" name="Google Shape;191;p15">
            <a:extLst>
              <a:ext uri="{FF2B5EF4-FFF2-40B4-BE49-F238E27FC236}">
                <a16:creationId xmlns:a16="http://schemas.microsoft.com/office/drawing/2014/main" id="{C9A507DB-C829-211E-9EE9-769E84FF684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A87A54-6031-7129-CA01-21A69E5842FD}"/>
              </a:ext>
            </a:extLst>
          </p:cNvPr>
          <p:cNvSpPr txBox="1"/>
          <p:nvPr/>
        </p:nvSpPr>
        <p:spPr>
          <a:xfrm>
            <a:off x="349624" y="1102659"/>
            <a:ext cx="7901053" cy="169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очень эмоциональна;</a:t>
            </a:r>
          </a:p>
          <a:p>
            <a:pPr marL="342900" indent="-3429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отлично совершенствует технику перемещений, остановок поворотов,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вышагиваний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азвивает физические качества: скорость, выносливость, ловкость, игровое мышление.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F3859A-492C-62BA-55FB-6B264A7FE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71" y="1102659"/>
            <a:ext cx="370703" cy="3707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FF347E-0380-427F-E49B-3BFE29A12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70" y="1457915"/>
            <a:ext cx="370703" cy="3707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204FD7-20E4-F484-7A45-85527D9EF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9" y="2044131"/>
            <a:ext cx="370703" cy="3707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615B8B-D7A4-62F2-3D18-AE3B6567E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4191" y="2728666"/>
            <a:ext cx="3079203" cy="2052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8DC1F0-2B4A-5D08-24C7-F463FBC1A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848" y="2728667"/>
            <a:ext cx="3077398" cy="2051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4F421FF-4480-425D-AE45-89AB94980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9886" y="2762163"/>
            <a:ext cx="3077399" cy="2052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F76ABF2-C2A5-F881-2C01-716C84C005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102" y="2763435"/>
            <a:ext cx="3025255" cy="201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2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3CF36285-F15A-FE81-1510-2418AE3D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>
            <a:extLst>
              <a:ext uri="{FF2B5EF4-FFF2-40B4-BE49-F238E27FC236}">
                <a16:creationId xmlns:a16="http://schemas.microsoft.com/office/drawing/2014/main" id="{C6B9D77F-3838-FE52-7AE6-5986A2E0E55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60129" y="560780"/>
            <a:ext cx="6119948" cy="10537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ПРЕВОСХОДНЫЕ 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ИГРЫ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4000" dirty="0"/>
          </a:p>
        </p:txBody>
      </p:sp>
      <p:sp>
        <p:nvSpPr>
          <p:cNvPr id="191" name="Google Shape;191;p15">
            <a:extLst>
              <a:ext uri="{FF2B5EF4-FFF2-40B4-BE49-F238E27FC236}">
                <a16:creationId xmlns:a16="http://schemas.microsoft.com/office/drawing/2014/main" id="{392623F2-9FDE-AF0E-82B1-9936D6BCA0C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C4FB4F-18A5-4465-1CF0-10F74FE45BA8}"/>
              </a:ext>
            </a:extLst>
          </p:cNvPr>
          <p:cNvSpPr txBox="1"/>
          <p:nvPr/>
        </p:nvSpPr>
        <p:spPr>
          <a:xfrm>
            <a:off x="278569" y="1102659"/>
            <a:ext cx="790105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Помогает закрепить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действия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342900" indent="-3429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освобождение от опеки и выход на свободное место; </a:t>
            </a: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опека игрока с диском и без него.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тактические взаимодействия: </a:t>
            </a:r>
          </a:p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отдал-вышел;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заслон для игрока без диска;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переключения;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подстраховка.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командных действиях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специальное нападения: вынос диска из-за боковой,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вынос диска при прессинге.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4C2E006-2DAD-610F-76D3-840A308BE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9" y="1402488"/>
            <a:ext cx="370703" cy="3707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0B0695-2AC2-D0B2-0DA4-BBBBB6CAE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9" y="1828979"/>
            <a:ext cx="370703" cy="37070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EB8477-D119-113A-A809-406E30EC5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8" y="2493522"/>
            <a:ext cx="370703" cy="3707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FADCB0-8014-40AD-21DF-524465DB8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7" y="2864225"/>
            <a:ext cx="370703" cy="3707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822A9D-50B2-1412-FEEA-C0AD02D83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6" y="3234928"/>
            <a:ext cx="370703" cy="3707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FF07B9-E2F6-F319-27AC-D425CC910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0013" y="3605631"/>
            <a:ext cx="370703" cy="3707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3ABFAD-56B9-3919-ABC6-659406EAA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5" y="4069736"/>
            <a:ext cx="370703" cy="3707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868245F-EF39-05F9-E199-22B9EF6D9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5" y="4496227"/>
            <a:ext cx="370703" cy="3707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494726-F35F-7634-B6CC-B68D7CC3E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611" y="1102659"/>
            <a:ext cx="2834895" cy="18902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55509B-4EEB-83B1-0283-3DA210896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551581"/>
            <a:ext cx="2369582" cy="158003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5ADBCA-32AA-8042-4166-4DD2CAAE0B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819" y="3234928"/>
            <a:ext cx="2834893" cy="189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91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4D8E368B-7CFF-7ECA-5261-163B4EC1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>
            <a:extLst>
              <a:ext uri="{FF2B5EF4-FFF2-40B4-BE49-F238E27FC236}">
                <a16:creationId xmlns:a16="http://schemas.microsoft.com/office/drawing/2014/main" id="{ABC5985D-727A-561E-5170-C210FDD492D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60129" y="560780"/>
            <a:ext cx="6119948" cy="10537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ПРЕВОСХОДНЫЕ 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ИГРЫ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4000" dirty="0"/>
          </a:p>
        </p:txBody>
      </p:sp>
      <p:sp>
        <p:nvSpPr>
          <p:cNvPr id="191" name="Google Shape;191;p15">
            <a:extLst>
              <a:ext uri="{FF2B5EF4-FFF2-40B4-BE49-F238E27FC236}">
                <a16:creationId xmlns:a16="http://schemas.microsoft.com/office/drawing/2014/main" id="{A65D0355-9165-92F0-60E1-E7103F5F688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8E844B-D119-3B37-182F-7F2C39478063}"/>
              </a:ext>
            </a:extLst>
          </p:cNvPr>
          <p:cNvSpPr txBox="1"/>
          <p:nvPr/>
        </p:nvSpPr>
        <p:spPr>
          <a:xfrm>
            <a:off x="349624" y="1102659"/>
            <a:ext cx="7901053" cy="1691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 очень эмоциональна;</a:t>
            </a:r>
          </a:p>
          <a:p>
            <a:pPr marL="342900" indent="-342900">
              <a:buAutoNum type="arabicPeriod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отлично совершенствует технику перемещений, остановок поворотов,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вышагиваний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азвивает физические качества: скорость, выносливость, ловкость, игровое мышление.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EC74E6-5A72-C121-6C87-9C1D1C380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71" y="1102659"/>
            <a:ext cx="370703" cy="3707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2E4EF9-FC83-063E-7373-1948AC78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70" y="1457915"/>
            <a:ext cx="370703" cy="3707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D0DAFD-0D4C-E95C-A65E-D5611D92A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78569" y="2044131"/>
            <a:ext cx="370703" cy="37070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8CE3DD-436E-6766-E5B7-276DC3255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269" y="2571750"/>
            <a:ext cx="4154743" cy="236890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960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>
          <a:extLst>
            <a:ext uri="{FF2B5EF4-FFF2-40B4-BE49-F238E27FC236}">
              <a16:creationId xmlns:a16="http://schemas.microsoft.com/office/drawing/2014/main" id="{AD77B559-540B-5536-5385-81247DE2F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>
            <a:extLst>
              <a:ext uri="{FF2B5EF4-FFF2-40B4-BE49-F238E27FC236}">
                <a16:creationId xmlns:a16="http://schemas.microsoft.com/office/drawing/2014/main" id="{CF50F073-9889-A380-2E6A-A72209B22CD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560129" y="560780"/>
            <a:ext cx="6119948" cy="10537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ПРЕВОСХОДНЫЕ </a:t>
            </a:r>
            <a:b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ИГРЫ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sz="4000" dirty="0"/>
          </a:p>
        </p:txBody>
      </p:sp>
      <p:sp>
        <p:nvSpPr>
          <p:cNvPr id="191" name="Google Shape;191;p15">
            <a:extLst>
              <a:ext uri="{FF2B5EF4-FFF2-40B4-BE49-F238E27FC236}">
                <a16:creationId xmlns:a16="http://schemas.microsoft.com/office/drawing/2014/main" id="{8EC78DC2-21DF-73E0-9085-88E73B87EE9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24072E-AEF1-57C7-2AF8-E5ABE3CAF53F}"/>
              </a:ext>
            </a:extLst>
          </p:cNvPr>
          <p:cNvSpPr txBox="1"/>
          <p:nvPr/>
        </p:nvSpPr>
        <p:spPr>
          <a:xfrm>
            <a:off x="349624" y="1102659"/>
            <a:ext cx="79010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наступлением тепла в эту игру можно отлично играть: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школьных полях для мини футбола,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походах на любой поляне, </a:t>
            </a:r>
          </a:p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спортивных лагерях и на сборах. </a:t>
            </a:r>
          </a:p>
          <a:p>
            <a:pPr algn="ctr"/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Алтимат-фрисби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отличное дополнительное средство в тренировочном арсенале тренера.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6FC952-12EE-02E9-9DC6-32952AB03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597" y="1429204"/>
            <a:ext cx="370703" cy="3707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87F67B-9222-AFA6-7167-D37DCB03C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596" y="1799907"/>
            <a:ext cx="370703" cy="3707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353F91-4D61-966C-B904-65E22F20A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596" y="2164064"/>
            <a:ext cx="370703" cy="3707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CBF122-0949-95C7-85FD-3127B5B2E0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0" t="986" r="1621" b="4749"/>
          <a:stretch/>
        </p:blipFill>
        <p:spPr>
          <a:xfrm>
            <a:off x="134470" y="3265954"/>
            <a:ext cx="3039035" cy="1709457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89EDCC4-BCC7-DAFB-053B-6214A70D1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618" y="3179275"/>
            <a:ext cx="2770093" cy="188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6140B4-070D-2B3D-4034-7987857177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5655" y="3179275"/>
            <a:ext cx="2924205" cy="194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5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773" y="2656580"/>
            <a:ext cx="2775883" cy="1718463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91" name="Google Shape;191;p15"/>
          <p:cNvSpPr txBox="1">
            <a:spLocks noGrp="1"/>
          </p:cNvSpPr>
          <p:nvPr>
            <p:ph type="sldNum" idx="12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4" name="Google Shape;196;p16"/>
          <p:cNvSpPr txBox="1">
            <a:spLocks/>
          </p:cNvSpPr>
          <p:nvPr/>
        </p:nvSpPr>
        <p:spPr>
          <a:xfrm>
            <a:off x="209722" y="83521"/>
            <a:ext cx="8595360" cy="3117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Condensed"/>
              <a:buNone/>
              <a:defRPr sz="3000" b="0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indent="0" algn="ctr"/>
            <a:r>
              <a:rPr lang="ru-RU" sz="3200" dirty="0"/>
              <a:t>           Эта игра захватывает и вдохновляет на развитие. Большинство людей, которые хотя бы раз попробовали поиграть в </a:t>
            </a:r>
            <a:r>
              <a:rPr lang="ru-RU" sz="3200" dirty="0" err="1"/>
              <a:t>алтимат</a:t>
            </a:r>
            <a:r>
              <a:rPr lang="ru-RU" sz="3200" dirty="0"/>
              <a:t>, остаются большими поклонниками игры на всю жизнь</a:t>
            </a:r>
          </a:p>
          <a:p>
            <a:pPr marL="0" indent="0" algn="ctr"/>
            <a:endParaRPr lang="ru-RU" sz="3200" dirty="0">
              <a:latin typeface="Oswald" panose="020B060402020202020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" y="3191673"/>
            <a:ext cx="3452617" cy="1722555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DB33C8-1666-1689-88F4-76FC2D6105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286" y="2429924"/>
            <a:ext cx="4355994" cy="29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Wolse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2167</TotalTime>
  <Words>496</Words>
  <Application>Microsoft Office PowerPoint</Application>
  <PresentationFormat>Экран (16:9)</PresentationFormat>
  <Paragraphs>60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Times New Roman</vt:lpstr>
      <vt:lpstr>Arial</vt:lpstr>
      <vt:lpstr>Roboto Condensed</vt:lpstr>
      <vt:lpstr>Symbol</vt:lpstr>
      <vt:lpstr>Oswald</vt:lpstr>
      <vt:lpstr>Calibri</vt:lpstr>
      <vt:lpstr>Wolsey template</vt:lpstr>
      <vt:lpstr>ТУМО учителей физической культуры и ОБЗР Отрадненского Управления Образования</vt:lpstr>
      <vt:lpstr>Вариант зального алтимат-фрисби</vt:lpstr>
      <vt:lpstr>Розыгрыш, набор очков, игра:</vt:lpstr>
      <vt:lpstr>Нарушения правил: </vt:lpstr>
      <vt:lpstr>ПРЕВОСХОДНЫЕ  ХАРАКТЕРИСТИКИ ИГРЫ </vt:lpstr>
      <vt:lpstr>ПРЕВОСХОДНЫЕ  ХАРАКТЕРИСТИКИ ИГРЫ </vt:lpstr>
      <vt:lpstr>ПРЕВОСХОДНЫЕ  ХАРАКТЕРИСТИКИ ИГРЫ </vt:lpstr>
      <vt:lpstr>ПРЕВОСХОДНЫЕ  ХАРАКТЕРИСТИКИ ИГРЫ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АЛТИМАТ В РОССИИ</dc:title>
  <dc:creator>Admin</dc:creator>
  <cp:lastModifiedBy>User</cp:lastModifiedBy>
  <cp:revision>80</cp:revision>
  <cp:lastPrinted>2025-03-31T06:49:22Z</cp:lastPrinted>
  <dcterms:modified xsi:type="dcterms:W3CDTF">2025-03-31T06:50:34Z</dcterms:modified>
</cp:coreProperties>
</file>