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96" r:id="rId14"/>
    <p:sldId id="302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97" r:id="rId25"/>
    <p:sldId id="301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98" r:id="rId36"/>
    <p:sldId id="300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9" r:id="rId4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8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Богатовский район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Лист1!$A$2:$A$13</c:f>
              <c:strCache>
                <c:ptCount val="12"/>
                <c:pt idx="0">
                  <c:v>№1</c:v>
                </c:pt>
                <c:pt idx="1">
                  <c:v>№2</c:v>
                </c:pt>
                <c:pt idx="2">
                  <c:v>№3</c:v>
                </c:pt>
                <c:pt idx="3">
                  <c:v>№4</c:v>
                </c:pt>
                <c:pt idx="4">
                  <c:v>№5</c:v>
                </c:pt>
                <c:pt idx="5">
                  <c:v>№6</c:v>
                </c:pt>
                <c:pt idx="6">
                  <c:v>№7</c:v>
                </c:pt>
                <c:pt idx="7">
                  <c:v>№8.1</c:v>
                </c:pt>
                <c:pt idx="8">
                  <c:v>№8.2</c:v>
                </c:pt>
                <c:pt idx="9">
                  <c:v>№9</c:v>
                </c:pt>
                <c:pt idx="10">
                  <c:v>№10.1</c:v>
                </c:pt>
                <c:pt idx="11">
                  <c:v>№10.2</c:v>
                </c:pt>
              </c:strCache>
            </c:str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84.76</c:v>
                </c:pt>
                <c:pt idx="1">
                  <c:v>87.62</c:v>
                </c:pt>
                <c:pt idx="2">
                  <c:v>82.86</c:v>
                </c:pt>
                <c:pt idx="3">
                  <c:v>84.76</c:v>
                </c:pt>
                <c:pt idx="4">
                  <c:v>52.38</c:v>
                </c:pt>
                <c:pt idx="5">
                  <c:v>43.33</c:v>
                </c:pt>
                <c:pt idx="6">
                  <c:v>34.76</c:v>
                </c:pt>
                <c:pt idx="7">
                  <c:v>84.76</c:v>
                </c:pt>
                <c:pt idx="8">
                  <c:v>68.569999999999993</c:v>
                </c:pt>
                <c:pt idx="9">
                  <c:v>33.33</c:v>
                </c:pt>
                <c:pt idx="10">
                  <c:v>54.29</c:v>
                </c:pt>
                <c:pt idx="11">
                  <c:v>43.81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Кинель-Черкасский район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Лист1!$A$2:$A$13</c:f>
              <c:strCache>
                <c:ptCount val="12"/>
                <c:pt idx="0">
                  <c:v>№1</c:v>
                </c:pt>
                <c:pt idx="1">
                  <c:v>№2</c:v>
                </c:pt>
                <c:pt idx="2">
                  <c:v>№3</c:v>
                </c:pt>
                <c:pt idx="3">
                  <c:v>№4</c:v>
                </c:pt>
                <c:pt idx="4">
                  <c:v>№5</c:v>
                </c:pt>
                <c:pt idx="5">
                  <c:v>№6</c:v>
                </c:pt>
                <c:pt idx="6">
                  <c:v>№7</c:v>
                </c:pt>
                <c:pt idx="7">
                  <c:v>№8.1</c:v>
                </c:pt>
                <c:pt idx="8">
                  <c:v>№8.2</c:v>
                </c:pt>
                <c:pt idx="9">
                  <c:v>№9</c:v>
                </c:pt>
                <c:pt idx="10">
                  <c:v>№10.1</c:v>
                </c:pt>
                <c:pt idx="11">
                  <c:v>№10.2</c:v>
                </c:pt>
              </c:strCache>
            </c:strRef>
          </c:cat>
          <c:val>
            <c:numRef>
              <c:f>Лист1!$C$2:$C$13</c:f>
              <c:numCache>
                <c:formatCode>General</c:formatCode>
                <c:ptCount val="12"/>
                <c:pt idx="0">
                  <c:v>63.6</c:v>
                </c:pt>
                <c:pt idx="1">
                  <c:v>80.150000000000006</c:v>
                </c:pt>
                <c:pt idx="2">
                  <c:v>39.71</c:v>
                </c:pt>
                <c:pt idx="3">
                  <c:v>75.37</c:v>
                </c:pt>
                <c:pt idx="4">
                  <c:v>29.6</c:v>
                </c:pt>
                <c:pt idx="5">
                  <c:v>54.04</c:v>
                </c:pt>
                <c:pt idx="6">
                  <c:v>47.06</c:v>
                </c:pt>
                <c:pt idx="7">
                  <c:v>90.81</c:v>
                </c:pt>
                <c:pt idx="8">
                  <c:v>82.72</c:v>
                </c:pt>
                <c:pt idx="9">
                  <c:v>24.63</c:v>
                </c:pt>
                <c:pt idx="10">
                  <c:v>65.81</c:v>
                </c:pt>
                <c:pt idx="11">
                  <c:v>47.06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г.Отрадный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Лист1!$A$2:$A$13</c:f>
              <c:strCache>
                <c:ptCount val="12"/>
                <c:pt idx="0">
                  <c:v>№1</c:v>
                </c:pt>
                <c:pt idx="1">
                  <c:v>№2</c:v>
                </c:pt>
                <c:pt idx="2">
                  <c:v>№3</c:v>
                </c:pt>
                <c:pt idx="3">
                  <c:v>№4</c:v>
                </c:pt>
                <c:pt idx="4">
                  <c:v>№5</c:v>
                </c:pt>
                <c:pt idx="5">
                  <c:v>№6</c:v>
                </c:pt>
                <c:pt idx="6">
                  <c:v>№7</c:v>
                </c:pt>
                <c:pt idx="7">
                  <c:v>№8.1</c:v>
                </c:pt>
                <c:pt idx="8">
                  <c:v>№8.2</c:v>
                </c:pt>
                <c:pt idx="9">
                  <c:v>№9</c:v>
                </c:pt>
                <c:pt idx="10">
                  <c:v>№10.1</c:v>
                </c:pt>
                <c:pt idx="11">
                  <c:v>№10.2</c:v>
                </c:pt>
              </c:strCache>
            </c:strRef>
          </c:cat>
          <c:val>
            <c:numRef>
              <c:f>Лист1!$D$2:$D$13</c:f>
              <c:numCache>
                <c:formatCode>General</c:formatCode>
                <c:ptCount val="12"/>
                <c:pt idx="0">
                  <c:v>71.81</c:v>
                </c:pt>
                <c:pt idx="1">
                  <c:v>71.81</c:v>
                </c:pt>
                <c:pt idx="2">
                  <c:v>40.270000000000003</c:v>
                </c:pt>
                <c:pt idx="3">
                  <c:v>70.69</c:v>
                </c:pt>
                <c:pt idx="4">
                  <c:v>50.11</c:v>
                </c:pt>
                <c:pt idx="5">
                  <c:v>56.04</c:v>
                </c:pt>
                <c:pt idx="6">
                  <c:v>47.87</c:v>
                </c:pt>
                <c:pt idx="7">
                  <c:v>91.72</c:v>
                </c:pt>
                <c:pt idx="8">
                  <c:v>75.17</c:v>
                </c:pt>
                <c:pt idx="9">
                  <c:v>34</c:v>
                </c:pt>
                <c:pt idx="10">
                  <c:v>62.42</c:v>
                </c:pt>
                <c:pt idx="11">
                  <c:v>51.01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9213080"/>
        <c:axId val="99213472"/>
      </c:lineChart>
      <c:catAx>
        <c:axId val="99213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213472"/>
        <c:crosses val="autoZero"/>
        <c:auto val="1"/>
        <c:lblAlgn val="ctr"/>
        <c:lblOffset val="100"/>
        <c:noMultiLvlLbl val="0"/>
      </c:catAx>
      <c:valAx>
        <c:axId val="9921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21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Соответствие</a:t>
            </a:r>
            <a:r>
              <a:rPr lang="ru-RU" baseline="0"/>
              <a:t> отметок за выполненную работу и отметок по журналу в %</a:t>
            </a:r>
            <a:endParaRPr lang="ru-RU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Понизили результат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12.28</c:v>
                </c:pt>
                <c:pt idx="1">
                  <c:v>17.649999999999999</c:v>
                </c:pt>
                <c:pt idx="2">
                  <c:v>12.78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Подтвердили результат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80.95</c:v>
                </c:pt>
                <c:pt idx="1">
                  <c:v>74.63</c:v>
                </c:pt>
                <c:pt idx="2">
                  <c:v>82.75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Повысили результат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6.67</c:v>
                </c:pt>
                <c:pt idx="1">
                  <c:v>7.72</c:v>
                </c:pt>
                <c:pt idx="2">
                  <c:v>4.47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067632"/>
        <c:axId val="299068024"/>
      </c:barChart>
      <c:catAx>
        <c:axId val="29906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9068024"/>
        <c:crosses val="autoZero"/>
        <c:auto val="1"/>
        <c:lblAlgn val="ctr"/>
        <c:lblOffset val="100"/>
        <c:noMultiLvlLbl val="0"/>
      </c:catAx>
      <c:valAx>
        <c:axId val="29906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906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Богатовский район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Лист1!$A$2:$A$22</c:f>
              <c:strCache>
                <c:ptCount val="13"/>
                <c:pt idx="0">
                  <c:v>№1</c:v>
                </c:pt>
                <c:pt idx="1">
                  <c:v>№2</c:v>
                </c:pt>
                <c:pt idx="2">
                  <c:v>№3</c:v>
                </c:pt>
                <c:pt idx="3">
                  <c:v>№4</c:v>
                </c:pt>
                <c:pt idx="4">
                  <c:v>№5</c:v>
                </c:pt>
                <c:pt idx="5">
                  <c:v>№6</c:v>
                </c:pt>
                <c:pt idx="6">
                  <c:v>№7</c:v>
                </c:pt>
                <c:pt idx="7">
                  <c:v>№8</c:v>
                </c:pt>
                <c:pt idx="8">
                  <c:v>№9</c:v>
                </c:pt>
                <c:pt idx="9">
                  <c:v>№10</c:v>
                </c:pt>
                <c:pt idx="10">
                  <c:v>№11</c:v>
                </c:pt>
                <c:pt idx="11">
                  <c:v>№12</c:v>
                </c:pt>
                <c:pt idx="12">
                  <c:v>№13</c:v>
                </c:pt>
              </c:strCache>
            </c:strRef>
          </c:cat>
          <c:val>
            <c:numRef>
              <c:f>Лист1!$B$2:$B$22</c:f>
              <c:numCache>
                <c:formatCode>General</c:formatCode>
                <c:ptCount val="21"/>
                <c:pt idx="0">
                  <c:v>90.29</c:v>
                </c:pt>
                <c:pt idx="1">
                  <c:v>80.58</c:v>
                </c:pt>
                <c:pt idx="2">
                  <c:v>66.02</c:v>
                </c:pt>
                <c:pt idx="3">
                  <c:v>72.819999999999993</c:v>
                </c:pt>
                <c:pt idx="4">
                  <c:v>91.26</c:v>
                </c:pt>
                <c:pt idx="5">
                  <c:v>82.52</c:v>
                </c:pt>
                <c:pt idx="6">
                  <c:v>72.819999999999993</c:v>
                </c:pt>
                <c:pt idx="7">
                  <c:v>70.86999999999999</c:v>
                </c:pt>
                <c:pt idx="8">
                  <c:v>21.84</c:v>
                </c:pt>
                <c:pt idx="9">
                  <c:v>77.669999999999987</c:v>
                </c:pt>
                <c:pt idx="10">
                  <c:v>33.5</c:v>
                </c:pt>
                <c:pt idx="11">
                  <c:v>37.86</c:v>
                </c:pt>
                <c:pt idx="12">
                  <c:v>20.87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Кинель-Черкасский район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Лист1!$A$2:$A$22</c:f>
              <c:strCache>
                <c:ptCount val="13"/>
                <c:pt idx="0">
                  <c:v>№1</c:v>
                </c:pt>
                <c:pt idx="1">
                  <c:v>№2</c:v>
                </c:pt>
                <c:pt idx="2">
                  <c:v>№3</c:v>
                </c:pt>
                <c:pt idx="3">
                  <c:v>№4</c:v>
                </c:pt>
                <c:pt idx="4">
                  <c:v>№5</c:v>
                </c:pt>
                <c:pt idx="5">
                  <c:v>№6</c:v>
                </c:pt>
                <c:pt idx="6">
                  <c:v>№7</c:v>
                </c:pt>
                <c:pt idx="7">
                  <c:v>№8</c:v>
                </c:pt>
                <c:pt idx="8">
                  <c:v>№9</c:v>
                </c:pt>
                <c:pt idx="9">
                  <c:v>№10</c:v>
                </c:pt>
                <c:pt idx="10">
                  <c:v>№11</c:v>
                </c:pt>
                <c:pt idx="11">
                  <c:v>№12</c:v>
                </c:pt>
                <c:pt idx="12">
                  <c:v>№13</c:v>
                </c:pt>
              </c:strCache>
            </c:strRef>
          </c:cat>
          <c:val>
            <c:numRef>
              <c:f>Лист1!$C$2:$C$22</c:f>
              <c:numCache>
                <c:formatCode>General</c:formatCode>
                <c:ptCount val="21"/>
                <c:pt idx="0">
                  <c:v>86.32</c:v>
                </c:pt>
                <c:pt idx="1">
                  <c:v>79.47</c:v>
                </c:pt>
                <c:pt idx="2">
                  <c:v>56.32</c:v>
                </c:pt>
                <c:pt idx="3">
                  <c:v>57.37</c:v>
                </c:pt>
                <c:pt idx="4">
                  <c:v>85.26</c:v>
                </c:pt>
                <c:pt idx="5">
                  <c:v>88.42</c:v>
                </c:pt>
                <c:pt idx="6">
                  <c:v>58.42</c:v>
                </c:pt>
                <c:pt idx="7">
                  <c:v>80</c:v>
                </c:pt>
                <c:pt idx="8">
                  <c:v>28.68</c:v>
                </c:pt>
                <c:pt idx="9">
                  <c:v>88.42</c:v>
                </c:pt>
                <c:pt idx="10">
                  <c:v>26.58</c:v>
                </c:pt>
                <c:pt idx="11">
                  <c:v>61.05</c:v>
                </c:pt>
                <c:pt idx="12">
                  <c:v>4.74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г.Отрадный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Лист1!$A$2:$A$22</c:f>
              <c:strCache>
                <c:ptCount val="13"/>
                <c:pt idx="0">
                  <c:v>№1</c:v>
                </c:pt>
                <c:pt idx="1">
                  <c:v>№2</c:v>
                </c:pt>
                <c:pt idx="2">
                  <c:v>№3</c:v>
                </c:pt>
                <c:pt idx="3">
                  <c:v>№4</c:v>
                </c:pt>
                <c:pt idx="4">
                  <c:v>№5</c:v>
                </c:pt>
                <c:pt idx="5">
                  <c:v>№6</c:v>
                </c:pt>
                <c:pt idx="6">
                  <c:v>№7</c:v>
                </c:pt>
                <c:pt idx="7">
                  <c:v>№8</c:v>
                </c:pt>
                <c:pt idx="8">
                  <c:v>№9</c:v>
                </c:pt>
                <c:pt idx="9">
                  <c:v>№10</c:v>
                </c:pt>
                <c:pt idx="10">
                  <c:v>№11</c:v>
                </c:pt>
                <c:pt idx="11">
                  <c:v>№12</c:v>
                </c:pt>
                <c:pt idx="12">
                  <c:v>№13</c:v>
                </c:pt>
              </c:strCache>
            </c:strRef>
          </c:cat>
          <c:val>
            <c:numRef>
              <c:f>Лист1!$D$2:$D$22</c:f>
              <c:numCache>
                <c:formatCode>General</c:formatCode>
                <c:ptCount val="21"/>
                <c:pt idx="0">
                  <c:v>89.05</c:v>
                </c:pt>
                <c:pt idx="1">
                  <c:v>74.849999999999994</c:v>
                </c:pt>
                <c:pt idx="2">
                  <c:v>56.39</c:v>
                </c:pt>
                <c:pt idx="3">
                  <c:v>77.69</c:v>
                </c:pt>
                <c:pt idx="4">
                  <c:v>83.57</c:v>
                </c:pt>
                <c:pt idx="5">
                  <c:v>86.61</c:v>
                </c:pt>
                <c:pt idx="6">
                  <c:v>56.59</c:v>
                </c:pt>
                <c:pt idx="7">
                  <c:v>75.86</c:v>
                </c:pt>
                <c:pt idx="8">
                  <c:v>36.71</c:v>
                </c:pt>
                <c:pt idx="9">
                  <c:v>74.440000000000012</c:v>
                </c:pt>
                <c:pt idx="10">
                  <c:v>35.4</c:v>
                </c:pt>
                <c:pt idx="11">
                  <c:v>52.33</c:v>
                </c:pt>
                <c:pt idx="12">
                  <c:v>14.709999999999999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069592"/>
        <c:axId val="299069984"/>
      </c:lineChart>
      <c:catAx>
        <c:axId val="29906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299069984"/>
        <c:crosses val="autoZero"/>
        <c:auto val="1"/>
        <c:lblAlgn val="ctr"/>
        <c:lblOffset val="100"/>
        <c:noMultiLvlLbl val="0"/>
      </c:catAx>
      <c:valAx>
        <c:axId val="29906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906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Соответствие</a:t>
            </a:r>
            <a:r>
              <a:rPr lang="ru-RU" baseline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 отметок за выполненную работу и </a:t>
            </a:r>
          </a:p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r>
              <a:rPr lang="ru-RU" baseline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отметок по журналу в %</a:t>
            </a:r>
            <a:endParaRPr lang="ru-RU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c:rich>
      </c:tx>
      <c:layout>
        <c:manualLayout>
          <c:xMode val="edge"/>
          <c:yMode val="edge"/>
          <c:x val="0.23430190695189651"/>
          <c:y val="1.546790409899458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Понизили результат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15.53</c:v>
                </c:pt>
                <c:pt idx="1">
                  <c:v>15.79</c:v>
                </c:pt>
                <c:pt idx="2">
                  <c:v>12.98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Подтвердили результат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81.55</c:v>
                </c:pt>
                <c:pt idx="1">
                  <c:v>79.47</c:v>
                </c:pt>
                <c:pt idx="2">
                  <c:v>80.11999999999999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Повысили результат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2.9099999999999997</c:v>
                </c:pt>
                <c:pt idx="1">
                  <c:v>4.74</c:v>
                </c:pt>
                <c:pt idx="2">
                  <c:v>6.9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9214256"/>
        <c:axId val="99213864"/>
      </c:barChart>
      <c:catAx>
        <c:axId val="9921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99213864"/>
        <c:crosses val="autoZero"/>
        <c:auto val="1"/>
        <c:lblAlgn val="ctr"/>
        <c:lblOffset val="100"/>
        <c:noMultiLvlLbl val="0"/>
      </c:catAx>
      <c:valAx>
        <c:axId val="9921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21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9958113642874293E-2"/>
          <c:y val="0.93235775922441244"/>
          <c:w val="0.64509852197678841"/>
          <c:h val="4.90807558567940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Богатовский район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invertIfNegative val="0"/>
          <c:cat>
            <c:strRef>
              <c:f>Лист1!$A$2:$A$17</c:f>
              <c:strCache>
                <c:ptCount val="16"/>
                <c:pt idx="0">
                  <c:v>№1</c:v>
                </c:pt>
                <c:pt idx="1">
                  <c:v>№2</c:v>
                </c:pt>
                <c:pt idx="2">
                  <c:v>№3</c:v>
                </c:pt>
                <c:pt idx="3">
                  <c:v>№4</c:v>
                </c:pt>
                <c:pt idx="4">
                  <c:v>№5</c:v>
                </c:pt>
                <c:pt idx="5">
                  <c:v>№6</c:v>
                </c:pt>
                <c:pt idx="6">
                  <c:v>№7</c:v>
                </c:pt>
                <c:pt idx="7">
                  <c:v>№8</c:v>
                </c:pt>
                <c:pt idx="8">
                  <c:v>№9</c:v>
                </c:pt>
                <c:pt idx="9">
                  <c:v>№10</c:v>
                </c:pt>
                <c:pt idx="10">
                  <c:v>№11</c:v>
                </c:pt>
                <c:pt idx="11">
                  <c:v>№12</c:v>
                </c:pt>
                <c:pt idx="12">
                  <c:v>№13</c:v>
                </c:pt>
                <c:pt idx="13">
                  <c:v>№14</c:v>
                </c:pt>
                <c:pt idx="14">
                  <c:v>№15</c:v>
                </c:pt>
                <c:pt idx="15">
                  <c:v>№16</c:v>
                </c:pt>
              </c:strCache>
            </c:strRef>
          </c:cat>
          <c:val>
            <c:numRef>
              <c:f>Лист1!$B$2:$B$17</c:f>
              <c:numCache>
                <c:formatCode>General</c:formatCode>
                <c:ptCount val="16"/>
                <c:pt idx="0">
                  <c:v>86.14</c:v>
                </c:pt>
                <c:pt idx="1">
                  <c:v>84.16</c:v>
                </c:pt>
                <c:pt idx="2">
                  <c:v>47.52</c:v>
                </c:pt>
                <c:pt idx="3">
                  <c:v>84.16</c:v>
                </c:pt>
                <c:pt idx="4">
                  <c:v>77.23</c:v>
                </c:pt>
                <c:pt idx="5">
                  <c:v>87.13</c:v>
                </c:pt>
                <c:pt idx="6">
                  <c:v>66.34</c:v>
                </c:pt>
                <c:pt idx="7">
                  <c:v>72.25</c:v>
                </c:pt>
                <c:pt idx="8">
                  <c:v>86.14</c:v>
                </c:pt>
                <c:pt idx="9">
                  <c:v>33.659999999999997</c:v>
                </c:pt>
                <c:pt idx="10">
                  <c:v>49.5</c:v>
                </c:pt>
                <c:pt idx="11">
                  <c:v>36.630000000000003</c:v>
                </c:pt>
                <c:pt idx="12">
                  <c:v>51.49</c:v>
                </c:pt>
                <c:pt idx="13">
                  <c:v>22.28</c:v>
                </c:pt>
                <c:pt idx="14">
                  <c:v>46.53</c:v>
                </c:pt>
                <c:pt idx="15">
                  <c:v>23.27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Кинель-Черкасский район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invertIfNegative val="0"/>
          <c:cat>
            <c:strRef>
              <c:f>Лист1!$A$2:$A$17</c:f>
              <c:strCache>
                <c:ptCount val="16"/>
                <c:pt idx="0">
                  <c:v>№1</c:v>
                </c:pt>
                <c:pt idx="1">
                  <c:v>№2</c:v>
                </c:pt>
                <c:pt idx="2">
                  <c:v>№3</c:v>
                </c:pt>
                <c:pt idx="3">
                  <c:v>№4</c:v>
                </c:pt>
                <c:pt idx="4">
                  <c:v>№5</c:v>
                </c:pt>
                <c:pt idx="5">
                  <c:v>№6</c:v>
                </c:pt>
                <c:pt idx="6">
                  <c:v>№7</c:v>
                </c:pt>
                <c:pt idx="7">
                  <c:v>№8</c:v>
                </c:pt>
                <c:pt idx="8">
                  <c:v>№9</c:v>
                </c:pt>
                <c:pt idx="9">
                  <c:v>№10</c:v>
                </c:pt>
                <c:pt idx="10">
                  <c:v>№11</c:v>
                </c:pt>
                <c:pt idx="11">
                  <c:v>№12</c:v>
                </c:pt>
                <c:pt idx="12">
                  <c:v>№13</c:v>
                </c:pt>
                <c:pt idx="13">
                  <c:v>№14</c:v>
                </c:pt>
                <c:pt idx="14">
                  <c:v>№15</c:v>
                </c:pt>
                <c:pt idx="15">
                  <c:v>№16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>
                  <c:v>88.89</c:v>
                </c:pt>
                <c:pt idx="1">
                  <c:v>84.36</c:v>
                </c:pt>
                <c:pt idx="2">
                  <c:v>64.61</c:v>
                </c:pt>
                <c:pt idx="3">
                  <c:v>78.19</c:v>
                </c:pt>
                <c:pt idx="4">
                  <c:v>79.84</c:v>
                </c:pt>
                <c:pt idx="5">
                  <c:v>87.24</c:v>
                </c:pt>
                <c:pt idx="6">
                  <c:v>54.32</c:v>
                </c:pt>
                <c:pt idx="7">
                  <c:v>56.38</c:v>
                </c:pt>
                <c:pt idx="8">
                  <c:v>79.42</c:v>
                </c:pt>
                <c:pt idx="9">
                  <c:v>41.98</c:v>
                </c:pt>
                <c:pt idx="10">
                  <c:v>60.49</c:v>
                </c:pt>
                <c:pt idx="11">
                  <c:v>66.87</c:v>
                </c:pt>
                <c:pt idx="12">
                  <c:v>61.73</c:v>
                </c:pt>
                <c:pt idx="13">
                  <c:v>25.72</c:v>
                </c:pt>
                <c:pt idx="14">
                  <c:v>46.5</c:v>
                </c:pt>
                <c:pt idx="15">
                  <c:v>17.899999999999999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г.Отрадный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invertIfNegative val="0"/>
          <c:cat>
            <c:strRef>
              <c:f>Лист1!$A$2:$A$17</c:f>
              <c:strCache>
                <c:ptCount val="16"/>
                <c:pt idx="0">
                  <c:v>№1</c:v>
                </c:pt>
                <c:pt idx="1">
                  <c:v>№2</c:v>
                </c:pt>
                <c:pt idx="2">
                  <c:v>№3</c:v>
                </c:pt>
                <c:pt idx="3">
                  <c:v>№4</c:v>
                </c:pt>
                <c:pt idx="4">
                  <c:v>№5</c:v>
                </c:pt>
                <c:pt idx="5">
                  <c:v>№6</c:v>
                </c:pt>
                <c:pt idx="6">
                  <c:v>№7</c:v>
                </c:pt>
                <c:pt idx="7">
                  <c:v>№8</c:v>
                </c:pt>
                <c:pt idx="8">
                  <c:v>№9</c:v>
                </c:pt>
                <c:pt idx="9">
                  <c:v>№10</c:v>
                </c:pt>
                <c:pt idx="10">
                  <c:v>№11</c:v>
                </c:pt>
                <c:pt idx="11">
                  <c:v>№12</c:v>
                </c:pt>
                <c:pt idx="12">
                  <c:v>№13</c:v>
                </c:pt>
                <c:pt idx="13">
                  <c:v>№14</c:v>
                </c:pt>
                <c:pt idx="14">
                  <c:v>№15</c:v>
                </c:pt>
                <c:pt idx="15">
                  <c:v>№16</c:v>
                </c:pt>
              </c:strCache>
            </c:strRef>
          </c:cat>
          <c:val>
            <c:numRef>
              <c:f>Лист1!$D$2:$D$17</c:f>
              <c:numCache>
                <c:formatCode>General</c:formatCode>
                <c:ptCount val="16"/>
                <c:pt idx="0">
                  <c:v>83.37</c:v>
                </c:pt>
                <c:pt idx="1">
                  <c:v>81.239999999999995</c:v>
                </c:pt>
                <c:pt idx="2">
                  <c:v>88.91</c:v>
                </c:pt>
                <c:pt idx="3">
                  <c:v>76.760000000000005</c:v>
                </c:pt>
                <c:pt idx="4">
                  <c:v>72.709999999999994</c:v>
                </c:pt>
                <c:pt idx="5">
                  <c:v>89.77</c:v>
                </c:pt>
                <c:pt idx="6">
                  <c:v>60.13</c:v>
                </c:pt>
                <c:pt idx="7">
                  <c:v>50.53</c:v>
                </c:pt>
                <c:pt idx="8">
                  <c:v>79.739999999999995</c:v>
                </c:pt>
                <c:pt idx="9">
                  <c:v>34.54</c:v>
                </c:pt>
                <c:pt idx="10">
                  <c:v>59.49</c:v>
                </c:pt>
                <c:pt idx="11">
                  <c:v>55.01</c:v>
                </c:pt>
                <c:pt idx="12">
                  <c:v>62.05</c:v>
                </c:pt>
                <c:pt idx="13">
                  <c:v>26.01</c:v>
                </c:pt>
                <c:pt idx="14">
                  <c:v>56.5</c:v>
                </c:pt>
                <c:pt idx="15">
                  <c:v>13.54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Лист1!$A$2:$A$17</c:f>
              <c:strCache>
                <c:ptCount val="16"/>
                <c:pt idx="0">
                  <c:v>№1</c:v>
                </c:pt>
                <c:pt idx="1">
                  <c:v>№2</c:v>
                </c:pt>
                <c:pt idx="2">
                  <c:v>№3</c:v>
                </c:pt>
                <c:pt idx="3">
                  <c:v>№4</c:v>
                </c:pt>
                <c:pt idx="4">
                  <c:v>№5</c:v>
                </c:pt>
                <c:pt idx="5">
                  <c:v>№6</c:v>
                </c:pt>
                <c:pt idx="6">
                  <c:v>№7</c:v>
                </c:pt>
                <c:pt idx="7">
                  <c:v>№8</c:v>
                </c:pt>
                <c:pt idx="8">
                  <c:v>№9</c:v>
                </c:pt>
                <c:pt idx="9">
                  <c:v>№10</c:v>
                </c:pt>
                <c:pt idx="10">
                  <c:v>№11</c:v>
                </c:pt>
                <c:pt idx="11">
                  <c:v>№12</c:v>
                </c:pt>
                <c:pt idx="12">
                  <c:v>№13</c:v>
                </c:pt>
                <c:pt idx="13">
                  <c:v>№14</c:v>
                </c:pt>
                <c:pt idx="14">
                  <c:v>№15</c:v>
                </c:pt>
                <c:pt idx="15">
                  <c:v>№16</c:v>
                </c:pt>
              </c:strCache>
            </c:strRef>
          </c:cat>
          <c:val>
            <c:numRef>
              <c:f>Лист1!$E$2:$E$17</c:f>
              <c:numCache>
                <c:formatCode>General</c:formatCode>
                <c:ptCount val="1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9749824"/>
        <c:axId val="299750216"/>
      </c:barChart>
      <c:catAx>
        <c:axId val="299749824"/>
        <c:scaling>
          <c:orientation val="minMax"/>
        </c:scaling>
        <c:delete val="0"/>
        <c:axPos val="b"/>
        <c:minorGridlines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9750216"/>
        <c:crosses val="autoZero"/>
        <c:auto val="1"/>
        <c:lblAlgn val="ctr"/>
        <c:lblOffset val="100"/>
        <c:noMultiLvlLbl val="0"/>
      </c:catAx>
      <c:valAx>
        <c:axId val="29975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974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</a:t>
            </a:r>
            <a:r>
              <a:rPr lang="ru-RU" baseline="0">
                <a:latin typeface="Times New Roman" panose="02020603050405020304" pitchFamily="18" charset="0"/>
                <a:cs typeface="Times New Roman" panose="02020603050405020304" pitchFamily="18" charset="0"/>
              </a:rPr>
              <a:t> отметок за выполненную работу и отметок по журналу в %</a:t>
            </a: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Понизили результат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15.84</c:v>
                </c:pt>
                <c:pt idx="1">
                  <c:v>11.93</c:v>
                </c:pt>
                <c:pt idx="2">
                  <c:v>10.02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Подтвердили результат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83.17</c:v>
                </c:pt>
                <c:pt idx="1">
                  <c:v>83.54</c:v>
                </c:pt>
                <c:pt idx="2">
                  <c:v>84.43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Повысили результат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0.99</c:v>
                </c:pt>
                <c:pt idx="1">
                  <c:v>4.53</c:v>
                </c:pt>
                <c:pt idx="2">
                  <c:v>5.54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751784"/>
        <c:axId val="299752176"/>
      </c:barChart>
      <c:catAx>
        <c:axId val="29975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9752176"/>
        <c:crosses val="autoZero"/>
        <c:auto val="1"/>
        <c:lblAlgn val="ctr"/>
        <c:lblOffset val="100"/>
        <c:noMultiLvlLbl val="0"/>
      </c:catAx>
      <c:valAx>
        <c:axId val="29975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975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Богатовский район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Лист1!$A$2:$A$22</c:f>
              <c:strCache>
                <c:ptCount val="20"/>
                <c:pt idx="0">
                  <c:v>№1</c:v>
                </c:pt>
                <c:pt idx="1">
                  <c:v>№2</c:v>
                </c:pt>
                <c:pt idx="2">
                  <c:v>№3</c:v>
                </c:pt>
                <c:pt idx="3">
                  <c:v>№4</c:v>
                </c:pt>
                <c:pt idx="4">
                  <c:v>№5</c:v>
                </c:pt>
                <c:pt idx="5">
                  <c:v>№6</c:v>
                </c:pt>
                <c:pt idx="6">
                  <c:v>№7</c:v>
                </c:pt>
                <c:pt idx="7">
                  <c:v>№8</c:v>
                </c:pt>
                <c:pt idx="8">
                  <c:v>№9</c:v>
                </c:pt>
                <c:pt idx="9">
                  <c:v>№10</c:v>
                </c:pt>
                <c:pt idx="10">
                  <c:v>№11</c:v>
                </c:pt>
                <c:pt idx="11">
                  <c:v>№12</c:v>
                </c:pt>
                <c:pt idx="12">
                  <c:v>№13</c:v>
                </c:pt>
                <c:pt idx="13">
                  <c:v>№14</c:v>
                </c:pt>
                <c:pt idx="14">
                  <c:v>№15</c:v>
                </c:pt>
                <c:pt idx="15">
                  <c:v>№16.1</c:v>
                </c:pt>
                <c:pt idx="16">
                  <c:v>№16.2</c:v>
                </c:pt>
                <c:pt idx="17">
                  <c:v>№17</c:v>
                </c:pt>
                <c:pt idx="18">
                  <c:v>№18</c:v>
                </c:pt>
                <c:pt idx="19">
                  <c:v>№19</c:v>
                </c:pt>
              </c:strCache>
            </c:strRef>
          </c:cat>
          <c:val>
            <c:numRef>
              <c:f>Лист1!$B$2:$B$22</c:f>
              <c:numCache>
                <c:formatCode>General</c:formatCode>
                <c:ptCount val="21"/>
                <c:pt idx="0">
                  <c:v>87.62</c:v>
                </c:pt>
                <c:pt idx="1">
                  <c:v>67.62</c:v>
                </c:pt>
                <c:pt idx="2">
                  <c:v>84.76</c:v>
                </c:pt>
                <c:pt idx="3">
                  <c:v>68.569999999999993</c:v>
                </c:pt>
                <c:pt idx="4">
                  <c:v>78.099999999999994</c:v>
                </c:pt>
                <c:pt idx="5">
                  <c:v>69.19</c:v>
                </c:pt>
                <c:pt idx="6">
                  <c:v>41.9</c:v>
                </c:pt>
                <c:pt idx="7">
                  <c:v>66.67</c:v>
                </c:pt>
                <c:pt idx="8">
                  <c:v>63.81</c:v>
                </c:pt>
                <c:pt idx="9">
                  <c:v>62.86</c:v>
                </c:pt>
                <c:pt idx="10">
                  <c:v>60.95</c:v>
                </c:pt>
                <c:pt idx="11">
                  <c:v>59.05</c:v>
                </c:pt>
                <c:pt idx="12">
                  <c:v>66.67</c:v>
                </c:pt>
                <c:pt idx="13">
                  <c:v>70.48</c:v>
                </c:pt>
                <c:pt idx="14">
                  <c:v>20.95</c:v>
                </c:pt>
                <c:pt idx="15">
                  <c:v>47.62</c:v>
                </c:pt>
                <c:pt idx="16">
                  <c:v>31.43</c:v>
                </c:pt>
                <c:pt idx="17">
                  <c:v>10.48</c:v>
                </c:pt>
                <c:pt idx="18">
                  <c:v>19.05</c:v>
                </c:pt>
                <c:pt idx="19">
                  <c:v>16.190000000000001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Кинель-Черкасский район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Лист1!$A$2:$A$22</c:f>
              <c:strCache>
                <c:ptCount val="20"/>
                <c:pt idx="0">
                  <c:v>№1</c:v>
                </c:pt>
                <c:pt idx="1">
                  <c:v>№2</c:v>
                </c:pt>
                <c:pt idx="2">
                  <c:v>№3</c:v>
                </c:pt>
                <c:pt idx="3">
                  <c:v>№4</c:v>
                </c:pt>
                <c:pt idx="4">
                  <c:v>№5</c:v>
                </c:pt>
                <c:pt idx="5">
                  <c:v>№6</c:v>
                </c:pt>
                <c:pt idx="6">
                  <c:v>№7</c:v>
                </c:pt>
                <c:pt idx="7">
                  <c:v>№8</c:v>
                </c:pt>
                <c:pt idx="8">
                  <c:v>№9</c:v>
                </c:pt>
                <c:pt idx="9">
                  <c:v>№10</c:v>
                </c:pt>
                <c:pt idx="10">
                  <c:v>№11</c:v>
                </c:pt>
                <c:pt idx="11">
                  <c:v>№12</c:v>
                </c:pt>
                <c:pt idx="12">
                  <c:v>№13</c:v>
                </c:pt>
                <c:pt idx="13">
                  <c:v>№14</c:v>
                </c:pt>
                <c:pt idx="14">
                  <c:v>№15</c:v>
                </c:pt>
                <c:pt idx="15">
                  <c:v>№16.1</c:v>
                </c:pt>
                <c:pt idx="16">
                  <c:v>№16.2</c:v>
                </c:pt>
                <c:pt idx="17">
                  <c:v>№17</c:v>
                </c:pt>
                <c:pt idx="18">
                  <c:v>№18</c:v>
                </c:pt>
                <c:pt idx="19">
                  <c:v>№19</c:v>
                </c:pt>
              </c:strCache>
            </c:strRef>
          </c:cat>
          <c:val>
            <c:numRef>
              <c:f>Лист1!$C$2:$C$22</c:f>
              <c:numCache>
                <c:formatCode>General</c:formatCode>
                <c:ptCount val="21"/>
                <c:pt idx="0">
                  <c:v>81.349999999999994</c:v>
                </c:pt>
                <c:pt idx="1">
                  <c:v>72.02</c:v>
                </c:pt>
                <c:pt idx="2">
                  <c:v>83.94</c:v>
                </c:pt>
                <c:pt idx="3">
                  <c:v>76.17</c:v>
                </c:pt>
                <c:pt idx="4">
                  <c:v>66.319999999999993</c:v>
                </c:pt>
                <c:pt idx="5">
                  <c:v>61.14</c:v>
                </c:pt>
                <c:pt idx="6">
                  <c:v>61.66</c:v>
                </c:pt>
                <c:pt idx="7">
                  <c:v>85.23</c:v>
                </c:pt>
                <c:pt idx="8">
                  <c:v>58.03</c:v>
                </c:pt>
                <c:pt idx="9">
                  <c:v>61.66</c:v>
                </c:pt>
                <c:pt idx="10">
                  <c:v>69.95</c:v>
                </c:pt>
                <c:pt idx="11">
                  <c:v>63.21</c:v>
                </c:pt>
                <c:pt idx="12">
                  <c:v>61.14</c:v>
                </c:pt>
                <c:pt idx="13">
                  <c:v>78.239999999999995</c:v>
                </c:pt>
                <c:pt idx="14">
                  <c:v>15.03</c:v>
                </c:pt>
                <c:pt idx="15">
                  <c:v>65.28</c:v>
                </c:pt>
                <c:pt idx="16">
                  <c:v>33.68</c:v>
                </c:pt>
                <c:pt idx="17">
                  <c:v>11.92</c:v>
                </c:pt>
                <c:pt idx="18">
                  <c:v>11.66</c:v>
                </c:pt>
                <c:pt idx="19">
                  <c:v>3.63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г.Отрадный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Лист1!$A$2:$A$22</c:f>
              <c:strCache>
                <c:ptCount val="20"/>
                <c:pt idx="0">
                  <c:v>№1</c:v>
                </c:pt>
                <c:pt idx="1">
                  <c:v>№2</c:v>
                </c:pt>
                <c:pt idx="2">
                  <c:v>№3</c:v>
                </c:pt>
                <c:pt idx="3">
                  <c:v>№4</c:v>
                </c:pt>
                <c:pt idx="4">
                  <c:v>№5</c:v>
                </c:pt>
                <c:pt idx="5">
                  <c:v>№6</c:v>
                </c:pt>
                <c:pt idx="6">
                  <c:v>№7</c:v>
                </c:pt>
                <c:pt idx="7">
                  <c:v>№8</c:v>
                </c:pt>
                <c:pt idx="8">
                  <c:v>№9</c:v>
                </c:pt>
                <c:pt idx="9">
                  <c:v>№10</c:v>
                </c:pt>
                <c:pt idx="10">
                  <c:v>№11</c:v>
                </c:pt>
                <c:pt idx="11">
                  <c:v>№12</c:v>
                </c:pt>
                <c:pt idx="12">
                  <c:v>№13</c:v>
                </c:pt>
                <c:pt idx="13">
                  <c:v>№14</c:v>
                </c:pt>
                <c:pt idx="14">
                  <c:v>№15</c:v>
                </c:pt>
                <c:pt idx="15">
                  <c:v>№16.1</c:v>
                </c:pt>
                <c:pt idx="16">
                  <c:v>№16.2</c:v>
                </c:pt>
                <c:pt idx="17">
                  <c:v>№17</c:v>
                </c:pt>
                <c:pt idx="18">
                  <c:v>№18</c:v>
                </c:pt>
                <c:pt idx="19">
                  <c:v>№19</c:v>
                </c:pt>
              </c:strCache>
            </c:strRef>
          </c:cat>
          <c:val>
            <c:numRef>
              <c:f>Лист1!$D$2:$D$22</c:f>
              <c:numCache>
                <c:formatCode>General</c:formatCode>
                <c:ptCount val="21"/>
                <c:pt idx="0">
                  <c:v>88.76</c:v>
                </c:pt>
                <c:pt idx="1">
                  <c:v>74.16</c:v>
                </c:pt>
                <c:pt idx="2">
                  <c:v>81.58</c:v>
                </c:pt>
                <c:pt idx="3">
                  <c:v>76.319999999999993</c:v>
                </c:pt>
                <c:pt idx="4">
                  <c:v>82.78</c:v>
                </c:pt>
                <c:pt idx="5">
                  <c:v>57.66</c:v>
                </c:pt>
                <c:pt idx="6">
                  <c:v>63.4</c:v>
                </c:pt>
                <c:pt idx="7">
                  <c:v>81.819999999999993</c:v>
                </c:pt>
                <c:pt idx="8">
                  <c:v>57.89</c:v>
                </c:pt>
                <c:pt idx="9">
                  <c:v>47.61</c:v>
                </c:pt>
                <c:pt idx="10">
                  <c:v>62.92</c:v>
                </c:pt>
                <c:pt idx="11">
                  <c:v>74.400000000000006</c:v>
                </c:pt>
                <c:pt idx="12">
                  <c:v>51.91</c:v>
                </c:pt>
                <c:pt idx="13">
                  <c:v>71.05</c:v>
                </c:pt>
                <c:pt idx="14">
                  <c:v>22.85</c:v>
                </c:pt>
                <c:pt idx="15">
                  <c:v>68.42</c:v>
                </c:pt>
                <c:pt idx="16">
                  <c:v>39.71</c:v>
                </c:pt>
                <c:pt idx="17">
                  <c:v>13.16</c:v>
                </c:pt>
                <c:pt idx="18">
                  <c:v>22.85</c:v>
                </c:pt>
                <c:pt idx="19">
                  <c:v>6.58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447560"/>
        <c:axId val="299447952"/>
      </c:lineChart>
      <c:catAx>
        <c:axId val="299447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9447952"/>
        <c:crosses val="autoZero"/>
        <c:auto val="1"/>
        <c:lblAlgn val="ctr"/>
        <c:lblOffset val="100"/>
        <c:noMultiLvlLbl val="0"/>
      </c:catAx>
      <c:valAx>
        <c:axId val="29944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944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Соответствие</a:t>
            </a:r>
            <a:r>
              <a:rPr lang="ru-RU" baseline="0"/>
              <a:t> отметок за выполненную работу и отметок по журналу в %</a:t>
            </a:r>
            <a:endParaRPr lang="ru-RU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Понизили результат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11.43</c:v>
                </c:pt>
                <c:pt idx="1">
                  <c:v>15.03</c:v>
                </c:pt>
                <c:pt idx="2">
                  <c:v>14.83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Подтвердили результат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80.95</c:v>
                </c:pt>
                <c:pt idx="1">
                  <c:v>80.31</c:v>
                </c:pt>
                <c:pt idx="2">
                  <c:v>81.099999999999994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Повысили результат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3"/>
                <c:pt idx="0">
                  <c:v>Богатовский район</c:v>
                </c:pt>
                <c:pt idx="1">
                  <c:v>Кинель-Черкасский район</c:v>
                </c:pt>
                <c:pt idx="2">
                  <c:v>г.о.Отрадный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7.62</c:v>
                </c:pt>
                <c:pt idx="1">
                  <c:v>4.66</c:v>
                </c:pt>
                <c:pt idx="2">
                  <c:v>4.07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448344"/>
        <c:axId val="299448736"/>
      </c:barChart>
      <c:catAx>
        <c:axId val="299448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9448736"/>
        <c:crosses val="autoZero"/>
        <c:auto val="1"/>
        <c:lblAlgn val="ctr"/>
        <c:lblOffset val="100"/>
        <c:noMultiLvlLbl val="0"/>
      </c:catAx>
      <c:valAx>
        <c:axId val="299448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9944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0.55663</cdr:x>
      <cdr:y>0</cdr:y>
    </cdr:from>
    <cdr:to>
      <cdr:x>1</cdr:x>
      <cdr:y>0.12573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228847" y="-723900"/>
          <a:ext cx="2571878" cy="495779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078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0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450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657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174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079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401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61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461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580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952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00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8844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7421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329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940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625B7-DE03-4533-BE80-DE1733E948E8}" type="datetimeFigureOut">
              <a:rPr lang="ru-RU" smtClean="0"/>
              <a:t>27.08.2023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E85426E-835F-4E36-8B31-6C1C94381D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129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514772"/>
            <a:ext cx="7766936" cy="3630507"/>
          </a:xfrm>
        </p:spPr>
        <p:txBody>
          <a:bodyPr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АНАЛИТИЧЕСКАЯ СПРАВКА </a:t>
            </a:r>
            <a:b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ИТОГАМ ВСЕРОССИЙСКИХ ПРОВЕРОЧНЫХ РАБОТ </a:t>
            </a:r>
            <a:b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МАТЕМАТИКЕ </a:t>
            </a:r>
            <a:b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5-8 КЛАССАХ </a:t>
            </a:r>
            <a:b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МАРТЕ-МАЕ 2023 ГОДА</a:t>
            </a:r>
            <a:endParaRPr lang="ru-RU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2599" y="4667794"/>
            <a:ext cx="7766936" cy="1898469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АВТОРЫ</a:t>
            </a: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Бокова Е.В., </a:t>
            </a:r>
            <a:r>
              <a:rPr lang="ru-RU" sz="16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Кислицына</a:t>
            </a: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Т.С., Щербакова А.Н.,</a:t>
            </a:r>
          </a:p>
          <a:p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учителя математики ГБОУ СОШ №10 «ОЦ ЛИК»</a:t>
            </a:r>
          </a:p>
          <a:p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г.о.Отрадный Самарской области</a:t>
            </a:r>
          </a:p>
          <a:p>
            <a:pPr algn="ctr"/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ОТРАДНЫЙ 2023г.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486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764" y="261258"/>
            <a:ext cx="8194282" cy="6857999"/>
          </a:xfrm>
        </p:spPr>
        <p:txBody>
          <a:bodyPr/>
          <a:lstStyle/>
          <a:p>
            <a:pPr lvl="1"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НОРМАТИВНО-ПРАВОВОЕ ОБЕСПЕЧЕНИЕ </a:t>
            </a:r>
            <a:b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СРОКИ ПРОВЕДЕНИЯ ВПР ПО МАТЕМАТИКЕ</a:t>
            </a:r>
            <a:b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>
                <a:solidFill>
                  <a:schemeClr val="tx1"/>
                </a:solidFill>
              </a:rPr>
              <a:t>Приказ </a:t>
            </a:r>
            <a:r>
              <a:rPr lang="ru-RU" dirty="0">
                <a:solidFill>
                  <a:schemeClr val="tx1"/>
                </a:solidFill>
              </a:rPr>
              <a:t>Министерства образования и науки Российской Федерации от 6 октября 2009 г. № 373 «Об утверждении и введении в действие федерального государственного образовательного стандарта начального общего образования</a:t>
            </a:r>
            <a:r>
              <a:rPr lang="ru-RU" dirty="0" smtClean="0">
                <a:solidFill>
                  <a:schemeClr val="tx1"/>
                </a:solidFill>
              </a:rPr>
              <a:t>»;</a:t>
            </a: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Приказ</a:t>
            </a:r>
            <a:r>
              <a:rPr lang="ru-RU" dirty="0">
                <a:solidFill>
                  <a:schemeClr val="tx1"/>
                </a:solidFill>
              </a:rPr>
              <a:t> Министерства образования и науки Российской Федерации от</a:t>
            </a: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17 декабря 2010 г. № 1897 «Об утверждении федерального государственного образовательного стандарта основного общего образования»;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Приказ</a:t>
            </a:r>
            <a:r>
              <a:rPr lang="ru-RU" dirty="0">
                <a:solidFill>
                  <a:schemeClr val="tx1"/>
                </a:solidFill>
              </a:rPr>
              <a:t> Министерства образования и науки Российской Федерации от</a:t>
            </a: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17 декабря 2010 г. № 1897 «Об утверждении федерального государственного образовательного стандарта основного общего образования»;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Приказ</a:t>
            </a:r>
            <a:r>
              <a:rPr lang="ru-RU" dirty="0">
                <a:solidFill>
                  <a:schemeClr val="tx1"/>
                </a:solidFill>
              </a:rPr>
              <a:t> Федеральной службы по надзору в сфере образования и науки от 23.12.2022 №1282 «О проведении Федеральной службой по надзору в сфере образования и науки мониторинга качества подготовки обучающихся общеобразовательных организаций в форме всероссийских проверочных работ в 2023 году»;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>Письмо</a:t>
            </a:r>
            <a:r>
              <a:rPr lang="ru-RU" dirty="0">
                <a:solidFill>
                  <a:schemeClr val="tx1"/>
                </a:solidFill>
              </a:rPr>
              <a:t> Федеральной службы по надзору в сфере образования и науки от 01.02.2023 №02-36 «О проведении ВПР в 2023 году»;</a:t>
            </a:r>
            <a:r>
              <a:rPr lang="ru-RU" sz="1400" dirty="0">
                <a:solidFill>
                  <a:schemeClr val="tx1"/>
                </a:solidFill>
              </a:rPr>
              <a:t/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dirty="0"/>
              <a:t/>
            </a:r>
            <a:br>
              <a:rPr lang="ru-RU" dirty="0"/>
            </a:b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890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514772"/>
            <a:ext cx="7766936" cy="3630507"/>
          </a:xfrm>
        </p:spPr>
        <p:txBody>
          <a:bodyPr/>
          <a:lstStyle/>
          <a:p>
            <a:pPr lvl="0" algn="ctr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НОРМАТИВНО-ПРАВОВОЕ ОБЕСПЕЧЕНИЕ 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</a:t>
            </a: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СРОКИ ПРОВЕДЕНИЯ ВПР ПО </a:t>
            </a: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МАТЕМАТИКЕ</a:t>
            </a:r>
            <a:b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>
                <a:solidFill>
                  <a:schemeClr val="tx1"/>
                </a:solidFill>
              </a:rPr>
              <a:t>Распоряжение </a:t>
            </a:r>
            <a:r>
              <a:rPr lang="ru-RU" sz="2000" dirty="0">
                <a:solidFill>
                  <a:schemeClr val="tx1"/>
                </a:solidFill>
              </a:rPr>
              <a:t>министерства образования и науки Самарской области от 13.02.2023 № 181-р «О проведении всероссийских проверочных работ на территории Самарской области в 2023 году»;</a:t>
            </a:r>
            <a:br>
              <a:rPr lang="ru-RU" sz="2000" dirty="0">
                <a:solidFill>
                  <a:schemeClr val="tx1"/>
                </a:solidFill>
              </a:rPr>
            </a:br>
            <a:r>
              <a:rPr lang="ru-RU" sz="2000" b="1" dirty="0">
                <a:solidFill>
                  <a:schemeClr val="tx1"/>
                </a:solidFill>
              </a:rPr>
              <a:t>Распоряжение</a:t>
            </a:r>
            <a:r>
              <a:rPr lang="ru-RU" sz="2000" dirty="0">
                <a:solidFill>
                  <a:schemeClr val="tx1"/>
                </a:solidFill>
              </a:rPr>
              <a:t> министерства образования и науки Самарской области от 01.03.2023 № 227-р «Об осуществлении контроля объективности результатов проведения ВПР в 2023 году.».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28394" y="4145279"/>
            <a:ext cx="8185572" cy="2159727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Даты проведения мероприятий</a:t>
            </a:r>
            <a:r>
              <a:rPr lang="ru-RU" sz="2000" dirty="0" smtClean="0">
                <a:solidFill>
                  <a:srgbClr val="002060"/>
                </a:solidFill>
              </a:rPr>
              <a:t>:</a:t>
            </a:r>
          </a:p>
          <a:p>
            <a:pPr algn="ctr"/>
            <a:endParaRPr lang="ru-RU" sz="2000" b="1" dirty="0">
              <a:solidFill>
                <a:srgbClr val="002060"/>
              </a:solidFill>
            </a:endParaRPr>
          </a:p>
          <a:p>
            <a:pPr algn="ctr"/>
            <a:r>
              <a:rPr lang="ru-RU" sz="2000" dirty="0">
                <a:solidFill>
                  <a:schemeClr val="tx1"/>
                </a:solidFill>
              </a:rPr>
              <a:t>Сроки проведения ВПР в каждой образовательной организации устанавливались индивидуально в рамках установленного временного промежутка с 15 марта по 20 мая 2023 года.</a:t>
            </a:r>
          </a:p>
          <a:p>
            <a:pPr algn="ctr"/>
            <a:r>
              <a:rPr lang="ru-RU" sz="2000" dirty="0"/>
              <a:t/>
            </a:r>
            <a:br>
              <a:rPr lang="ru-RU" sz="2000" dirty="0"/>
            </a:b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103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3891" y="471230"/>
            <a:ext cx="7766936" cy="1105022"/>
          </a:xfrm>
        </p:spPr>
        <p:txBody>
          <a:bodyPr/>
          <a:lstStyle/>
          <a:p>
            <a:pPr lvl="0" algn="ctr"/>
            <a:r>
              <a:rPr lang="ru-RU" sz="2400" b="1" i="1" dirty="0">
                <a:solidFill>
                  <a:srgbClr val="002060"/>
                </a:solidFill>
              </a:rPr>
              <a:t>ОСНОВНЫЕ РЕЗУЛЬТАТЫ ВЫПОЛНЕНИЯ ВПР </a:t>
            </a:r>
            <a:r>
              <a:rPr lang="ru-RU" sz="2400" b="1" i="1" dirty="0" smtClean="0">
                <a:solidFill>
                  <a:srgbClr val="002060"/>
                </a:solidFill>
              </a:rPr>
              <a:t/>
            </a:r>
            <a:br>
              <a:rPr lang="ru-RU" sz="2400" b="1" i="1" dirty="0" smtClean="0">
                <a:solidFill>
                  <a:srgbClr val="002060"/>
                </a:solidFill>
              </a:rPr>
            </a:br>
            <a:r>
              <a:rPr lang="ru-RU" sz="2400" b="1" i="1" dirty="0" smtClean="0">
                <a:solidFill>
                  <a:srgbClr val="002060"/>
                </a:solidFill>
              </a:rPr>
              <a:t>ПО </a:t>
            </a:r>
            <a:r>
              <a:rPr lang="ru-RU" sz="2400" b="1" i="1" dirty="0">
                <a:solidFill>
                  <a:srgbClr val="002060"/>
                </a:solidFill>
              </a:rPr>
              <a:t>МАТЕМАТИКЕ</a:t>
            </a:r>
            <a:r>
              <a:rPr lang="ru-RU" sz="2400" dirty="0">
                <a:solidFill>
                  <a:srgbClr val="002060"/>
                </a:solidFill>
              </a:rPr>
              <a:t/>
            </a:r>
            <a:br>
              <a:rPr lang="ru-RU" sz="2400" dirty="0">
                <a:solidFill>
                  <a:srgbClr val="002060"/>
                </a:solidFill>
              </a:rPr>
            </a:br>
            <a:endParaRPr lang="ru-RU" sz="2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88274" y="1898469"/>
            <a:ext cx="8839200" cy="534706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Участники ВПР по математике в 5 классах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В написании ВПР в 5 классах в штатном режиме в марте-мае 2023 года приняли участие </a:t>
            </a:r>
            <a:r>
              <a:rPr lang="ru-RU" sz="2000" b="1" dirty="0">
                <a:solidFill>
                  <a:schemeClr val="tx1"/>
                </a:solidFill>
              </a:rPr>
              <a:t>824 обучающихся 5-х классов из 23 образовательных организаций </a:t>
            </a:r>
            <a:r>
              <a:rPr lang="ru-RU" sz="2000" dirty="0">
                <a:solidFill>
                  <a:schemeClr val="tx1"/>
                </a:solidFill>
              </a:rPr>
              <a:t>Отрадненского образовательного округа Самарской </a:t>
            </a:r>
            <a:r>
              <a:rPr lang="ru-RU" sz="2000" dirty="0" smtClean="0">
                <a:solidFill>
                  <a:schemeClr val="tx1"/>
                </a:solidFill>
              </a:rPr>
              <a:t>области, </a:t>
            </a:r>
            <a:r>
              <a:rPr lang="ru-RU" sz="2000" dirty="0">
                <a:solidFill>
                  <a:schemeClr val="tx1"/>
                </a:solidFill>
              </a:rPr>
              <a:t>реализующих основную общеобразовательную программу.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Работа состояла из 8 заданий базового уровня и 2 повышенного уровня.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Полностью правильно выполненная работа оценивалась 15 баллами. Время выполнения </a:t>
            </a:r>
            <a:r>
              <a:rPr lang="ru-RU" sz="2000" dirty="0" smtClean="0">
                <a:solidFill>
                  <a:schemeClr val="tx1"/>
                </a:solidFill>
              </a:rPr>
              <a:t>проверочной </a:t>
            </a:r>
            <a:r>
              <a:rPr lang="ru-RU" sz="2000" dirty="0">
                <a:solidFill>
                  <a:schemeClr val="tx1"/>
                </a:solidFill>
              </a:rPr>
              <a:t>работы — 45 минут. 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Задания базового уровня оценивались от 1 до 2 баллов, повышенного – 2 </a:t>
            </a:r>
            <a:r>
              <a:rPr lang="ru-RU" sz="2000" dirty="0" smtClean="0">
                <a:solidFill>
                  <a:schemeClr val="tx1"/>
                </a:solidFill>
              </a:rPr>
              <a:t>баллами.</a:t>
            </a:r>
          </a:p>
          <a:p>
            <a:pPr algn="just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975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296091"/>
            <a:ext cx="7766936" cy="1262742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br>
              <a:rPr lang="ru-RU" sz="2400" b="1" dirty="0">
                <a:solidFill>
                  <a:srgbClr val="002060"/>
                </a:solidFill>
              </a:rPr>
            </a:b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3144" y="1358537"/>
            <a:ext cx="9074330" cy="520772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sz="1900" dirty="0">
                <a:solidFill>
                  <a:schemeClr val="tx1"/>
                </a:solidFill>
              </a:rPr>
              <a:t>Результаты выполнения проверочной работы показали, что лучше всего ученики 5-х классов справились с заданиями 1, 2, 4, 8. </a:t>
            </a:r>
            <a:endParaRPr lang="ru-RU" sz="1900" dirty="0" smtClean="0">
              <a:solidFill>
                <a:schemeClr val="tx1"/>
              </a:solidFill>
            </a:endParaRPr>
          </a:p>
          <a:p>
            <a:pPr algn="just"/>
            <a:r>
              <a:rPr lang="ru-RU" sz="1900" dirty="0" smtClean="0">
                <a:solidFill>
                  <a:schemeClr val="tx1"/>
                </a:solidFill>
              </a:rPr>
              <a:t>Задания </a:t>
            </a:r>
            <a:r>
              <a:rPr lang="ru-RU" sz="1900" dirty="0">
                <a:solidFill>
                  <a:schemeClr val="tx1"/>
                </a:solidFill>
              </a:rPr>
              <a:t>в которых учащиеся допустили наибольшее количество ошибок: 7 и 9.  </a:t>
            </a:r>
            <a:endParaRPr lang="ru-RU" sz="1900" dirty="0" smtClean="0">
              <a:solidFill>
                <a:schemeClr val="tx1"/>
              </a:solidFill>
            </a:endParaRPr>
          </a:p>
          <a:p>
            <a:pPr algn="just"/>
            <a:r>
              <a:rPr lang="ru-RU" sz="1900" dirty="0" smtClean="0">
                <a:solidFill>
                  <a:schemeClr val="tx1"/>
                </a:solidFill>
              </a:rPr>
              <a:t>С </a:t>
            </a:r>
            <a:r>
              <a:rPr lang="ru-RU" sz="1900" dirty="0">
                <a:solidFill>
                  <a:schemeClr val="tx1"/>
                </a:solidFill>
              </a:rPr>
              <a:t>заданием 3 учащиеся Богатовского района справились лучше, показав 82,62% от общего количества пятиклассников. </a:t>
            </a:r>
            <a:endParaRPr lang="ru-RU" sz="1900" dirty="0" smtClean="0">
              <a:solidFill>
                <a:schemeClr val="tx1"/>
              </a:solidFill>
            </a:endParaRPr>
          </a:p>
          <a:p>
            <a:pPr algn="just"/>
            <a:r>
              <a:rPr lang="ru-RU" sz="1900" dirty="0" smtClean="0">
                <a:solidFill>
                  <a:schemeClr val="tx1"/>
                </a:solidFill>
              </a:rPr>
              <a:t>С </a:t>
            </a:r>
            <a:r>
              <a:rPr lang="ru-RU" sz="1900" dirty="0">
                <a:solidFill>
                  <a:schemeClr val="tx1"/>
                </a:solidFill>
              </a:rPr>
              <a:t>заданием 5 хуже всех пятиклассников справились учащиеся Кинель-Черкасского района показав 29,6% выполнения задания.</a:t>
            </a:r>
          </a:p>
          <a:p>
            <a:pPr algn="just"/>
            <a:r>
              <a:rPr lang="ru-RU" sz="1900" dirty="0" smtClean="0">
                <a:solidFill>
                  <a:schemeClr val="tx1"/>
                </a:solidFill>
              </a:rPr>
              <a:t>Около 90% обучающихся успешно справились с заданием 8.1 (89,1%) (умение работать с таблицами, схемами, графиками диаграммами.) и заданием 6.1 (93,01%) (чтение несложных готовых таблиц). </a:t>
            </a:r>
          </a:p>
          <a:p>
            <a:pPr algn="just"/>
            <a:r>
              <a:rPr lang="ru-RU" sz="1900" dirty="0" smtClean="0">
                <a:solidFill>
                  <a:schemeClr val="tx1"/>
                </a:solidFill>
              </a:rPr>
              <a:t>Около 80% обучающихся успешно выполнили задания 2 (79,86%) (умение оперировать понятием «десятичная дробь».), 4 (76,94%) (использование	 свойств	чисел и правил действий с числами при выполнении вычислений). </a:t>
            </a:r>
          </a:p>
          <a:p>
            <a:pPr algn="just"/>
            <a:r>
              <a:rPr lang="ru-RU" sz="1900" dirty="0" smtClean="0">
                <a:solidFill>
                  <a:schemeClr val="tx1"/>
                </a:solidFill>
              </a:rPr>
              <a:t>Более 75% обучающихся успешно выполнили задания 8.2 (75,5%) (извлекать, интерпретировать информацию, представленную в таблицах и на диаграммах, отражающую свойства и </a:t>
            </a:r>
            <a:r>
              <a:rPr lang="ru-RU" sz="1900" dirty="0">
                <a:solidFill>
                  <a:schemeClr val="tx1"/>
                </a:solidFill>
              </a:rPr>
              <a:t>характеристики реальных процессов и явлений) и задание 1 (75,2%) (умение выполнять арифметические действия с обыкновенными дробями).</a:t>
            </a:r>
          </a:p>
          <a:p>
            <a:pPr algn="just"/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5091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296091"/>
            <a:ext cx="7766936" cy="870856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8310" y="1506584"/>
            <a:ext cx="9135290" cy="5059680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Из задач повышенного уровня более успешно участники ВПР справились с заданием 10, предполагающим умение моделирования реальных ситуаций на языке геометрии (выполнение – 54,06%).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Наибольшее затруднение из заданий базового уровня вызвало задание 9 (30,65%), где проверяется умение описывать взаимное расположение предметов в пространстве и на плоскости. Оперировать понятиями: куб, шар, прямоугольный параллелепипед).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Из заданий повышенного уровня минимальное число участников (43,23%) справилось с заданием 7 (текстовая задача в три-четыре действия).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Таким образом, среди вопросов, вызвавших наибольшие затруднения, преобладают задания, требующие внимательного анализа условий и выработки стратегии решения задач в 3-4 действия и задания на овладение	</a:t>
            </a:r>
            <a:r>
              <a:rPr lang="ru-RU" dirty="0" smtClean="0">
                <a:solidFill>
                  <a:schemeClr val="tx1"/>
                </a:solidFill>
              </a:rPr>
              <a:t>основами пространственного </a:t>
            </a:r>
            <a:r>
              <a:rPr lang="ru-RU" dirty="0">
                <a:solidFill>
                  <a:schemeClr val="tx1"/>
                </a:solidFill>
              </a:rPr>
              <a:t>воображения. Указанные затруднения связаны с низким уровнем овладения обучающимися основами логического и алгоритмического мышления.</a:t>
            </a: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0205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174170"/>
            <a:ext cx="7766936" cy="1271451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002060"/>
                </a:solidFill>
              </a:rPr>
              <a:t>Диаграмма 1 – Выполнение заданий ВПР по математике 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в 5 классе по Отрадненскому образовательному округу</a:t>
            </a:r>
            <a:br>
              <a:rPr lang="ru-RU" sz="2000" dirty="0">
                <a:solidFill>
                  <a:srgbClr val="002060"/>
                </a:solidFill>
              </a:rPr>
            </a:b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103" y="1445622"/>
            <a:ext cx="8917577" cy="5312229"/>
          </a:xfrm>
        </p:spPr>
        <p:txBody>
          <a:bodyPr>
            <a:normAutofit/>
          </a:bodyPr>
          <a:lstStyle/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318182770"/>
              </p:ext>
            </p:extLst>
          </p:nvPr>
        </p:nvGraphicFramePr>
        <p:xfrm>
          <a:off x="2149521" y="1655444"/>
          <a:ext cx="6029325" cy="4400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552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296092"/>
            <a:ext cx="7766936" cy="783771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2599" y="1497874"/>
            <a:ext cx="7766936" cy="476358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>
                <a:solidFill>
                  <a:schemeClr val="tx1"/>
                </a:solidFill>
              </a:rPr>
              <a:t>Не преодолели минимальный порог для получения удовлетворительной отметки по Богатовскому району 1,9% </a:t>
            </a:r>
            <a:r>
              <a:rPr lang="ru-RU" dirty="0">
                <a:solidFill>
                  <a:schemeClr val="tx1"/>
                </a:solidFill>
              </a:rPr>
              <a:t>(с. Богатое ГБОУ СОШ «ОЦ» 2,67%), 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по </a:t>
            </a:r>
            <a:r>
              <a:rPr lang="ru-RU" b="1" dirty="0">
                <a:solidFill>
                  <a:schemeClr val="tx1"/>
                </a:solidFill>
              </a:rPr>
              <a:t>Кинель-Черкасскому району 6,99% </a:t>
            </a:r>
            <a:r>
              <a:rPr lang="ru-RU" dirty="0">
                <a:solidFill>
                  <a:schemeClr val="tx1"/>
                </a:solidFill>
              </a:rPr>
              <a:t>(с. Подгорный ГБОУ ООШ 7,14%, с. Тимашево ГБОУ СОШ «ОЦ» 6,02%, с. Кинель-Черкассы ГБОУ СОШ №2 11,11%, с. Кротовка ГБОУ СОШ «ОЦ» 4,44%), 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по </a:t>
            </a:r>
            <a:r>
              <a:rPr lang="ru-RU" b="1" dirty="0">
                <a:solidFill>
                  <a:schemeClr val="tx1"/>
                </a:solidFill>
              </a:rPr>
              <a:t>г.о.Отрадный 4,47% </a:t>
            </a:r>
            <a:r>
              <a:rPr lang="ru-RU" dirty="0">
                <a:solidFill>
                  <a:schemeClr val="tx1"/>
                </a:solidFill>
              </a:rPr>
              <a:t>(ГБОУ ООШ №2 7,32%, ГБОУ СОШ №6 12,5%, ГБОУ СОШ №10 «ОЦ ЛИК» 3,33%) от общего числа участников ВПР по Отрадненскому образовательному округу Самарской области. 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По итогам ВПР в 2023 году 43,26% обучающихся Отрадненского образовательного округа Самарской области       получили отметку «3» (Богатовский район 40,95%, Кинель-Черкасский район 41,54%, г.о.Отрадный 47,28%).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Получили отметку «4» 41,11% обучающийся (Богатовский район 43,81%, Кинель-Черкасский район 41,18%, г.о.Отрадный 38,34%).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Максимальную отметку получили 11,17% участников ВПР (Богатовский район 13,33%, Кинель-Черкасский район 10,29%, г.о.Отрадный 9,9%).</a:t>
            </a: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470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236098"/>
            <a:ext cx="7766936" cy="869891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9566" y="1576252"/>
            <a:ext cx="8438605" cy="4328159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</a:rPr>
              <a:t>Относительно высокое качество обучения математике по результатам ВПР выявлено в </a:t>
            </a:r>
            <a:r>
              <a:rPr lang="ru-RU" sz="2000" dirty="0" err="1">
                <a:solidFill>
                  <a:schemeClr val="tx1"/>
                </a:solidFill>
              </a:rPr>
              <a:t>Богатовском</a:t>
            </a:r>
            <a:r>
              <a:rPr lang="ru-RU" sz="2000" dirty="0">
                <a:solidFill>
                  <a:schemeClr val="tx1"/>
                </a:solidFill>
              </a:rPr>
              <a:t> районе (57,14%). 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Наибольшая доля участников, получивших по ВПР по математике отметку «2», (существенно выше среднего значения по региону – 3,55%) зафиксирована в Кинель-Черкасском районе (6,99%).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Наибольшая доля участников, получивших по ВПР по математике отметку «5» зафиксирована в </a:t>
            </a:r>
            <a:r>
              <a:rPr lang="ru-RU" sz="2000" dirty="0" err="1">
                <a:solidFill>
                  <a:schemeClr val="tx1"/>
                </a:solidFill>
              </a:rPr>
              <a:t>Богатовском</a:t>
            </a:r>
            <a:r>
              <a:rPr lang="ru-RU" sz="2000" dirty="0">
                <a:solidFill>
                  <a:schemeClr val="tx1"/>
                </a:solidFill>
              </a:rPr>
              <a:t> районе (13,33%).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Обучающиеся 5-х классов ОО Отрадненского образовательного округа Самарской области выполнили все предложенные задания успешнее, чем в среднем по Российской Федерации.</a:t>
            </a:r>
          </a:p>
          <a:p>
            <a:pPr algn="just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052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305766"/>
            <a:ext cx="7766936" cy="930851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Соответствие отметок за выполненную работу и отметок по журналу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2599" y="1463040"/>
            <a:ext cx="7766936" cy="5103223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Объективность результатов ВПР по математике определяется степенью соответствия отметок за выполненную работу и отметок по журналу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454960364"/>
              </p:ext>
            </p:extLst>
          </p:nvPr>
        </p:nvGraphicFramePr>
        <p:xfrm>
          <a:off x="1525905" y="2460988"/>
          <a:ext cx="6457950" cy="41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2869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227390"/>
            <a:ext cx="7766936" cy="7915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Соответствие отметок за выполненную работу и отметок по журналу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96686" y="1254034"/>
            <a:ext cx="8691153" cy="5312229"/>
          </a:xfrm>
        </p:spPr>
        <p:txBody>
          <a:bodyPr>
            <a:normAutofit/>
          </a:bodyPr>
          <a:lstStyle/>
          <a:p>
            <a:pPr algn="just"/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ГБОУ СОШ №8 г.о.Отрадный не представила результатов по оценкам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По данным, указанным ОО в формах сбора результатов ВПР, 79,3% участников ВПР получили за проверочную работу отметки, соответствующие отметкам по математике за предыдущий учебный год, 14,6% обучающихся были выставлены отметки выше, и у 6,1% участников – отметка за ВПР выше, чем отметки в журнале.</a:t>
            </a:r>
          </a:p>
          <a:p>
            <a:pPr algn="just"/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0345465"/>
              </p:ext>
            </p:extLst>
          </p:nvPr>
        </p:nvGraphicFramePr>
        <p:xfrm>
          <a:off x="722812" y="1071155"/>
          <a:ext cx="8647611" cy="183896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000205"/>
                <a:gridCol w="1219685"/>
                <a:gridCol w="1427721"/>
              </a:tblGrid>
              <a:tr h="5486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335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Кол-во</a:t>
                      </a:r>
                      <a:r>
                        <a:rPr lang="ru-RU" sz="14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уч.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0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24485">
                <a:tc>
                  <a:txBody>
                    <a:bodyPr/>
                    <a:lstStyle/>
                    <a:p>
                      <a:pPr marL="17780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Понизили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r>
                        <a:rPr lang="ru-RU" sz="1600" spc="2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(Отметка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ВПР&lt;Отметка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по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журналу)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0180" algn="ctr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101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 marR="427990" algn="ctr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14,6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51155">
                <a:tc>
                  <a:txBody>
                    <a:bodyPr/>
                    <a:lstStyle/>
                    <a:p>
                      <a:pPr marL="17780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Подтвердили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(Отметка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ВПР=Отметка</a:t>
                      </a:r>
                      <a:r>
                        <a:rPr lang="ru-RU" sz="1600" spc="-2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по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журналу)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018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547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 marR="4279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79,3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51790">
                <a:tc>
                  <a:txBody>
                    <a:bodyPr/>
                    <a:lstStyle/>
                    <a:p>
                      <a:pPr marL="17780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Повысили</a:t>
                      </a:r>
                      <a:r>
                        <a:rPr lang="ru-RU" sz="1600" spc="-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(Отметка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ВПР&gt;Отметка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по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журналу)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018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42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 marR="4279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6,1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1778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Всего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018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690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0690" marR="42799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792616"/>
              </p:ext>
            </p:extLst>
          </p:nvPr>
        </p:nvGraphicFramePr>
        <p:xfrm>
          <a:off x="1233101" y="4848656"/>
          <a:ext cx="7666434" cy="12496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028631"/>
                <a:gridCol w="1401318"/>
                <a:gridCol w="1726327"/>
                <a:gridCol w="1510158"/>
              </a:tblGrid>
              <a:tr h="385445">
                <a:tc>
                  <a:txBody>
                    <a:bodyPr/>
                    <a:lstStyle/>
                    <a:p>
                      <a:pPr marL="1109980" marR="1106170" algn="ctr">
                        <a:spcBef>
                          <a:spcPts val="78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АТЕ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4955" marR="247015" indent="-12700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Понизили</a:t>
                      </a:r>
                      <a:r>
                        <a:rPr lang="ru-RU" sz="1400" spc="-28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0035" marR="274955" algn="ctr">
                        <a:spcBef>
                          <a:spcPts val="78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Подтвердили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8135" marR="288925" indent="-20320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400" spc="-5" dirty="0">
                          <a:solidFill>
                            <a:schemeClr val="tx1"/>
                          </a:solidFill>
                          <a:effectLst/>
                        </a:rPr>
                        <a:t>Повысили</a:t>
                      </a:r>
                      <a:r>
                        <a:rPr lang="ru-RU" sz="1400" spc="-28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09550">
                <a:tc>
                  <a:txBody>
                    <a:bodyPr/>
                    <a:lstStyle/>
                    <a:p>
                      <a:pPr marL="6794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Богатовский</a:t>
                      </a:r>
                      <a:r>
                        <a:rPr lang="ru-RU" sz="18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район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12,38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130" marR="27495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80,95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784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6,67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09550">
                <a:tc>
                  <a:txBody>
                    <a:bodyPr/>
                    <a:lstStyle/>
                    <a:p>
                      <a:pPr marL="6794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Кинель-Черкасский</a:t>
                      </a:r>
                      <a:r>
                        <a:rPr lang="ru-RU" sz="18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район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17,65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130" marR="27495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74,63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784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7,72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09550">
                <a:tc>
                  <a:txBody>
                    <a:bodyPr/>
                    <a:lstStyle/>
                    <a:p>
                      <a:pPr marL="6794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г.о.</a:t>
                      </a:r>
                      <a:r>
                        <a:rPr lang="ru-RU" sz="1800" spc="-2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Отрадный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12,78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130" marR="27495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82,75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784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4,47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71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201262"/>
            <a:ext cx="7766936" cy="747971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Соответствие отметок за выполненную работу и отметок по журналу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3144" y="1123406"/>
            <a:ext cx="9152708" cy="5451565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</a:rPr>
              <a:t>Результаты ВПР по математике более чем на 80% соответствуют текущей успеваемости обучающихся	5	классов	ОО Богатовского района и г.о.Отрадный.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Тенденция к снижению результатов выполнения ВПР в сравнении с отметками по журналу проявилась в Кинель-Черкасском районе (17,65%). Снижение результатов может свидетельствовать о необъективности (завышение отметок по математике) или недостаточной систематичности (несоответствие общему объему содержания обучения) текущего оценивания.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Однако в этом районе   доля обучающихся, повысивших результаты составила 7,72%. Причиной этого может быть недостаточная самостоятельность обучающихся при выполнении ВПР или завышение результатов ВПР при их оценивании.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8531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640" y="217714"/>
            <a:ext cx="8664402" cy="757646"/>
          </a:xfrm>
        </p:spPr>
        <p:txBody>
          <a:bodyPr>
            <a:normAutofit fontScale="90000"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ru-RU" sz="27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 </a:t>
            </a:r>
            <a:r>
              <a:rPr lang="ru-R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7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ИТОГАМ ПРОВЕДЕНИЯ ВПР-2023 </a:t>
            </a:r>
            <a:r>
              <a:rPr lang="ru-R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  </a:t>
            </a:r>
            <a:r>
              <a:rPr lang="ru-RU" sz="27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МАТЕМАТИКЕ В 5 КЛАССАХ</a:t>
            </a:r>
            <a:r>
              <a:rPr lang="ru-RU" sz="1400" dirty="0"/>
              <a:t/>
            </a:r>
            <a:br>
              <a:rPr lang="ru-RU" sz="14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40" y="1097280"/>
            <a:ext cx="8943702" cy="518792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rgbClr val="002060"/>
                </a:solidFill>
              </a:rPr>
              <a:t>Проведенный анализ результатов ВПР по математике в 5 классах выявил, что освоение содержания обучения математике осуществляется на уровне, превышающем средние показатели по Российской Федерации.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002060"/>
                </a:solidFill>
              </a:rPr>
              <a:t> 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002060"/>
                </a:solidFill>
              </a:rPr>
              <a:t>Изучение результативности выполнения отдельных заданий ВПР по математике в 2023 году свидетельствует о наличии у обучающихся затруднений, связанных с решением текстовых задач в 3-4 действия, предполагающих внимательный анализ условий и выработки стратегии решения.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rgbClr val="002060"/>
                </a:solidFill>
              </a:rPr>
              <a:t>Можно предположить недостаточную сформированность у пятиклассников навыков анализа условий задачи, вычленения из информации, необходимой для построения плана решения. Указанные затруднения связаны с низким уровнем овладения учениками основами логического и алгоритмического мышления.</a:t>
            </a:r>
          </a:p>
        </p:txBody>
      </p:sp>
    </p:spTree>
    <p:extLst>
      <p:ext uri="{BB962C8B-B14F-4D97-AF65-F5344CB8AC3E}">
        <p14:creationId xmlns:p14="http://schemas.microsoft.com/office/powerpoint/2010/main" val="409082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52549"/>
            <a:ext cx="8596668" cy="836022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 ПО ИТОГАМ ПРОВЕДЕНИЯ ВПР-2023 ПО   МАТЕМАТИКЕ В 5 КЛАССАХ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584960"/>
            <a:ext cx="8596668" cy="3884023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В целях повышения качества преподавания математики: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 </a:t>
            </a:r>
          </a:p>
          <a:p>
            <a:pPr marL="914400" lvl="2" indent="0" algn="just">
              <a:buNone/>
            </a:pPr>
            <a:r>
              <a:rPr lang="ru-RU" sz="2000" dirty="0">
                <a:solidFill>
                  <a:schemeClr val="tx1"/>
                </a:solidFill>
              </a:rPr>
              <a:t>Учителям математики совершенствовать методику решения текстовых задач разных типов в 3-4 действия, обращать внимание на формирование у обучающихся навыка анализа условий задачи в целях построения плана решения; на каждом уроке планировать работу по овладению учениками основами логического и алгоритмического мышления.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376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252549"/>
            <a:ext cx="7766936" cy="896983"/>
          </a:xfrm>
        </p:spPr>
        <p:txBody>
          <a:bodyPr/>
          <a:lstStyle/>
          <a:p>
            <a:pPr algn="ctr"/>
            <a:r>
              <a:rPr lang="ru-RU" sz="2400" b="1" i="1" dirty="0">
                <a:solidFill>
                  <a:srgbClr val="002060"/>
                </a:solidFill>
              </a:rPr>
              <a:t>ОСНОВНЫЕ РЕЗУЛЬТАТЫ ВЫПОЛНЕНИЯ ВПР </a:t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ПО </a:t>
            </a:r>
            <a:r>
              <a:rPr lang="ru-RU" sz="2400" b="1" i="1" dirty="0" smtClean="0">
                <a:solidFill>
                  <a:srgbClr val="002060"/>
                </a:solidFill>
              </a:rPr>
              <a:t>МАТЕМАТИКЕ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84070" y="1715590"/>
            <a:ext cx="8377644" cy="477229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Участники ВПР по математике в </a:t>
            </a:r>
            <a:r>
              <a:rPr lang="ru-RU" sz="2400" b="1" dirty="0" smtClean="0">
                <a:solidFill>
                  <a:srgbClr val="002060"/>
                </a:solidFill>
              </a:rPr>
              <a:t>6 классах</a:t>
            </a:r>
            <a:endParaRPr lang="ru-RU" sz="2400" b="1" dirty="0">
              <a:solidFill>
                <a:srgbClr val="002060"/>
              </a:solidFill>
            </a:endParaRPr>
          </a:p>
          <a:p>
            <a:pPr algn="just"/>
            <a:r>
              <a:rPr lang="ru-RU" i="1" dirty="0"/>
              <a:t> </a:t>
            </a:r>
            <a:r>
              <a:rPr lang="ru-RU" sz="2000" dirty="0">
                <a:solidFill>
                  <a:schemeClr val="tx1"/>
                </a:solidFill>
              </a:rPr>
              <a:t>В написании ВПР в 6 классах в штатном режиме в марте-мае </a:t>
            </a:r>
            <a:r>
              <a:rPr lang="ru-RU" sz="2000" dirty="0" smtClean="0">
                <a:solidFill>
                  <a:schemeClr val="tx1"/>
                </a:solidFill>
              </a:rPr>
              <a:t>2023 года </a:t>
            </a:r>
            <a:r>
              <a:rPr lang="ru-RU" sz="2000" b="1" dirty="0">
                <a:solidFill>
                  <a:schemeClr val="tx1"/>
                </a:solidFill>
              </a:rPr>
              <a:t>приняли участие 786 обучающихся 6-х классов из 22 образовательных организаций </a:t>
            </a:r>
            <a:r>
              <a:rPr lang="ru-RU" sz="2000" dirty="0">
                <a:solidFill>
                  <a:schemeClr val="tx1"/>
                </a:solidFill>
              </a:rPr>
              <a:t>Отрадненского образовательного округа Самарской </a:t>
            </a:r>
            <a:r>
              <a:rPr lang="ru-RU" sz="2000" dirty="0" smtClean="0">
                <a:solidFill>
                  <a:schemeClr val="tx1"/>
                </a:solidFill>
              </a:rPr>
              <a:t>области, </a:t>
            </a:r>
            <a:r>
              <a:rPr lang="ru-RU" sz="2000" dirty="0">
                <a:solidFill>
                  <a:schemeClr val="tx1"/>
                </a:solidFill>
              </a:rPr>
              <a:t>реализующих основную общеобразовательную программу основного общего образования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Работа содержала 13 заданий: </a:t>
            </a:r>
            <a:r>
              <a:rPr lang="ru-RU" sz="2000" dirty="0">
                <a:solidFill>
                  <a:schemeClr val="tx1"/>
                </a:solidFill>
              </a:rPr>
              <a:t>6 заданий базового уровня, 6 повышенного уровня и 1 задание высокого уровня.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Полностью </a:t>
            </a:r>
            <a:r>
              <a:rPr lang="ru-RU" sz="2000" dirty="0">
                <a:solidFill>
                  <a:schemeClr val="tx1"/>
                </a:solidFill>
              </a:rPr>
              <a:t>правильно выполненная работа оценивалась 16 баллами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Как и в предыдущие годы, общий подход к оценке типов заданий, включенных в проверочную работу, существенно не изменился: задания базового уровня оценивались 1 баллом, повышенного –1-2 баллами, высокого – 2 баллами. 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416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261256"/>
            <a:ext cx="7766936" cy="818605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</a:t>
            </a:r>
            <a:r>
              <a:rPr lang="ru-RU" sz="2400" b="1" dirty="0" smtClean="0">
                <a:solidFill>
                  <a:srgbClr val="002060"/>
                </a:solidFill>
              </a:rPr>
              <a:t>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6983" y="1227910"/>
            <a:ext cx="8621486" cy="5338354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Более 82% обучающихся успешно справились с заданиями 6 на проверку умения извлекать информацию, представленную в таблицах, на диаграммах, заданием 5 при проверке оценивать размеры реальных размеров окружающего мира и заданием 1 на владение понятиями отрицательные числа.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Из задач повышенного уровня более 70% участников ВПР справились с заданием 8 умение сравнивать обыкновенные дроби, десятичные дроби и смешанные числа.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Наибольшие затруднения из заданий базового уровня вызвали задания 3 (на нахождение части числа и числа по его части).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Наибольшие затруднения из заданий повышенного уровня вызвали задания 7 (на умение оперировать понятием модуль числа), задание 9 (на умение находить значение арифметического выражения с обыкновенными дробями и смешанными числами); 11 (на умение решать текстовые задачи на проценты, задачи практического содержания).</a:t>
            </a:r>
          </a:p>
          <a:p>
            <a:pPr algn="just"/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587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296091"/>
            <a:ext cx="7766936" cy="766356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2599" y="1262744"/>
            <a:ext cx="7766936" cy="5303520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С 13 заданием высокого уровня сложности, направленным на проверку логического мышления, умения проводить математические рассуждения хуже всего справились в Кинель-Черкасском районе 4,74%, наибольшая доля </a:t>
            </a:r>
            <a:r>
              <a:rPr lang="ru-RU" dirty="0" smtClean="0">
                <a:solidFill>
                  <a:schemeClr val="tx1"/>
                </a:solidFill>
              </a:rPr>
              <a:t>правильных ответов зафиксирована </a:t>
            </a:r>
            <a:r>
              <a:rPr lang="ru-RU" dirty="0">
                <a:solidFill>
                  <a:schemeClr val="tx1"/>
                </a:solidFill>
              </a:rPr>
              <a:t>в </a:t>
            </a:r>
            <a:r>
              <a:rPr lang="ru-RU" dirty="0" err="1">
                <a:solidFill>
                  <a:schemeClr val="tx1"/>
                </a:solidFill>
              </a:rPr>
              <a:t>Богатовском</a:t>
            </a:r>
            <a:r>
              <a:rPr lang="ru-RU" dirty="0">
                <a:solidFill>
                  <a:schemeClr val="tx1"/>
                </a:solidFill>
              </a:rPr>
              <a:t> районе 20,87%, в г. о. Отрадном доля выполнивших задание составила 14,71%.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Таким образом, среди вопросов, вызвавших наибольшие затруднения, преобладают задания на нахождение части числа и числа по его части, умение оперировать понятием модуль числа, находить значение арифметического выражения с обыкновенными дробями и смешанными числами, решать текстовые задачи на проценты, задачи практического содержания, логически мыслить, проводить математические рассуждения. 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Указанные </a:t>
            </a:r>
            <a:r>
              <a:rPr lang="ru-RU" dirty="0">
                <a:solidFill>
                  <a:schemeClr val="tx1"/>
                </a:solidFill>
              </a:rPr>
              <a:t>затруднения связаны с низким уровнем овладения учениками основами логического и алгоритмического мышления.</a:t>
            </a: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692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87085"/>
            <a:ext cx="7766936" cy="679269"/>
          </a:xfrm>
        </p:spPr>
        <p:txBody>
          <a:bodyPr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Диаграмма </a:t>
            </a:r>
            <a:r>
              <a:rPr lang="ru-RU" sz="2000" b="1" dirty="0" smtClean="0">
                <a:solidFill>
                  <a:srgbClr val="002060"/>
                </a:solidFill>
              </a:rPr>
              <a:t>2 </a:t>
            </a:r>
            <a:r>
              <a:rPr lang="ru-RU" sz="2000" b="1" dirty="0">
                <a:solidFill>
                  <a:srgbClr val="002060"/>
                </a:solidFill>
              </a:rPr>
              <a:t>– Выполнение заданий ВПР по математике </a:t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в </a:t>
            </a:r>
            <a:r>
              <a:rPr lang="ru-RU" sz="2000" b="1" dirty="0" smtClean="0">
                <a:solidFill>
                  <a:srgbClr val="002060"/>
                </a:solidFill>
              </a:rPr>
              <a:t>6 </a:t>
            </a:r>
            <a:r>
              <a:rPr lang="ru-RU" sz="2000" b="1" dirty="0">
                <a:solidFill>
                  <a:srgbClr val="002060"/>
                </a:solidFill>
              </a:rPr>
              <a:t>классе по Отрадненскому образовательному </a:t>
            </a:r>
            <a:r>
              <a:rPr lang="ru-RU" sz="2000" b="1" dirty="0" smtClean="0">
                <a:solidFill>
                  <a:srgbClr val="002060"/>
                </a:solidFill>
              </a:rPr>
              <a:t>округу</a:t>
            </a:r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812" y="766354"/>
            <a:ext cx="8943702" cy="579991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На диаграмме прослеживается тенденция к снижению результативности выполнения заданий, </a:t>
            </a:r>
            <a:r>
              <a:rPr lang="ru-RU" dirty="0" smtClean="0">
                <a:solidFill>
                  <a:schemeClr val="tx1"/>
                </a:solidFill>
              </a:rPr>
              <a:t>это связано </a:t>
            </a:r>
            <a:r>
              <a:rPr lang="ru-RU" dirty="0">
                <a:solidFill>
                  <a:schemeClr val="tx1"/>
                </a:solidFill>
              </a:rPr>
              <a:t>с нарастанием уровня их сложности.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368607633"/>
              </p:ext>
            </p:extLst>
          </p:nvPr>
        </p:nvGraphicFramePr>
        <p:xfrm>
          <a:off x="1872343" y="1429023"/>
          <a:ext cx="6688183" cy="5041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7970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209972"/>
            <a:ext cx="7766936" cy="817639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2599" y="1219200"/>
            <a:ext cx="7766936" cy="534706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>
                <a:solidFill>
                  <a:schemeClr val="tx1"/>
                </a:solidFill>
              </a:rPr>
              <a:t>Не преодолели минимальный порог для получения удовлетворительной отметки по Богатовскому району 2,91% </a:t>
            </a:r>
            <a:r>
              <a:rPr lang="ru-RU" dirty="0">
                <a:solidFill>
                  <a:schemeClr val="tx1"/>
                </a:solidFill>
              </a:rPr>
              <a:t>(с. Богатое ГБОУ СОШ «ОЦ» 3,66%), 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по </a:t>
            </a:r>
            <a:r>
              <a:rPr lang="ru-RU" b="1" dirty="0">
                <a:solidFill>
                  <a:schemeClr val="tx1"/>
                </a:solidFill>
              </a:rPr>
              <a:t>Кинель-Черкасскому району 4,21% </a:t>
            </a:r>
            <a:r>
              <a:rPr lang="ru-RU" dirty="0">
                <a:solidFill>
                  <a:schemeClr val="tx1"/>
                </a:solidFill>
              </a:rPr>
              <a:t>(пос. Подгорный ГБОУ ООШ 7,14%, с. Кинель-Черкассы ГБОУ СОШ №2 7,61%), 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b="1" dirty="0" smtClean="0">
                <a:solidFill>
                  <a:schemeClr val="tx1"/>
                </a:solidFill>
              </a:rPr>
              <a:t>по </a:t>
            </a:r>
            <a:r>
              <a:rPr lang="ru-RU" b="1" dirty="0">
                <a:solidFill>
                  <a:schemeClr val="tx1"/>
                </a:solidFill>
              </a:rPr>
              <a:t>г.о.Отрадный 4,87% </a:t>
            </a:r>
            <a:r>
              <a:rPr lang="ru-RU" dirty="0">
                <a:solidFill>
                  <a:schemeClr val="tx1"/>
                </a:solidFill>
              </a:rPr>
              <a:t>(ГБОУ ООШ №2 8,93%, ГБОУ СОШ № 6 9,23%, ГБОУ Гимназия «ОЦ Гармония 7,32%, ГБОУ СОШ № 8 3,03%, ГБОУ СОШ №10 2,44%) от общего числа участников ВПР по Отрадненскому образовательному округу Самарской области. 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По итогам ВПР в 2023 году 47,15% обучающихся Отрадненского образовательного округа Самарской области получили отметку «3» (Богатовский район 41,75%, Кинель-Черкасский район 52,63%, г.о.Отрадный 47,06%).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Получили отметку «4» 42,29% обучающийся (Богатовский район 50,49%, Кинель-Черкасский район 36,84%, г.о.Отрадный 39,55%).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Максимальную отметку получили 6,56% участников ВПР (Богатовский район 4,85%, Кинель-Черкасский район 6,32%, г.о.Отрадный 8,52%).</a:t>
            </a:r>
          </a:p>
          <a:p>
            <a:pPr algn="just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5499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192555"/>
            <a:ext cx="7766936" cy="869891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2599" y="1584961"/>
            <a:ext cx="8142030" cy="4476205"/>
          </a:xfrm>
        </p:spPr>
        <p:txBody>
          <a:bodyPr>
            <a:normAutofit/>
          </a:bodyPr>
          <a:lstStyle/>
          <a:p>
            <a:pPr algn="just"/>
            <a:r>
              <a:rPr lang="ru-RU" b="1" dirty="0">
                <a:solidFill>
                  <a:schemeClr val="tx1"/>
                </a:solidFill>
              </a:rPr>
              <a:t>Наиболее успешно ВПР по математике выполнили </a:t>
            </a:r>
            <a:r>
              <a:rPr lang="ru-RU" b="1" dirty="0" smtClean="0">
                <a:solidFill>
                  <a:schemeClr val="tx1"/>
                </a:solidFill>
              </a:rPr>
              <a:t>шестиклассники </a:t>
            </a:r>
            <a:r>
              <a:rPr lang="ru-RU" b="1" dirty="0">
                <a:solidFill>
                  <a:schemeClr val="tx1"/>
                </a:solidFill>
              </a:rPr>
              <a:t>г.о.Отрадный, где 55,34% участников написали работу на «4» и «5».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Доля участников ВПР, получивших отметку «2», минимальна в </a:t>
            </a:r>
            <a:r>
              <a:rPr lang="ru-RU" dirty="0" err="1">
                <a:solidFill>
                  <a:schemeClr val="tx1"/>
                </a:solidFill>
              </a:rPr>
              <a:t>Богатовском</a:t>
            </a:r>
            <a:r>
              <a:rPr lang="ru-RU" dirty="0">
                <a:solidFill>
                  <a:schemeClr val="tx1"/>
                </a:solidFill>
              </a:rPr>
              <a:t> районе (2,91%). 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Наибольшая </a:t>
            </a:r>
            <a:r>
              <a:rPr lang="ru-RU" dirty="0">
                <a:solidFill>
                  <a:schemeClr val="tx1"/>
                </a:solidFill>
              </a:rPr>
              <a:t>доля участников, получивших по ВПР по математике отметку «2», зафиксирована в </a:t>
            </a:r>
            <a:r>
              <a:rPr lang="ru-RU" dirty="0" err="1">
                <a:solidFill>
                  <a:schemeClr val="tx1"/>
                </a:solidFill>
              </a:rPr>
              <a:t>г.о</a:t>
            </a:r>
            <a:r>
              <a:rPr lang="ru-RU" dirty="0">
                <a:solidFill>
                  <a:schemeClr val="tx1"/>
                </a:solidFill>
              </a:rPr>
              <a:t>. Отрадный (4,87%). 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Наибольшая </a:t>
            </a:r>
            <a:r>
              <a:rPr lang="ru-RU" dirty="0">
                <a:solidFill>
                  <a:schemeClr val="tx1"/>
                </a:solidFill>
              </a:rPr>
              <a:t>доля участников, получивших по ВПР по математике отметку «5», зафиксирована в </a:t>
            </a:r>
            <a:r>
              <a:rPr lang="ru-RU" dirty="0" err="1">
                <a:solidFill>
                  <a:schemeClr val="tx1"/>
                </a:solidFill>
              </a:rPr>
              <a:t>г.о</a:t>
            </a:r>
            <a:r>
              <a:rPr lang="ru-RU" dirty="0">
                <a:solidFill>
                  <a:schemeClr val="tx1"/>
                </a:solidFill>
              </a:rPr>
              <a:t>. Отрадный (8,52%).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Обучающиеся </a:t>
            </a:r>
            <a:r>
              <a:rPr lang="ru-RU" dirty="0" smtClean="0">
                <a:solidFill>
                  <a:schemeClr val="tx1"/>
                </a:solidFill>
              </a:rPr>
              <a:t>6-х классов </a:t>
            </a:r>
            <a:r>
              <a:rPr lang="ru-RU" dirty="0">
                <a:solidFill>
                  <a:schemeClr val="tx1"/>
                </a:solidFill>
              </a:rPr>
              <a:t>ОО Отрадненского образовательного округа Самарской области выполнили все предложенные задания успешнее, чем в среднем по Российской Федерации.</a:t>
            </a:r>
          </a:p>
          <a:p>
            <a:pPr algn="just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86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32599" y="226423"/>
            <a:ext cx="7766936" cy="809898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Соответствие отметок за выполненную работу и отметок по журналу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2599" y="1254034"/>
            <a:ext cx="7766936" cy="5312229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Объективность результатов ВПР по математике определяется степенью соответствия отметок за выполненную работу и отметок по журналу. 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8060354"/>
              </p:ext>
            </p:extLst>
          </p:nvPr>
        </p:nvGraphicFramePr>
        <p:xfrm>
          <a:off x="1665650" y="2223679"/>
          <a:ext cx="6912293" cy="4342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995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Соответствие отметок за выполненную работу и отметок по журналу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2480" y="1219200"/>
            <a:ext cx="8560526" cy="5347064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По данным, указанным ОО в формах сбора результатов ВПР 80,38% участников ВПР получили за проверочную работу отметки, соответствующие отметкам по математике за предыдущий учебный год, 4,85% обучающихся были выставлены отметки выше, и у 14,77% участников – отметка за ВПР ниже, чем отметки в журнале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009827"/>
              </p:ext>
            </p:extLst>
          </p:nvPr>
        </p:nvGraphicFramePr>
        <p:xfrm>
          <a:off x="862149" y="1219200"/>
          <a:ext cx="8490857" cy="15519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451796"/>
                <a:gridCol w="1403606"/>
                <a:gridCol w="1635455"/>
              </a:tblGrid>
              <a:tr h="2616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335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Кол-во уч.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0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24485">
                <a:tc>
                  <a:txBody>
                    <a:bodyPr/>
                    <a:lstStyle/>
                    <a:p>
                      <a:pPr marL="17780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Понизили результат (Отметка ВПР &lt; Отметка по журналу)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14,77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51155">
                <a:tc>
                  <a:txBody>
                    <a:bodyPr/>
                    <a:lstStyle/>
                    <a:p>
                      <a:pPr marL="17780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Подтвердили результат (Отметка ВПР = Отметка по журналу)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630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80,38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51790">
                <a:tc>
                  <a:txBody>
                    <a:bodyPr/>
                    <a:lstStyle/>
                    <a:p>
                      <a:pPr marL="17780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Повысили результат (Отметка ВПР &gt; Отметка по журналу)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4,85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1778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</a:rPr>
                        <a:t>Всего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</a:rPr>
                        <a:t>786</a:t>
                      </a:r>
                      <a:endParaRPr lang="ru-RU" sz="1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</a:rPr>
                        <a:t>100,00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331464"/>
              </p:ext>
            </p:extLst>
          </p:nvPr>
        </p:nvGraphicFramePr>
        <p:xfrm>
          <a:off x="792480" y="4369684"/>
          <a:ext cx="8560525" cy="12192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81842"/>
                <a:gridCol w="1564746"/>
                <a:gridCol w="1927658"/>
                <a:gridCol w="1686279"/>
              </a:tblGrid>
              <a:tr h="385445">
                <a:tc>
                  <a:txBody>
                    <a:bodyPr/>
                    <a:lstStyle/>
                    <a:p>
                      <a:pPr marL="1109980" marR="1106170" algn="ctr">
                        <a:spcBef>
                          <a:spcPts val="785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АТЕ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4955" marR="247015" indent="-12700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Понизили результат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0035" marR="274955" algn="ctr">
                        <a:spcBef>
                          <a:spcPts val="785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Подтвердили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8135" marR="288925" indent="-20320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600" b="1" spc="-5">
                          <a:solidFill>
                            <a:schemeClr val="tx1"/>
                          </a:solidFill>
                          <a:effectLst/>
                        </a:rPr>
                        <a:t>Повысили </a:t>
                      </a: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09550">
                <a:tc>
                  <a:txBody>
                    <a:bodyPr/>
                    <a:lstStyle/>
                    <a:p>
                      <a:pPr marL="6794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Богатовский район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15,53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81,55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2,91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09550">
                <a:tc>
                  <a:txBody>
                    <a:bodyPr/>
                    <a:lstStyle/>
                    <a:p>
                      <a:pPr marL="6794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Кинель-Черкасский район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15,79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79,47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4,74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09550">
                <a:tc>
                  <a:txBody>
                    <a:bodyPr/>
                    <a:lstStyle/>
                    <a:p>
                      <a:pPr marL="6794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г.о.Отрадный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12,98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chemeClr val="tx1"/>
                          </a:solidFill>
                          <a:effectLst/>
                        </a:rPr>
                        <a:t>80,12</a:t>
                      </a:r>
                      <a:endParaRPr lang="ru-RU" sz="16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</a:rPr>
                        <a:t>6,9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04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Соответствие отметок за выполненную работу и отметок по журналу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1520" y="1175657"/>
            <a:ext cx="8830491" cy="5390607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</a:rPr>
              <a:t>Результаты ВПР по математике более чем на 79% соответствуют текущей успеваемости обучающихся 6 классов	во всех ОО Отрадненского ТУ</a:t>
            </a:r>
            <a:r>
              <a:rPr lang="ru-RU" sz="2000" b="1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Тенденция к снижению результатов выполнения ВПР в сравнении с отметками по журналу проявилась в Кинель-Черкасском районе (15,79%) и </a:t>
            </a:r>
            <a:r>
              <a:rPr lang="ru-RU" sz="2000" dirty="0" err="1">
                <a:solidFill>
                  <a:schemeClr val="tx1"/>
                </a:solidFill>
              </a:rPr>
              <a:t>Богатовском</a:t>
            </a:r>
            <a:r>
              <a:rPr lang="ru-RU" sz="2000" dirty="0">
                <a:solidFill>
                  <a:schemeClr val="tx1"/>
                </a:solidFill>
              </a:rPr>
              <a:t> районе (15,53%). 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Снижение </a:t>
            </a:r>
            <a:r>
              <a:rPr lang="ru-RU" sz="2000" dirty="0">
                <a:solidFill>
                  <a:schemeClr val="tx1"/>
                </a:solidFill>
              </a:rPr>
              <a:t>результатов может свидетельствовать о необъективности (завышение отметок по математике) или недостаточной систематичности (несоответствие общему объему содержания обучения) текущего оценивания.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В г. о. Отрадный доля обучающихся, повысивших результаты составила 6,9%. Причиной этого может быть недостаточная самостоятельность обучающихся при выполнении ВПР или завышение результатов ВПР при их оценивании.</a:t>
            </a:r>
          </a:p>
          <a:p>
            <a:pPr algn="just"/>
            <a:endParaRPr lang="ru-RU" sz="2000" b="1" dirty="0" smtClean="0">
              <a:solidFill>
                <a:schemeClr val="tx1"/>
              </a:solidFill>
            </a:endParaRPr>
          </a:p>
          <a:p>
            <a:pPr algn="just"/>
            <a:endParaRPr lang="ru-RU" sz="2000" b="1" dirty="0">
              <a:solidFill>
                <a:schemeClr val="tx1"/>
              </a:solidFill>
            </a:endParaRP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771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4122" y="226422"/>
            <a:ext cx="8596668" cy="888274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  ПО ИТОГАМ ПРОВЕДЕНИЯ ВПР-2023 </a:t>
            </a:r>
            <a:b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  МАТЕМАТИКЕ В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КЛАССАХ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1257" y="1114696"/>
            <a:ext cx="9318171" cy="5434149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</a:rPr>
              <a:t>Проведенный анализ результатов ВПР по математике в 6 классах выявил, что освоение содержания обучения математике осуществляется на уровне, превышающем средние показатели по Российской Федерации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Изучение результативности выполнения отдельных заданий ВПР по математике в 2023 году свидетельствует о наличии у обучающихся затруднений, связанных с решением задач на движение, работу, проценты и задачи практического содержания, а также задания, направленные на проверку логического мышления, умения проводить математические рассуждения. 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Можно </a:t>
            </a:r>
            <a:r>
              <a:rPr lang="ru-RU" sz="2000" dirty="0">
                <a:solidFill>
                  <a:schemeClr val="tx1"/>
                </a:solidFill>
              </a:rPr>
              <a:t>предположить недостаточную сформированность у шестиклассников навыков анализа условий задачи, вычленения из них информации, необходимой для построения плана решения. Указанные затруднения связаны с низким уровнем овладения учениками основами логического и алгоритмического мышления.</a:t>
            </a:r>
          </a:p>
          <a:p>
            <a:pPr marL="0" indent="0" algn="just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3301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52548"/>
            <a:ext cx="8596668" cy="966652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 ПО ИТОГАМ ПРОВЕДЕНИЯ ВПР-2023 ПО   МАТЕМАТИКЕ В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КЛАССАХ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846219"/>
            <a:ext cx="8596668" cy="3910148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/>
              <a:t>В целях повышения качества преподавания математики:</a:t>
            </a:r>
          </a:p>
          <a:p>
            <a:pPr marL="0" indent="0">
              <a:buNone/>
            </a:pPr>
            <a:r>
              <a:rPr lang="ru-RU" sz="2000" dirty="0"/>
              <a:t> </a:t>
            </a:r>
          </a:p>
          <a:p>
            <a:pPr marL="914400" lvl="2" indent="0" algn="just">
              <a:buNone/>
            </a:pPr>
            <a:r>
              <a:rPr lang="ru-RU" sz="2000" dirty="0"/>
              <a:t>Учителям математики совершенствовать методику решения текстовых задач на движение, работу, проценты и задачи практического содержания, а также задания, направленные на проверку логического мышления, умения проводить математические рассуждения, обращать внимание на формирование у обучающихся навыка анализа условий задачи в целях построения плана решения; на каждом уроке планировать работу по овладению учениками основами логического и алгоритмического мышления.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259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i="1" dirty="0">
                <a:solidFill>
                  <a:srgbClr val="002060"/>
                </a:solidFill>
              </a:rPr>
              <a:t>ОСНОВНЫЕ РЕЗУЛЬТАТЫ ВЫПОЛНЕНИЯ ВПР </a:t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ПО МАТЕМАТИКЕ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104" y="1471749"/>
            <a:ext cx="9004662" cy="509451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Участники ВПР по математике в </a:t>
            </a:r>
            <a:r>
              <a:rPr lang="ru-RU" sz="2000" b="1" dirty="0" smtClean="0">
                <a:solidFill>
                  <a:srgbClr val="002060"/>
                </a:solidFill>
              </a:rPr>
              <a:t>7 классах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В написании ВПР в 7 классах в штатном режиме в марте-мае 2023 года приняли участие 813 обучающихся 7-х классов из 24 </a:t>
            </a:r>
            <a:r>
              <a:rPr lang="ru-RU" sz="2000" dirty="0" smtClean="0">
                <a:solidFill>
                  <a:schemeClr val="tx1"/>
                </a:solidFill>
              </a:rPr>
              <a:t>образовательных организаций </a:t>
            </a:r>
            <a:r>
              <a:rPr lang="ru-RU" sz="2000" dirty="0">
                <a:solidFill>
                  <a:schemeClr val="tx1"/>
                </a:solidFill>
              </a:rPr>
              <a:t>Отрадненского образовательного округа Самарской </a:t>
            </a:r>
            <a:r>
              <a:rPr lang="ru-RU" sz="2000" dirty="0" smtClean="0">
                <a:solidFill>
                  <a:schemeClr val="tx1"/>
                </a:solidFill>
              </a:rPr>
              <a:t>области, </a:t>
            </a:r>
            <a:r>
              <a:rPr lang="ru-RU" sz="2000" dirty="0">
                <a:solidFill>
                  <a:schemeClr val="tx1"/>
                </a:solidFill>
              </a:rPr>
              <a:t>реализующих основную общеобразовательную программу основного общего образования.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Работа содержала 16 заданий. 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По </a:t>
            </a:r>
            <a:r>
              <a:rPr lang="ru-RU" sz="2000" dirty="0">
                <a:solidFill>
                  <a:schemeClr val="tx1"/>
                </a:solidFill>
              </a:rPr>
              <a:t>уровню сложности 12 заданий отнесены к базовому, 4 – к повышенному.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На	выполнение	работы	по	математике	</a:t>
            </a:r>
            <a:r>
              <a:rPr lang="ru-RU" sz="2000" dirty="0" smtClean="0">
                <a:solidFill>
                  <a:schemeClr val="tx1"/>
                </a:solidFill>
              </a:rPr>
              <a:t>было отведено</a:t>
            </a:r>
            <a:r>
              <a:rPr lang="ru-RU" sz="2000" dirty="0">
                <a:solidFill>
                  <a:schemeClr val="tx1"/>
                </a:solidFill>
              </a:rPr>
              <a:t>	90	</a:t>
            </a:r>
            <a:r>
              <a:rPr lang="ru-RU" sz="2000" dirty="0" smtClean="0">
                <a:solidFill>
                  <a:schemeClr val="tx1"/>
                </a:solidFill>
              </a:rPr>
              <a:t>минут.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Правильное </a:t>
            </a:r>
            <a:r>
              <a:rPr lang="ru-RU" sz="2000" dirty="0">
                <a:solidFill>
                  <a:schemeClr val="tx1"/>
                </a:solidFill>
              </a:rPr>
              <a:t>решение каждого из заданий 1–11, 13, 15 </a:t>
            </a:r>
            <a:r>
              <a:rPr lang="ru-RU" sz="2000" dirty="0" smtClean="0">
                <a:solidFill>
                  <a:schemeClr val="tx1"/>
                </a:solidFill>
              </a:rPr>
              <a:t>оценивалось </a:t>
            </a:r>
            <a:r>
              <a:rPr lang="ru-RU" sz="2000" dirty="0">
                <a:solidFill>
                  <a:schemeClr val="tx1"/>
                </a:solidFill>
              </a:rPr>
              <a:t>1 баллом. </a:t>
            </a:r>
            <a:r>
              <a:rPr lang="ru-RU" sz="2000" dirty="0" smtClean="0">
                <a:solidFill>
                  <a:schemeClr val="tx1"/>
                </a:solidFill>
              </a:rPr>
              <a:t>Выполнение заданий </a:t>
            </a:r>
            <a:r>
              <a:rPr lang="ru-RU" sz="2000" dirty="0">
                <a:solidFill>
                  <a:schemeClr val="tx1"/>
                </a:solidFill>
              </a:rPr>
              <a:t>12, 14, 16 </a:t>
            </a:r>
            <a:r>
              <a:rPr lang="ru-RU" sz="2000" dirty="0" smtClean="0">
                <a:solidFill>
                  <a:schemeClr val="tx1"/>
                </a:solidFill>
              </a:rPr>
              <a:t>оценивалось </a:t>
            </a:r>
            <a:r>
              <a:rPr lang="ru-RU" sz="2000" dirty="0">
                <a:solidFill>
                  <a:schemeClr val="tx1"/>
                </a:solidFill>
              </a:rPr>
              <a:t>от 0 до 2 баллов.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Максимальный первичный балл — 19.</a:t>
            </a:r>
          </a:p>
          <a:p>
            <a:pPr algn="just"/>
            <a:endParaRPr lang="ru-RU" b="1" dirty="0">
              <a:solidFill>
                <a:schemeClr val="tx1"/>
              </a:solidFill>
            </a:endParaRPr>
          </a:p>
          <a:p>
            <a:pPr algn="ctr"/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967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5394" y="1227909"/>
            <a:ext cx="8804366" cy="5338355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</a:rPr>
              <a:t>Не преодолели минимальный порог для получения удовлетворительной отметки 3,51% обучающихся Отрадненского образовательного округа Самарской области, </a:t>
            </a:r>
            <a:endParaRPr lang="ru-RU" sz="2000" b="1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по </a:t>
            </a:r>
            <a:r>
              <a:rPr lang="ru-RU" sz="2000" dirty="0">
                <a:solidFill>
                  <a:schemeClr val="tx1"/>
                </a:solidFill>
              </a:rPr>
              <a:t>Богатовскому району 1,98% (с. Богатое ГБОУ СОШ им. Героя Советского Союза Аристова 11,11%, ГБОУ СОШ "Образовательный центр" с. Богатое 1,59% ), 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по </a:t>
            </a:r>
            <a:r>
              <a:rPr lang="ru-RU" sz="2000" dirty="0">
                <a:solidFill>
                  <a:schemeClr val="tx1"/>
                </a:solidFill>
              </a:rPr>
              <a:t>Кинель-Черкасскому району 5,35% (ГБОУ ООШ пос. Подгорный  12,5%, с. Кинель-Черкассы ГБОУ СОШ №2 8,11%, с. Кинель-Черкассы ГБОУ СОШ №3 11,11%), 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по </a:t>
            </a:r>
            <a:r>
              <a:rPr lang="ru-RU" sz="2000" dirty="0">
                <a:solidFill>
                  <a:schemeClr val="tx1"/>
                </a:solidFill>
              </a:rPr>
              <a:t>г.о.Отрадный  3,2% (ГБОУ ООШ №2 8,16%, ГБОУ СОШ № 8 имени Сергея Петровича Алексеева 2,04%, ГБОУ СОШ № 6  6,67%, ГБОУ гимназия "Образовательный центр "Гармония" 3,17%, ГБОУ СОШ №10 «Образовательный центр ЛИК» 1,09%) от общего числа участников ВПР по Отрадненскому образовательному округу Самарской области. </a:t>
            </a: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48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314" y="1454331"/>
            <a:ext cx="8725989" cy="5111933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</a:rPr>
              <a:t>По итогам ВПР в 2023 году 54,51 % обучающихся Отрадненского образовательного округа Самарской области получили отметку «3» (Богатовский район 62,38%, Кинель-Черкасский район 50,62%, г.о.Отрадный 50,53%). 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Получили </a:t>
            </a:r>
            <a:r>
              <a:rPr lang="ru-RU" sz="2000" dirty="0">
                <a:solidFill>
                  <a:schemeClr val="tx1"/>
                </a:solidFill>
              </a:rPr>
              <a:t>отметку «4» 33,65% обучающийся (Богатовский район 30,69%, Кинель-Черкасский район 32,51%, г.о.Отрадный 37,74%).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Максимальную отметку получили 8,33% участников ВПР (Богатовский район 4,95%, Кинель-Черкасский район 11,52%, г.о.Отрадный 8,53%).</a:t>
            </a:r>
          </a:p>
          <a:p>
            <a:pPr algn="just"/>
            <a:endParaRPr lang="ru-RU" sz="2000" b="1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b="1" dirty="0" smtClean="0">
                <a:solidFill>
                  <a:schemeClr val="tx1"/>
                </a:solidFill>
              </a:rPr>
              <a:t>Наиболее </a:t>
            </a:r>
            <a:r>
              <a:rPr lang="ru-RU" sz="2000" b="1" dirty="0">
                <a:solidFill>
                  <a:schemeClr val="tx1"/>
                </a:solidFill>
              </a:rPr>
              <a:t>успешно ВПР по математике выполнили семиклассники г.о.Отрадный, где 46,27% участников написали работу на «4» и «5».</a:t>
            </a:r>
          </a:p>
          <a:p>
            <a:pPr algn="just"/>
            <a:endParaRPr lang="ru-RU" sz="2000" b="1" dirty="0">
              <a:solidFill>
                <a:schemeClr val="tx1"/>
              </a:solidFill>
            </a:endParaRP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692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32599" y="1785258"/>
            <a:ext cx="7766936" cy="4781006"/>
          </a:xfrm>
        </p:spPr>
        <p:txBody>
          <a:bodyPr>
            <a:normAutofit/>
          </a:bodyPr>
          <a:lstStyle/>
          <a:p>
            <a:pPr algn="just"/>
            <a:r>
              <a:rPr lang="ru-RU" sz="2000" dirty="0">
                <a:solidFill>
                  <a:schemeClr val="tx1"/>
                </a:solidFill>
              </a:rPr>
              <a:t>Доля участников ВПР, получивших отметку «2», минимальна в </a:t>
            </a:r>
            <a:r>
              <a:rPr lang="ru-RU" sz="2000" dirty="0" err="1">
                <a:solidFill>
                  <a:schemeClr val="tx1"/>
                </a:solidFill>
              </a:rPr>
              <a:t>Богатовском</a:t>
            </a:r>
            <a:r>
              <a:rPr lang="ru-RU" sz="2000" dirty="0">
                <a:solidFill>
                  <a:schemeClr val="tx1"/>
                </a:solidFill>
              </a:rPr>
              <a:t> районе (1,98%). 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Наибольшая </a:t>
            </a:r>
            <a:r>
              <a:rPr lang="ru-RU" sz="2000" dirty="0">
                <a:solidFill>
                  <a:schemeClr val="tx1"/>
                </a:solidFill>
              </a:rPr>
              <a:t>доля участников, получивших по ВПР по математике отметку «2», (немного выше среднего значения по региону – 5,33%) зафиксирована в Кинель-Черкасском районе (5,35%).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Наибольшая доля участников, получивших по ВПР по математике </a:t>
            </a:r>
            <a:r>
              <a:rPr lang="ru-RU" sz="2000" dirty="0" smtClean="0">
                <a:solidFill>
                  <a:schemeClr val="tx1"/>
                </a:solidFill>
              </a:rPr>
              <a:t>отметку «5</a:t>
            </a:r>
            <a:r>
              <a:rPr lang="ru-RU" sz="2000" dirty="0">
                <a:solidFill>
                  <a:schemeClr val="tx1"/>
                </a:solidFill>
              </a:rPr>
              <a:t>», зафиксирована в Кинель-Черкасском районе (11,52%), что выше среднего значения по региону – 9,92</a:t>
            </a:r>
            <a:r>
              <a:rPr lang="ru-RU" sz="2000" dirty="0" smtClean="0">
                <a:solidFill>
                  <a:schemeClr val="tx1"/>
                </a:solidFill>
              </a:rPr>
              <a:t>%.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Обучающиеся 7-х классов ОО Отрадненского образовательного округа Самарской области выполнили все предложенные задания успешнее, чем в среднем по Российской Федерации.</a:t>
            </a:r>
          </a:p>
          <a:p>
            <a:pPr algn="just"/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900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2480" y="1097280"/>
            <a:ext cx="8673737" cy="546898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Почти все обучающиеся 7-х классов ОО Отрадненского образовательного округа Самарской области (88,05%) умеют решать несложные логические задачи, находить пересечение, объединение, подмножество в простейших ситуациях (задание 6). 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Достаточно высокий уровень выполнения заданий, первого (83,8%) и второго (83,25%), где проверяется владение понятиями «отрицательное число», «обыкновенная дробь», «десятичная дробь» и вычислительными навыками. Хорошо семиклассники справились с выполнением 9 задания (81,77%) и показали, что умеют решать линейные уравнения.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Вместе с тем ряд заданий вызвал больше затруднений (достижение соответствующих планируемых результатов в соответствии образовательной программой составило менее 50%), в том числе задания: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-	на проверку умения извлекать из текста необходимую информацию, делать оценки, прикидки при практических расчётах (36,73%);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-	умение	оперировать	свойствами	геометрических	фигур, 	применять геометрические факты для решения задач (24,67%);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-	на проверку умения решать текстовые задачи на производительность, покупки, движение (18,24%).</a:t>
            </a: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459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5726" y="1097280"/>
            <a:ext cx="8943703" cy="5468984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Как следует из диаграммы, качество выполнения отдельных заданий ВПР      по математике соответствует тенденциям, проявившимся по всей выборке.</a:t>
            </a: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388762215"/>
              </p:ext>
            </p:extLst>
          </p:nvPr>
        </p:nvGraphicFramePr>
        <p:xfrm>
          <a:off x="1208994" y="1968954"/>
          <a:ext cx="7508286" cy="4400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535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Соответствие отметок за выполненную работу и отметок по журналу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8937" y="1114697"/>
            <a:ext cx="8874034" cy="5451567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Объективность результатов ВПР по математике определяется степенью соответствия отметок за выполненную работу и отметок по журналу. 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077175867"/>
              </p:ext>
            </p:extLst>
          </p:nvPr>
        </p:nvGraphicFramePr>
        <p:xfrm>
          <a:off x="1290773" y="1811790"/>
          <a:ext cx="7252335" cy="4676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320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Соответствие отметок за выполненную работу и отметок по журналу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1520" y="1132114"/>
            <a:ext cx="8821783" cy="5434150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ru-RU" dirty="0">
                <a:solidFill>
                  <a:schemeClr val="tx1"/>
                </a:solidFill>
              </a:rPr>
              <a:t>По данным, указанным ОО в формах сбора результатов ВПР, 84% участников ВПР получили за проверочную работу отметки, соответствующие отметкам по математике за предыдущий учебный год, 11,3% обучающихся были выставлены отметки выше, и у 4,7% участников – отметка за ВПР выше, чем отметки в журнале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r>
              <a:rPr lang="ru-RU" dirty="0"/>
              <a:t> </a:t>
            </a: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242562"/>
              </p:ext>
            </p:extLst>
          </p:nvPr>
        </p:nvGraphicFramePr>
        <p:xfrm>
          <a:off x="933654" y="1210491"/>
          <a:ext cx="8523855" cy="163732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472983"/>
                <a:gridCol w="1409061"/>
                <a:gridCol w="1641811"/>
              </a:tblGrid>
              <a:tr h="34700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335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Кол-во</a:t>
                      </a:r>
                      <a:r>
                        <a:rPr lang="ru-RU" sz="14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уч.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0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24485">
                <a:tc>
                  <a:txBody>
                    <a:bodyPr/>
                    <a:lstStyle/>
                    <a:p>
                      <a:pPr marL="17780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Понизили</a:t>
                      </a:r>
                      <a:r>
                        <a:rPr lang="ru-RU" sz="14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r>
                        <a:rPr lang="ru-RU" sz="1400" spc="27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(Отметка</a:t>
                      </a:r>
                      <a:r>
                        <a:rPr lang="ru-RU" sz="1400" spc="-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ВПР&lt;Отметка</a:t>
                      </a:r>
                      <a:r>
                        <a:rPr lang="ru-RU" sz="14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</a:t>
                      </a:r>
                      <a:r>
                        <a:rPr lang="ru-RU" sz="14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журналу)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0180" algn="ctr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92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 marR="427990" algn="ctr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11,3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51155">
                <a:tc>
                  <a:txBody>
                    <a:bodyPr/>
                    <a:lstStyle/>
                    <a:p>
                      <a:pPr marL="17780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Подтвердили</a:t>
                      </a:r>
                      <a:r>
                        <a:rPr lang="ru-RU" sz="14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r>
                        <a:rPr lang="ru-RU" sz="14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(Отметка</a:t>
                      </a:r>
                      <a:r>
                        <a:rPr lang="ru-RU" sz="1400" spc="-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ВПР=Отметка</a:t>
                      </a:r>
                      <a:r>
                        <a:rPr lang="ru-RU" sz="1400" spc="-2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</a:t>
                      </a:r>
                      <a:r>
                        <a:rPr lang="ru-RU" sz="14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журналу)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018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683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 marR="4279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84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51790">
                <a:tc>
                  <a:txBody>
                    <a:bodyPr/>
                    <a:lstStyle/>
                    <a:p>
                      <a:pPr marL="17780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Повысили</a:t>
                      </a:r>
                      <a:r>
                        <a:rPr lang="ru-RU" sz="1400" spc="-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r>
                        <a:rPr lang="ru-RU" sz="14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(Отметка</a:t>
                      </a:r>
                      <a:r>
                        <a:rPr lang="ru-RU" sz="1400" spc="-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ВПР&gt;Отметка</a:t>
                      </a:r>
                      <a:r>
                        <a:rPr lang="ru-RU" sz="14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по</a:t>
                      </a:r>
                      <a:r>
                        <a:rPr lang="ru-RU" sz="14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журналу)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018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38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 marR="4279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4,7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1778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Всего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018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813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0690" marR="42799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221520"/>
              </p:ext>
            </p:extLst>
          </p:nvPr>
        </p:nvGraphicFramePr>
        <p:xfrm>
          <a:off x="806382" y="4615542"/>
          <a:ext cx="8381161" cy="156754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034098"/>
                <a:gridCol w="1680754"/>
                <a:gridCol w="2046515"/>
                <a:gridCol w="1619794"/>
              </a:tblGrid>
              <a:tr h="592182">
                <a:tc>
                  <a:txBody>
                    <a:bodyPr/>
                    <a:lstStyle/>
                    <a:p>
                      <a:pPr marL="1109980" marR="1106170" algn="ctr">
                        <a:spcBef>
                          <a:spcPts val="78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АТЕ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4955" marR="247015" indent="-12700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Понизили</a:t>
                      </a:r>
                      <a:r>
                        <a:rPr lang="ru-RU" sz="1600" spc="-28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0035" marR="274955" algn="ctr">
                        <a:spcBef>
                          <a:spcPts val="78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Подтвердили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8135" marR="288925" indent="-20320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600" spc="-5">
                          <a:solidFill>
                            <a:schemeClr val="tx1"/>
                          </a:solidFill>
                          <a:effectLst/>
                        </a:rPr>
                        <a:t>Повысили</a:t>
                      </a:r>
                      <a:r>
                        <a:rPr lang="ru-RU" sz="1600" spc="-28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08280">
                <a:tc>
                  <a:txBody>
                    <a:bodyPr/>
                    <a:lstStyle/>
                    <a:p>
                      <a:pPr marL="67945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Самарская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область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4495" marR="398145" algn="ctr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10,93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130" marR="274955" algn="ctr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81,06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9740">
                        <a:lnSpc>
                          <a:spcPts val="1375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8,01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09550">
                <a:tc>
                  <a:txBody>
                    <a:bodyPr/>
                    <a:lstStyle/>
                    <a:p>
                      <a:pPr marL="6794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Богатовский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район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15,84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130" marR="27495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83,17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784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0,99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09550">
                <a:tc>
                  <a:txBody>
                    <a:bodyPr/>
                    <a:lstStyle/>
                    <a:p>
                      <a:pPr marL="6794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Кинель-Черкасский</a:t>
                      </a:r>
                      <a:r>
                        <a:rPr lang="ru-RU" sz="16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район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11,93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130" marR="27495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83,54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784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4,53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09550">
                <a:tc>
                  <a:txBody>
                    <a:bodyPr/>
                    <a:lstStyle/>
                    <a:p>
                      <a:pPr marL="6794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г.о.</a:t>
                      </a:r>
                      <a:r>
                        <a:rPr lang="ru-RU" sz="1600" spc="-2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Отрадный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10,02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130" marR="27495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84,43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784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5,54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1478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Соответствие отметок за выполненную работу и отметок по журналу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1419497"/>
            <a:ext cx="8516983" cy="5146767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</a:rPr>
              <a:t>Результаты ВПР по математике более чем на 80% соответствуют текущей успеваемости обучающихся	7-х	классов	во всех ОО Отрадненского ТУ.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Тенденция к снижению результатов выполнения ВПР в сравнении с отметками по журналу проявилась в </a:t>
            </a:r>
            <a:r>
              <a:rPr lang="ru-RU" sz="2000" dirty="0" err="1">
                <a:solidFill>
                  <a:schemeClr val="tx1"/>
                </a:solidFill>
              </a:rPr>
              <a:t>Богатовском</a:t>
            </a:r>
            <a:r>
              <a:rPr lang="ru-RU" sz="2000" dirty="0">
                <a:solidFill>
                  <a:schemeClr val="tx1"/>
                </a:solidFill>
              </a:rPr>
              <a:t> районе (15,84%). Снижение результатов может свидетельствовать о необъективности (завышение отметок по математике) или недостаточной систематичности (несоответствие общему объему содержания обучения) текущего оценивания.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В городском округе Отрадный   доля обучающихся, повысивших результаты составила 5,54%. Причиной этого может быть недостаточная самостоятельность обучающихся при выполнении ВПР или завышение результатов ВПР при их оценивании.</a:t>
            </a: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018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26423"/>
            <a:ext cx="8596668" cy="896983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  ПО ИТОГАМ ПРОВЕДЕНИЯ ВПР-2023 </a:t>
            </a:r>
            <a:b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  МАТЕМАТИКЕ В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КЛАССАХ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9965" y="1123406"/>
            <a:ext cx="9257211" cy="5486399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Проведенный анализ результатов ВПР по математике в 7 классах выявил, что освоение содержания обучения математике осуществляется на уровне, превышающем средние показатели по Российской Федерации.</a:t>
            </a:r>
          </a:p>
          <a:p>
            <a:pPr algn="just"/>
            <a:r>
              <a:rPr lang="ru-RU" dirty="0"/>
              <a:t>Следует отметить, что полученные в 2023 году результаты и по уровню обученности, и по качеству обучения математике выше, чем в 2022 году.</a:t>
            </a:r>
          </a:p>
          <a:p>
            <a:pPr algn="just"/>
            <a:r>
              <a:rPr lang="ru-RU" dirty="0"/>
              <a:t>Изучение результативности выполнения отдельных заданий ВПР по математике в 2023 году свидетельствует о наличии у обучающихся затруднений, связанных с решением задач на нахождение части числа и числа по его части, умение оперировать понятием модуль числа, находить значение арифметического выражения с обыкновенными дробями и смешанными числами, решать текстовые задачи на проценты, задачи практического содержания, логически мыслить, проводить математические рассуждения, а также внимательный анализ условий и выработки стратегии решения. </a:t>
            </a:r>
            <a:endParaRPr lang="ru-RU" dirty="0" smtClean="0"/>
          </a:p>
          <a:p>
            <a:pPr algn="just"/>
            <a:r>
              <a:rPr lang="ru-RU" dirty="0" smtClean="0"/>
              <a:t>Можно </a:t>
            </a:r>
            <a:r>
              <a:rPr lang="ru-RU" dirty="0"/>
              <a:t>предположить недостаточную сформированность у семиклассников навыков анализа условий задачи, вычленения из них информации, необходимой для построения плана решения. Указанные затруднения связаны с низким уровнем овладения учениками основами логического и алгоритмического мышления, уровнем сформированности познавательных универсальных учебных действий.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47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65463"/>
            <a:ext cx="8596668" cy="862149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 ПО ИТОГАМ ПРОВЕДЕНИЯ ВПР-2023 ПО   МАТЕМАТИКЕ В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КЛАССАХ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8971" y="1410789"/>
            <a:ext cx="8995955" cy="466779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tx1"/>
                </a:solidFill>
              </a:rPr>
              <a:t>В целях повышения качества преподавания математики: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 </a:t>
            </a:r>
          </a:p>
          <a:p>
            <a:pPr marL="914400" lvl="2" indent="0" algn="just">
              <a:buNone/>
            </a:pPr>
            <a:r>
              <a:rPr lang="ru-RU" sz="2400" dirty="0">
                <a:solidFill>
                  <a:schemeClr val="tx1"/>
                </a:solidFill>
              </a:rPr>
              <a:t>Учителям математики совершенствовать методику решения задач на нахождение части числа и числа по его части, на модуль числа, на нахождение значение арифметического выражения с обыкновенными дробями и смешанными числами, методику решения текстовых задач на проценты и задач практического содержания, обращать внимание на формирование у обучающихся навыка анализа условий задачи в целях построения плана решения; на каждом уроке планировать работу по овладению учениками основами логического и алгоритмического мышления; организовать работу по развитию математических способностей обучающихся, успешно выполнивших задание 13 в совокупности с высокими результатами по остальным заданиям, на основе построения индивидуальных образовательных траекторий.</a:t>
            </a:r>
          </a:p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033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i="1" dirty="0">
                <a:solidFill>
                  <a:srgbClr val="002060"/>
                </a:solidFill>
              </a:rPr>
              <a:t>ОСНОВНЫЕ РЕЗУЛЬТАТЫ ВЫПОЛНЕНИЯ ВПР </a:t>
            </a:r>
            <a:br>
              <a:rPr lang="ru-RU" sz="2400" b="1" i="1" dirty="0">
                <a:solidFill>
                  <a:srgbClr val="002060"/>
                </a:solidFill>
              </a:rPr>
            </a:br>
            <a:r>
              <a:rPr lang="ru-RU" sz="2400" b="1" i="1" dirty="0">
                <a:solidFill>
                  <a:srgbClr val="002060"/>
                </a:solidFill>
              </a:rPr>
              <a:t>ПО МАТЕМАТИКЕ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2480" y="1297577"/>
            <a:ext cx="8995954" cy="5268687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Участники ВПР по математике в </a:t>
            </a:r>
            <a:r>
              <a:rPr lang="ru-RU" sz="2000" b="1" dirty="0" smtClean="0">
                <a:solidFill>
                  <a:srgbClr val="002060"/>
                </a:solidFill>
              </a:rPr>
              <a:t>8 классах</a:t>
            </a:r>
          </a:p>
          <a:p>
            <a:pPr algn="ctr"/>
            <a:endParaRPr lang="ru-RU" sz="2000" b="1" dirty="0">
              <a:solidFill>
                <a:srgbClr val="002060"/>
              </a:solidFill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В написании ВПР в 8 классах в штатном режиме в марте-мае 2023 года приняли участие 716 обучающихся 8-х классов из 21 образовательной организации Отрадненского образовательного округа Самарской </a:t>
            </a:r>
            <a:r>
              <a:rPr lang="ru-RU" sz="2000" dirty="0" smtClean="0">
                <a:solidFill>
                  <a:schemeClr val="tx1"/>
                </a:solidFill>
              </a:rPr>
              <a:t>области, </a:t>
            </a:r>
            <a:r>
              <a:rPr lang="ru-RU" sz="2000" dirty="0">
                <a:solidFill>
                  <a:schemeClr val="tx1"/>
                </a:solidFill>
              </a:rPr>
              <a:t>реализующих основную общеобразовательную программу основного общего образования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Проверочная работа содержала 19 </a:t>
            </a:r>
            <a:r>
              <a:rPr lang="ru-RU" sz="2000" dirty="0" smtClean="0">
                <a:solidFill>
                  <a:schemeClr val="tx1"/>
                </a:solidFill>
              </a:rPr>
              <a:t>заданий.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Полностью	правильно	выполненная	работа	оценивалась	</a:t>
            </a:r>
            <a:r>
              <a:rPr lang="ru-RU" sz="2000" dirty="0" smtClean="0">
                <a:solidFill>
                  <a:schemeClr val="tx1"/>
                </a:solidFill>
              </a:rPr>
              <a:t>25 баллами</a:t>
            </a:r>
            <a:r>
              <a:rPr lang="ru-RU" sz="2000" dirty="0">
                <a:solidFill>
                  <a:schemeClr val="tx1"/>
                </a:solidFill>
              </a:rPr>
              <a:t>. 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Правильное </a:t>
            </a:r>
            <a:r>
              <a:rPr lang="ru-RU" sz="2000" dirty="0">
                <a:solidFill>
                  <a:schemeClr val="tx1"/>
                </a:solidFill>
              </a:rPr>
              <a:t>решение каждого из заданий 1–5, 7, 9–14, 17 оценивались 1 баллом, а выполнение заданий 6, 8, 15, 16, 18, 19 от 0 до 2 баллов.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Время выполнения проверочной работы — 90 минут.</a:t>
            </a:r>
          </a:p>
          <a:p>
            <a:pPr algn="just"/>
            <a:endParaRPr lang="ru-RU" sz="2000" dirty="0">
              <a:solidFill>
                <a:schemeClr val="tx1"/>
              </a:solidFill>
            </a:endParaRPr>
          </a:p>
          <a:p>
            <a:pPr algn="ctr"/>
            <a:endParaRPr lang="ru-RU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5431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811" y="1018903"/>
            <a:ext cx="8830492" cy="5547361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Не преодолели минимальный порог для получения удовлетворительной отметки по Богатовскому району 1,9% (с. Богатое ГБОУ СОШ «ОЦ» 2,78%), 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по </a:t>
            </a:r>
            <a:r>
              <a:rPr lang="ru-RU" dirty="0">
                <a:solidFill>
                  <a:schemeClr val="tx1"/>
                </a:solidFill>
              </a:rPr>
              <a:t>Кинель-Черкасскому району 6,74% (пос. Подгорный ГБОУ ООШ 8,33%, с. </a:t>
            </a:r>
            <a:r>
              <a:rPr lang="ru-RU" dirty="0" err="1">
                <a:solidFill>
                  <a:schemeClr val="tx1"/>
                </a:solidFill>
              </a:rPr>
              <a:t>Кабановка</a:t>
            </a:r>
            <a:r>
              <a:rPr lang="ru-RU" dirty="0">
                <a:solidFill>
                  <a:schemeClr val="tx1"/>
                </a:solidFill>
              </a:rPr>
              <a:t> ГБОУ СОШ 20%, с. Кинель-Черкассы ГБОУ СОШ №2 6,67%, с. Кротовка ГБОУ СОШ «ОЦ» 7,14%), 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по </a:t>
            </a:r>
            <a:r>
              <a:rPr lang="ru-RU" dirty="0">
                <a:solidFill>
                  <a:schemeClr val="tx1"/>
                </a:solidFill>
              </a:rPr>
              <a:t>г.о.Отрадный 2,39% (ГБОУ ООШ №2 9,52%, ГБОУ СОШ № 8 3,61%) от общего числа участников ВПР по Отрадненскому образовательному округу Самарской области. 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По итогам ВПР в 2023 году 54,09% обучающихся Отрадненского образовательного округа Самарской области получили отметку «3» (Богатовский район 56,19%, Кинель-Черкасский район 54,4%, г.о.Отрадный 51,67%).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Получили отметку «4» 38,04% обучающийся (Богатовский район 38,1%, Кинель-Черкасский район 36,79%, г.о.Отрадный 39,23%).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Максимальную отметку получили 4,19% участников ВПР (Богатовский район 3,81%, Кинель-Черкасский район 2,07%, г.о.Отрадный 6,7%).</a:t>
            </a:r>
          </a:p>
        </p:txBody>
      </p:sp>
    </p:spTree>
    <p:extLst>
      <p:ext uri="{BB962C8B-B14F-4D97-AF65-F5344CB8AC3E}">
        <p14:creationId xmlns:p14="http://schemas.microsoft.com/office/powerpoint/2010/main" val="1039976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103" y="1367246"/>
            <a:ext cx="8778240" cy="5199018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</a:rPr>
              <a:t>Наиболее успешно ВПР по математике выполнили восьмиклассники г.о.Отрадный, где 45,83% участников написали работу на «4» и «5».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Доля участников ВПР, получивших отметку «2», минимальна в </a:t>
            </a:r>
            <a:r>
              <a:rPr lang="ru-RU" sz="2000" dirty="0" err="1">
                <a:solidFill>
                  <a:schemeClr val="tx1"/>
                </a:solidFill>
              </a:rPr>
              <a:t>Богатовском</a:t>
            </a:r>
            <a:r>
              <a:rPr lang="ru-RU" sz="2000" dirty="0">
                <a:solidFill>
                  <a:schemeClr val="tx1"/>
                </a:solidFill>
              </a:rPr>
              <a:t> районе (1,9%). </a:t>
            </a:r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Наибольшая </a:t>
            </a:r>
            <a:r>
              <a:rPr lang="ru-RU" sz="2000" dirty="0">
                <a:solidFill>
                  <a:schemeClr val="tx1"/>
                </a:solidFill>
              </a:rPr>
              <a:t>доля участников, получивших по ВПР по математике отметку «2», (существенно выше среднего значения по региону – 5,45%) зафиксирована в Кинель-Черкасском районе (6,74%).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Наибольшая доля участников, получивших по ВПР по математике </a:t>
            </a:r>
            <a:r>
              <a:rPr lang="ru-RU" sz="2000" dirty="0" smtClean="0">
                <a:solidFill>
                  <a:schemeClr val="tx1"/>
                </a:solidFill>
              </a:rPr>
              <a:t>отметку «5</a:t>
            </a:r>
            <a:r>
              <a:rPr lang="ru-RU" sz="2000" dirty="0">
                <a:solidFill>
                  <a:schemeClr val="tx1"/>
                </a:solidFill>
              </a:rPr>
              <a:t>», зафиксирована в г.о.Отрадный (6,7</a:t>
            </a:r>
            <a:r>
              <a:rPr lang="ru-RU" sz="2000" dirty="0" smtClean="0">
                <a:solidFill>
                  <a:schemeClr val="tx1"/>
                </a:solidFill>
              </a:rPr>
              <a:t>%).</a:t>
            </a:r>
          </a:p>
          <a:p>
            <a:pPr algn="just"/>
            <a:endParaRPr lang="ru-RU" sz="2000" dirty="0" smtClean="0">
              <a:solidFill>
                <a:schemeClr val="tx1"/>
              </a:solidFill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Обучающиеся </a:t>
            </a:r>
            <a:r>
              <a:rPr lang="ru-RU" sz="2000" dirty="0">
                <a:solidFill>
                  <a:schemeClr val="tx1"/>
                </a:solidFill>
              </a:rPr>
              <a:t>8-х классов ОО Отрадненского образовательного округа Самарской области выполнили все предложенные задания успешнее, чем в среднем по Российской </a:t>
            </a:r>
            <a:r>
              <a:rPr lang="ru-RU" sz="2000" dirty="0" smtClean="0">
                <a:solidFill>
                  <a:schemeClr val="tx1"/>
                </a:solidFill>
              </a:rPr>
              <a:t>Федерации.</a:t>
            </a:r>
            <a:endParaRPr lang="ru-RU" sz="2000" dirty="0">
              <a:solidFill>
                <a:schemeClr val="tx1"/>
              </a:solidFill>
            </a:endParaRPr>
          </a:p>
          <a:p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solidFill>
                <a:schemeClr val="tx1"/>
              </a:solidFill>
            </a:endParaRP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809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1520" y="1018903"/>
            <a:ext cx="8821783" cy="5547361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Более 80% обучающихся успешно справились с заданием 1 на владение понятиями «отрицательное число», «обыкновенная дробь», «десятичная дробь», вычислительными навыками и заданием 3 на умение решать задачи на части.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Из задач повышенного уровня участники ВПР успешно справились с заданием 6 (61,84%), направленным на проверку умения извлекать и анализировать информацию, представленную в таблицах, на диаграммах, графиках, заданием 8 (77,91%) на сравнение действительных чисел и заданием 16 (16.1 – 60,44% и 16.2 – 34,94%) на проверку умения извлекать из текста необходимую информацию, представлять данные в виде диаграмм, графиков.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На 57,38% восьмиклассники справились с 10 заданием   базового уровня, в котором предлагалось в простейших случаях оценивать вероятность события, задание 12 и 13, где необходимо уметь оперировать свойствами геометрических фигур, а также знать геометрические факты и уметь применять их при решении практических задач восьмиклассники выполнили на 65,55% и 59,91% соответственно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9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2480" y="1254034"/>
            <a:ext cx="8691154" cy="5312230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Из заданий повышенного уровня минимальное число участников (11,85%) справилось с заданием 17 на применение геометрических фактов для решения задач, в том числе предполагающих несколько шагов решения, заданием 15 (19,61%) на использование свойств геометрических фигур для решения задач практического содержания и заданием 18 (17,84%) на проверку умения решать текстовые задачи на производительность, движение.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С </a:t>
            </a:r>
            <a:r>
              <a:rPr lang="ru-RU" dirty="0">
                <a:solidFill>
                  <a:schemeClr val="tx1"/>
                </a:solidFill>
              </a:rPr>
              <a:t>заданием 19 высокого уровня, направленным на проверку логического мышления, умения проводить математические рассуждения, справилось только 8,8% восьмиклассников.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Таким образом, среди вопросов, вызвавших наибольшее затруднение, преобладают задания, требующие внимательного анализа условий и выработки стратегии решения при отсутствии единого детального алгоритма действий для данного типа задач, умения оперировать свойствами геометрических фигур, знать геометрические факты и уметь применять их при решении практических задач и требующие, умения логически мыслить и проводить математические рассуждения.</a:t>
            </a: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914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Общая характеристика результатов выполнения работы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7977" y="1018903"/>
            <a:ext cx="8891452" cy="5547361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Как следует из </a:t>
            </a:r>
            <a:r>
              <a:rPr lang="ru-RU" dirty="0" smtClean="0">
                <a:solidFill>
                  <a:schemeClr val="tx1"/>
                </a:solidFill>
              </a:rPr>
              <a:t>диаграммы </a:t>
            </a:r>
            <a:r>
              <a:rPr lang="ru-RU" dirty="0">
                <a:solidFill>
                  <a:schemeClr val="tx1"/>
                </a:solidFill>
              </a:rPr>
              <a:t>качество выполнения отдельных заданий ВПР по математике соответствует тенденциям, проявившимся по всей выборке. На диаграмме прослеживается тенденция к снижению результативности выполнения заданий, связана с нарастанием уровня их сложности.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18438433"/>
              </p:ext>
            </p:extLst>
          </p:nvPr>
        </p:nvGraphicFramePr>
        <p:xfrm>
          <a:off x="1444124" y="2165713"/>
          <a:ext cx="6881269" cy="4522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864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Соответствие отметок за выполненную работу и отметок по журналу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1520" y="1088571"/>
            <a:ext cx="8734697" cy="5477693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Объективность результатов ВПР по математике определяется степенью </a:t>
            </a:r>
            <a:r>
              <a:rPr lang="ru-RU" dirty="0" smtClean="0">
                <a:solidFill>
                  <a:schemeClr val="tx1"/>
                </a:solidFill>
              </a:rPr>
              <a:t>соответствия </a:t>
            </a:r>
            <a:r>
              <a:rPr lang="ru-RU" dirty="0">
                <a:solidFill>
                  <a:schemeClr val="tx1"/>
                </a:solidFill>
              </a:rPr>
              <a:t>отметок за выполненную работу и отметок по журналу. </a:t>
            </a:r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839125898"/>
              </p:ext>
            </p:extLst>
          </p:nvPr>
        </p:nvGraphicFramePr>
        <p:xfrm>
          <a:off x="1054221" y="1829208"/>
          <a:ext cx="7654349" cy="4737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474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Соответствие отметок за выполненную работу и отметок по журналу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7646" y="1088572"/>
            <a:ext cx="8874034" cy="5434150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</a:rPr>
              <a:t>По </a:t>
            </a:r>
            <a:r>
              <a:rPr lang="ru-RU" dirty="0">
                <a:solidFill>
                  <a:schemeClr val="tx1"/>
                </a:solidFill>
              </a:rPr>
              <a:t>данным, указанным ОО в формах сбора результатов ВПР, 80,9% участников ВПР получили за проверочную работу отметки, соответствующие отметкам по математике за предыдущий учебный год, 14,4% обучающихся были выставлены отметки выше, и у 4,7% участников – отметка за ВПР выше, чем отметки в журнале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algn="just"/>
            <a:endParaRPr lang="ru-RU" dirty="0" smtClean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328903"/>
              </p:ext>
            </p:extLst>
          </p:nvPr>
        </p:nvGraphicFramePr>
        <p:xfrm>
          <a:off x="827315" y="1200444"/>
          <a:ext cx="8699861" cy="15519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585993"/>
                <a:gridCol w="1438156"/>
                <a:gridCol w="1675712"/>
              </a:tblGrid>
              <a:tr h="2616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335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Кол-во</a:t>
                      </a:r>
                      <a:r>
                        <a:rPr lang="ru-RU" sz="14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уч.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605" algn="ctr">
                        <a:spcBef>
                          <a:spcPts val="29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24485">
                <a:tc>
                  <a:txBody>
                    <a:bodyPr/>
                    <a:lstStyle/>
                    <a:p>
                      <a:pPr marL="17780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Понизили</a:t>
                      </a:r>
                      <a:r>
                        <a:rPr lang="ru-RU" sz="14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r>
                        <a:rPr lang="ru-RU" sz="1400" spc="27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(Отметка</a:t>
                      </a:r>
                      <a:r>
                        <a:rPr lang="ru-RU" sz="1400" spc="-2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ВПР&lt;Отметка</a:t>
                      </a:r>
                      <a:r>
                        <a:rPr lang="ru-RU" sz="14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</a:t>
                      </a:r>
                      <a:r>
                        <a:rPr lang="ru-RU" sz="14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журналу)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0180" algn="ctr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103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 marR="427990" algn="ctr">
                        <a:spcBef>
                          <a:spcPts val="54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14,4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51155">
                <a:tc>
                  <a:txBody>
                    <a:bodyPr/>
                    <a:lstStyle/>
                    <a:p>
                      <a:pPr marL="17780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Подтвердили</a:t>
                      </a:r>
                      <a:r>
                        <a:rPr lang="ru-RU" sz="14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r>
                        <a:rPr lang="ru-RU" sz="14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(Отметка</a:t>
                      </a:r>
                      <a:r>
                        <a:rPr lang="ru-RU" sz="1400" spc="-2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ВПР=Отметка</a:t>
                      </a:r>
                      <a:r>
                        <a:rPr lang="ru-RU" sz="1400" spc="-2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</a:t>
                      </a:r>
                      <a:r>
                        <a:rPr lang="ru-RU" sz="14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журналу)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018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579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 marR="4279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80,9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351790">
                <a:tc>
                  <a:txBody>
                    <a:bodyPr/>
                    <a:lstStyle/>
                    <a:p>
                      <a:pPr marL="17780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Повысили</a:t>
                      </a:r>
                      <a:r>
                        <a:rPr lang="ru-RU" sz="1400" spc="-1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r>
                        <a:rPr lang="ru-RU" sz="14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(Отметка</a:t>
                      </a:r>
                      <a:r>
                        <a:rPr lang="ru-RU" sz="1400" spc="-2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ВПР&gt;Отметка</a:t>
                      </a:r>
                      <a:r>
                        <a:rPr lang="ru-RU" sz="14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по</a:t>
                      </a:r>
                      <a:r>
                        <a:rPr lang="ru-RU" sz="14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журналу)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018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34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2595" marR="427990" algn="ctr">
                        <a:spcBef>
                          <a:spcPts val="65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4,7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62890">
                <a:tc>
                  <a:txBody>
                    <a:bodyPr/>
                    <a:lstStyle/>
                    <a:p>
                      <a:pPr marL="17780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Всего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2880" marR="17018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716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40690" marR="427990" algn="ctr">
                        <a:spcBef>
                          <a:spcPts val="305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372499"/>
              </p:ext>
            </p:extLst>
          </p:nvPr>
        </p:nvGraphicFramePr>
        <p:xfrm>
          <a:off x="714103" y="4726735"/>
          <a:ext cx="8874034" cy="12192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505694"/>
                <a:gridCol w="1622051"/>
                <a:gridCol w="1998254"/>
                <a:gridCol w="1748035"/>
              </a:tblGrid>
              <a:tr h="385445">
                <a:tc>
                  <a:txBody>
                    <a:bodyPr/>
                    <a:lstStyle/>
                    <a:p>
                      <a:pPr marL="1109980" marR="1106170" algn="ctr">
                        <a:spcBef>
                          <a:spcPts val="78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АТЕ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4955" marR="247015" indent="-12700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Понизили</a:t>
                      </a:r>
                      <a:r>
                        <a:rPr lang="ru-RU" sz="1600" spc="-28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80035" marR="274955" algn="ctr">
                        <a:spcBef>
                          <a:spcPts val="78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Подтвердили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18135" marR="288925" indent="-20320">
                        <a:spcBef>
                          <a:spcPts val="90"/>
                        </a:spcBef>
                        <a:spcAft>
                          <a:spcPts val="0"/>
                        </a:spcAft>
                      </a:pPr>
                      <a:r>
                        <a:rPr lang="ru-RU" sz="1600" spc="-5">
                          <a:solidFill>
                            <a:schemeClr val="tx1"/>
                          </a:solidFill>
                          <a:effectLst/>
                        </a:rPr>
                        <a:t>Повысили</a:t>
                      </a:r>
                      <a:r>
                        <a:rPr lang="ru-RU" sz="1600" spc="-28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09550">
                <a:tc>
                  <a:txBody>
                    <a:bodyPr/>
                    <a:lstStyle/>
                    <a:p>
                      <a:pPr marL="6794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Богатовский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район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11,43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130" marR="27495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80,95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784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7,62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09550">
                <a:tc>
                  <a:txBody>
                    <a:bodyPr/>
                    <a:lstStyle/>
                    <a:p>
                      <a:pPr marL="6794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Кинель-Черкасский</a:t>
                      </a:r>
                      <a:r>
                        <a:rPr lang="ru-RU" sz="16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район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15,03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130" marR="27495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80,31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784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4,66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  <a:tr h="209550">
                <a:tc>
                  <a:txBody>
                    <a:bodyPr/>
                    <a:lstStyle/>
                    <a:p>
                      <a:pPr marL="67945">
                        <a:spcBef>
                          <a:spcPts val="1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г.о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Отрадный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14,83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130" marR="274955" algn="ctr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</a:rPr>
                        <a:t>81,1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7840"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4,07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998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Соответствие отметок за выполненную работу и отметок по журналу 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3440" y="1297577"/>
            <a:ext cx="8560526" cy="5268687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chemeClr val="tx1"/>
                </a:solidFill>
              </a:rPr>
              <a:t>Результаты ВПР по математике более чем на 80% соответствуют текущей успеваемости обучающихся	8-х	классов	во всех ОО Отрадненского ТУ.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Тенденция к снижению результатов выполнения ВПР в сравнении с отметками по журналу проявилась в Кинель-Черкасском районе (15,03%). </a:t>
            </a:r>
            <a:r>
              <a:rPr lang="ru-RU" sz="2000" dirty="0" smtClean="0">
                <a:solidFill>
                  <a:schemeClr val="tx1"/>
                </a:solidFill>
              </a:rPr>
              <a:t>Снижение </a:t>
            </a:r>
            <a:r>
              <a:rPr lang="ru-RU" sz="2000" dirty="0">
                <a:solidFill>
                  <a:schemeClr val="tx1"/>
                </a:solidFill>
              </a:rPr>
              <a:t>результатов может свидетельствовать о необъективности (завышение отметок по математике) или недостаточной систематичности (несоответствие общему объему содержания обучения) текущего оценивания.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</a:rPr>
              <a:t>В </a:t>
            </a:r>
            <a:r>
              <a:rPr lang="ru-RU" sz="2000" dirty="0" err="1">
                <a:solidFill>
                  <a:schemeClr val="tx1"/>
                </a:solidFill>
              </a:rPr>
              <a:t>Богатовском</a:t>
            </a:r>
            <a:r>
              <a:rPr lang="ru-RU" sz="2000" dirty="0">
                <a:solidFill>
                  <a:schemeClr val="tx1"/>
                </a:solidFill>
              </a:rPr>
              <a:t> районе   доля обучающихся, повысивших результаты составила 7,62%. Причиной этого может быть недостаточная самостоятельность обучающихся при выполнении ВПР или завышение результатов ВПР при их оценивании.</a:t>
            </a: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741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54222" y="191589"/>
            <a:ext cx="7766936" cy="827314"/>
          </a:xfrm>
        </p:spPr>
        <p:txBody>
          <a:bodyPr/>
          <a:lstStyle/>
          <a:p>
            <a:pPr algn="ctr"/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ВЫВОДЫ  ПО ИТОГАМ ПРОВЕДЕНИЯ ВПР-2023 </a:t>
            </a:r>
            <a:b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  МАТЕМАТИКЕ В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КЛАССАХ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103" y="1166949"/>
            <a:ext cx="8847908" cy="5399315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solidFill>
                  <a:schemeClr val="tx1"/>
                </a:solidFill>
              </a:rPr>
              <a:t>Проведенный анализ результатов ВПР по математике в 8 классах выявил, что освоение содержания обучения математике осуществляется на уровне, превышающем средние показатели по Российской Федерации.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Изучение результативности выполнения отдельных заданий ВПР по математике в 2023 году свидетельствует о наличии у обучающихся затруднений, связанных с решением геометрических задач, на умение применять геометрические факты для решения задач, решение текстовых </a:t>
            </a:r>
            <a:r>
              <a:rPr lang="ru-RU" dirty="0" smtClean="0">
                <a:solidFill>
                  <a:schemeClr val="tx1"/>
                </a:solidFill>
              </a:rPr>
              <a:t>задач </a:t>
            </a:r>
            <a:r>
              <a:rPr lang="ru-RU" dirty="0">
                <a:solidFill>
                  <a:schemeClr val="tx1"/>
                </a:solidFill>
              </a:rPr>
              <a:t>на производительность, покупки, движение. Затруднений связанных с решением задач, требующих внимательного анализа условий и выработки стратегии решения при отсутствии единого детального алгоритма действий для данного типа задач, решением геометрических задач, знанием геометрических фактов и умение применять их при решении практических задач, а также задач, требующих проводить математические рассуждения мыслить логически.</a:t>
            </a:r>
          </a:p>
          <a:p>
            <a:pPr algn="just"/>
            <a:r>
              <a:rPr lang="ru-RU" dirty="0">
                <a:solidFill>
                  <a:schemeClr val="tx1"/>
                </a:solidFill>
              </a:rPr>
              <a:t>Можно предположить недостаточную сформированность у восьмиклассников навыков анализа условий задачи, вычленения из них информации, необходимой для формирования алгоритма решения.</a:t>
            </a:r>
          </a:p>
          <a:p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599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26423"/>
            <a:ext cx="8596668" cy="862148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 ПО ИТОГАМ ПРОВЕДЕНИЯ ВПР-2023 ПО   МАТЕМАТИКЕ В </a:t>
            </a:r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 </a:t>
            </a:r>
            <a:r>
              <a:rPr lang="ru-RU" sz="24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КЛАССАХ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4469" y="1480457"/>
            <a:ext cx="9213667" cy="481584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>
                <a:solidFill>
                  <a:schemeClr val="tx1"/>
                </a:solidFill>
              </a:rPr>
              <a:t>В целях повышения качества преподавания математики в 8 классах:</a:t>
            </a:r>
          </a:p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 </a:t>
            </a:r>
          </a:p>
          <a:p>
            <a:pPr lvl="2" algn="just"/>
            <a:r>
              <a:rPr lang="ru-RU" sz="1800" dirty="0">
                <a:solidFill>
                  <a:schemeClr val="tx1"/>
                </a:solidFill>
              </a:rPr>
              <a:t>Образовательным организациям, продемонстрировавшим по результатам ВПР недостаточный уровень обученности необходимо проанализировать результаты выполнения ВПР по математике в 8 классах, рассмотреть вопросы повышения результативности обучения математике на заседаниях предметных УМО, провести обзор методических аспектов преподавания тем, вызвавших затруднение.</a:t>
            </a:r>
          </a:p>
          <a:p>
            <a:pPr lvl="2" algn="just"/>
            <a:r>
              <a:rPr lang="ru-RU" sz="1800" dirty="0">
                <a:solidFill>
                  <a:schemeClr val="tx1"/>
                </a:solidFill>
              </a:rPr>
              <a:t>Учителям математики совершенствовать методику решения </a:t>
            </a: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геометрических задач и текстовых задач на производительность, покупки, движение; на каждом уроке планировать работу по овладению учениками основами логического и алгоритмического мышления; организовать работу по развитию математических способностей обучающихся, с высокими результатами по ВПР, на основе построения индивидуальных образовательных траекторий.</a:t>
            </a: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968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375</TotalTime>
  <Words>3899</Words>
  <Application>Microsoft Office PowerPoint</Application>
  <PresentationFormat>Широкоэкранный</PresentationFormat>
  <Paragraphs>376</Paragraphs>
  <Slides>47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2" baseType="lpstr">
      <vt:lpstr>Arial</vt:lpstr>
      <vt:lpstr>Times New Roman</vt:lpstr>
      <vt:lpstr>Trebuchet MS</vt:lpstr>
      <vt:lpstr>Wingdings 3</vt:lpstr>
      <vt:lpstr>Грань</vt:lpstr>
      <vt:lpstr>АНАЛИТИЧЕСКАЯ СПРАВКА  ПО ИТОГАМ ВСЕРОССИЙСКИХ ПРОВЕРОЧНЫХ РАБОТ  ПО МАТЕМАТИКЕ  В 5-8 КЛАССАХ  В МАРТЕ-МАЕ 2023 ГОДА</vt:lpstr>
      <vt:lpstr>НОРМАТИВНО-ПРАВОВОЕ ОБЕСПЕЧЕНИЕ  И СРОКИ ПРОВЕДЕНИЯ ВПР ПО МАТЕМАТИКЕ  Приказ Министерства образования и науки Российской Федерации от 6 октября 2009 г. № 373 «Об утверждении и введении в действие федерального государственного образовательного стандарта начального общего образования»; Приказ Министерства образования и науки Российской Федерации от 17 декабря 2010 г. № 1897 «Об утверждении федерального государственного образовательного стандарта основного общего образования»; Приказ Министерства образования и науки Российской Федерации от 17 декабря 2010 г. № 1897 «Об утверждении федерального государственного образовательного стандарта основного общего образования»; Приказ Федеральной службы по надзору в сфере образования и науки от 23.12.2022 №1282 «О проведении Федеральной службой по надзору в сфере образования и науки мониторинга качества подготовки обучающихся общеобразовательных организаций в форме всероссийских проверочных работ в 2023 году»; Письмо Федеральной службы по надзору в сфере образования и науки от 01.02.2023 №02-36 «О проведении ВПР в 2023 году»;  </vt:lpstr>
      <vt:lpstr>НОРМАТИВНО-ПРАВОВОЕ ОБЕСПЕЧЕНИЕ  И СРОКИ ПРОВЕДЕНИЯ ВПР ПО МАТЕМАТИКЕ  Распоряжение министерства образования и науки Самарской области от 13.02.2023 № 181-р «О проведении всероссийских проверочных работ на территории Самарской области в 2023 году»; Распоряжение министерства образования и науки Самарской области от 01.03.2023 № 227-р «Об осуществлении контроля объективности результатов проведения ВПР в 2023 году.».  </vt:lpstr>
      <vt:lpstr>ОСНОВНЫЕ РЕЗУЛЬТАТЫ ВЫПОЛНЕНИЯ ВПР  ПО МАТЕМАТИКЕ </vt:lpstr>
      <vt:lpstr>Общая характеристика результатов выполнения работы </vt:lpstr>
      <vt:lpstr>Общая характеристика результатов выполнения работы</vt:lpstr>
      <vt:lpstr>Диаграмма 1 – Выполнение заданий ВПР по математике  в 5 классе по Отрадненскому образовательному округу </vt:lpstr>
      <vt:lpstr>Общая характеристика результатов выполнения работы</vt:lpstr>
      <vt:lpstr>Общая характеристика результатов выполнения работы</vt:lpstr>
      <vt:lpstr>Соответствие отметок за выполненную работу и отметок по журналу </vt:lpstr>
      <vt:lpstr>Соответствие отметок за выполненную работу и отметок по журналу </vt:lpstr>
      <vt:lpstr>Соответствие отметок за выполненную работу и отметок по журналу </vt:lpstr>
      <vt:lpstr>ВЫВОДЫ  ПО ИТОГАМ ПРОВЕДЕНИЯ ВПР-2023  ПО   МАТЕМАТИКЕ В 5 КЛАССАХ </vt:lpstr>
      <vt:lpstr>РЕКОМЕНДАЦИИ ПО ИТОГАМ ПРОВЕДЕНИЯ ВПР-2023 ПО   МАТЕМАТИКЕ В 5 КЛАССАХ</vt:lpstr>
      <vt:lpstr>ОСНОВНЫЕ РЕЗУЛЬТАТЫ ВЫПОЛНЕНИЯ ВПР  ПО МАТЕМАТИКЕ</vt:lpstr>
      <vt:lpstr>Общая характеристика результатов выполнения работы</vt:lpstr>
      <vt:lpstr>Общая характеристика результатов выполнения работы</vt:lpstr>
      <vt:lpstr>Диаграмма 2 – Выполнение заданий ВПР по математике  в 6 классе по Отрадненскому образовательному округу</vt:lpstr>
      <vt:lpstr>Общая характеристика результатов выполнения работы</vt:lpstr>
      <vt:lpstr>Общая характеристика результатов выполнения работы</vt:lpstr>
      <vt:lpstr>Соответствие отметок за выполненную работу и отметок по журналу </vt:lpstr>
      <vt:lpstr>Соответствие отметок за выполненную работу и отметок по журналу </vt:lpstr>
      <vt:lpstr>Соответствие отметок за выполненную работу и отметок по журналу </vt:lpstr>
      <vt:lpstr>ВЫВОДЫ  ПО ИТОГАМ ПРОВЕДЕНИЯ ВПР-2023  ПО   МАТЕМАТИКЕ В 6 КЛАССАХ </vt:lpstr>
      <vt:lpstr>РЕКОМЕНДАЦИИ ПО ИТОГАМ ПРОВЕДЕНИЯ ВПР-2023 ПО   МАТЕМАТИКЕ В 6 КЛАССАХ</vt:lpstr>
      <vt:lpstr>ОСНОВНЫЕ РЕЗУЛЬТАТЫ ВЫПОЛНЕНИЯ ВПР  ПО МАТЕМАТИКЕ</vt:lpstr>
      <vt:lpstr>Общая характеристика результатов выполнения работы</vt:lpstr>
      <vt:lpstr>Общая характеристика результатов выполнения работы</vt:lpstr>
      <vt:lpstr>Общая характеристика результатов выполнения работы</vt:lpstr>
      <vt:lpstr>Общая характеристика результатов выполнения работы</vt:lpstr>
      <vt:lpstr>Общая характеристика результатов выполнения работы</vt:lpstr>
      <vt:lpstr>Соответствие отметок за выполненную работу и отметок по журналу </vt:lpstr>
      <vt:lpstr>Соответствие отметок за выполненную работу и отметок по журналу </vt:lpstr>
      <vt:lpstr>Соответствие отметок за выполненную работу и отметок по журналу </vt:lpstr>
      <vt:lpstr>ВЫВОДЫ  ПО ИТОГАМ ПРОВЕДЕНИЯ ВПР-2023  ПО   МАТЕМАТИКЕ В 7 КЛАССАХ </vt:lpstr>
      <vt:lpstr>РЕКОМЕНДАЦИИ ПО ИТОГАМ ПРОВЕДЕНИЯ ВПР-2023 ПО   МАТЕМАТИКЕ В 7 КЛАССАХ</vt:lpstr>
      <vt:lpstr>ОСНОВНЫЕ РЕЗУЛЬТАТЫ ВЫПОЛНЕНИЯ ВПР  ПО МАТЕМАТИКЕ</vt:lpstr>
      <vt:lpstr>Общая характеристика результатов выполнения работы</vt:lpstr>
      <vt:lpstr>Общая характеристика результатов выполнения работы</vt:lpstr>
      <vt:lpstr>Общая характеристика результатов выполнения работы</vt:lpstr>
      <vt:lpstr>Общая характеристика результатов выполнения работы</vt:lpstr>
      <vt:lpstr>Общая характеристика результатов выполнения работы</vt:lpstr>
      <vt:lpstr>Соответствие отметок за выполненную работу и отметок по журналу </vt:lpstr>
      <vt:lpstr>Соответствие отметок за выполненную работу и отметок по журналу </vt:lpstr>
      <vt:lpstr>Соответствие отметок за выполненную работу и отметок по журналу </vt:lpstr>
      <vt:lpstr>ВЫВОДЫ  ПО ИТОГАМ ПРОВЕДЕНИЯ ВПР-2023  ПО   МАТЕМАТИКЕ В 8 КЛАССАХ</vt:lpstr>
      <vt:lpstr>РЕКОМЕНДАЦИИ ПО ИТОГАМ ПРОВЕДЕНИЯ ВПР-2023 ПО   МАТЕМАТИКЕ В 8 КЛАССАХ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АНАЛИТИЧЕСКАЯ СПРАВКА  ПО ИТОГАМ ВСЕРОССИЙСКИХ ПРОВЕРОЧНЫХ РАБОТ  ПО МАТЕМАТИКЕ  В 5-8 КЛАССАХ  В МАРТЕ-МАЕ 2023 ГОДА</dc:title>
  <dc:creator>1</dc:creator>
  <cp:lastModifiedBy>1</cp:lastModifiedBy>
  <cp:revision>46</cp:revision>
  <dcterms:created xsi:type="dcterms:W3CDTF">2023-08-27T06:29:11Z</dcterms:created>
  <dcterms:modified xsi:type="dcterms:W3CDTF">2023-08-27T15:59:08Z</dcterms:modified>
</cp:coreProperties>
</file>