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9" r:id="rId4"/>
    <p:sldId id="276" r:id="rId5"/>
    <p:sldId id="261" r:id="rId6"/>
    <p:sldId id="262" r:id="rId7"/>
    <p:sldId id="263" r:id="rId8"/>
    <p:sldId id="268" r:id="rId9"/>
    <p:sldId id="269" r:id="rId10"/>
    <p:sldId id="270" r:id="rId11"/>
    <p:sldId id="271" r:id="rId12"/>
    <p:sldId id="273" r:id="rId13"/>
    <p:sldId id="277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/>
              <a:t>Результаты выполнения заданий тестовой части  (средние значения по округу, %)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4089472"/>
        <c:axId val="84108800"/>
        <c:axId val="0"/>
      </c:bar3DChart>
      <c:catAx>
        <c:axId val="84089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b="0" i="0" baseline="0">
                    <a:effectLst/>
                  </a:rPr>
                  <a:t>Номера заданий</a:t>
                </a:r>
                <a:endParaRPr lang="ru-RU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108800"/>
        <c:crosses val="autoZero"/>
        <c:auto val="1"/>
        <c:lblAlgn val="ctr"/>
        <c:lblOffset val="100"/>
        <c:noMultiLvlLbl val="0"/>
      </c:catAx>
      <c:valAx>
        <c:axId val="8410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b="0" i="0" baseline="0">
                    <a:effectLst/>
                  </a:rPr>
                  <a:t>% выполненных заданий </a:t>
                </a:r>
                <a:endParaRPr lang="ru-RU" sz="900">
                  <a:effectLst/>
                </a:endParaRPr>
              </a:p>
            </c:rich>
          </c:tx>
          <c:layout>
            <c:manualLayout>
              <c:xMode val="edge"/>
              <c:yMode val="edge"/>
              <c:x val="2.4820647419072688E-2"/>
              <c:y val="0.1161507936507935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089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тестовых баллов участников ЕГЭ по английскому языку 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Лист1!$A$2:$A$12</c:f>
              <c:numCache>
                <c:formatCode>General</c:formatCode>
                <c:ptCount val="11"/>
              </c:numCache>
            </c:numRef>
          </c:cat>
          <c:val>
            <c:numRef>
              <c:f>Лист1!$B$2:$B$12</c:f>
              <c:numCache>
                <c:formatCode>0</c:formatCode>
                <c:ptCount val="11"/>
                <c:pt idx="0">
                  <c:v>46</c:v>
                </c:pt>
                <c:pt idx="1">
                  <c:v>92</c:v>
                </c:pt>
                <c:pt idx="2">
                  <c:v>71</c:v>
                </c:pt>
                <c:pt idx="3">
                  <c:v>30</c:v>
                </c:pt>
                <c:pt idx="4">
                  <c:v>58</c:v>
                </c:pt>
                <c:pt idx="5">
                  <c:v>77</c:v>
                </c:pt>
                <c:pt idx="6">
                  <c:v>82</c:v>
                </c:pt>
                <c:pt idx="7">
                  <c:v>74</c:v>
                </c:pt>
                <c:pt idx="8">
                  <c:v>88</c:v>
                </c:pt>
                <c:pt idx="9">
                  <c:v>54</c:v>
                </c:pt>
                <c:pt idx="1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88-4E2E-82FF-9E0B022E2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901184"/>
        <c:axId val="75915264"/>
      </c:barChart>
      <c:catAx>
        <c:axId val="7590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915264"/>
        <c:crosses val="autoZero"/>
        <c:auto val="1"/>
        <c:lblAlgn val="ctr"/>
        <c:lblOffset val="100"/>
        <c:noMultiLvlLbl val="0"/>
      </c:catAx>
      <c:valAx>
        <c:axId val="7591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90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419145523476242E-2"/>
          <c:y val="0.90525746781652283"/>
          <c:w val="0.84030985710119588"/>
          <c:h val="6.6964754405699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Результаты выполнения заданий</a:t>
            </a:r>
          </a:p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 тестовой части (средние значения по округу, %)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Номера заданий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Лист1!$A$2:$A$37</c:f>
              <c:numCache>
                <c:formatCode>General</c:formatCode>
                <c:ptCount val="3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</c:numCache>
            </c:numRef>
          </c:cat>
          <c:val>
            <c:numRef>
              <c:f>Лист1!$B$2:$B$37</c:f>
              <c:numCache>
                <c:formatCode>0.0</c:formatCode>
                <c:ptCount val="36"/>
                <c:pt idx="0">
                  <c:v>63.636363636363626</c:v>
                </c:pt>
                <c:pt idx="1">
                  <c:v>75.757575757575751</c:v>
                </c:pt>
                <c:pt idx="2">
                  <c:v>72.727272727272734</c:v>
                </c:pt>
                <c:pt idx="3">
                  <c:v>90.909090909090907</c:v>
                </c:pt>
                <c:pt idx="4">
                  <c:v>63.636363636363626</c:v>
                </c:pt>
                <c:pt idx="5">
                  <c:v>81.818181818181642</c:v>
                </c:pt>
                <c:pt idx="6">
                  <c:v>72.727272727272734</c:v>
                </c:pt>
                <c:pt idx="7">
                  <c:v>63.636363636363626</c:v>
                </c:pt>
                <c:pt idx="8">
                  <c:v>90.909090909090907</c:v>
                </c:pt>
                <c:pt idx="9">
                  <c:v>66.666666666666657</c:v>
                </c:pt>
                <c:pt idx="10">
                  <c:v>59.090909090909136</c:v>
                </c:pt>
                <c:pt idx="11">
                  <c:v>45.454545454545389</c:v>
                </c:pt>
                <c:pt idx="12">
                  <c:v>72.727272727272734</c:v>
                </c:pt>
                <c:pt idx="13">
                  <c:v>90.909090909090907</c:v>
                </c:pt>
                <c:pt idx="14">
                  <c:v>90.909090909090907</c:v>
                </c:pt>
                <c:pt idx="15">
                  <c:v>72.727272727272734</c:v>
                </c:pt>
                <c:pt idx="16">
                  <c:v>45.454545454545389</c:v>
                </c:pt>
                <c:pt idx="17">
                  <c:v>63.636363636363626</c:v>
                </c:pt>
                <c:pt idx="18">
                  <c:v>90.909090909090907</c:v>
                </c:pt>
                <c:pt idx="19">
                  <c:v>63.636363636363626</c:v>
                </c:pt>
                <c:pt idx="20">
                  <c:v>81.818181818181642</c:v>
                </c:pt>
                <c:pt idx="21">
                  <c:v>90.909090909090907</c:v>
                </c:pt>
                <c:pt idx="22">
                  <c:v>90.909090909090907</c:v>
                </c:pt>
                <c:pt idx="23">
                  <c:v>45.454545454545389</c:v>
                </c:pt>
                <c:pt idx="24">
                  <c:v>81.818181818181642</c:v>
                </c:pt>
                <c:pt idx="25">
                  <c:v>81.818181818181642</c:v>
                </c:pt>
                <c:pt idx="26">
                  <c:v>72.727272727272734</c:v>
                </c:pt>
                <c:pt idx="27">
                  <c:v>63.636363636363626</c:v>
                </c:pt>
                <c:pt idx="28">
                  <c:v>63.636363636363626</c:v>
                </c:pt>
                <c:pt idx="29">
                  <c:v>100</c:v>
                </c:pt>
                <c:pt idx="30">
                  <c:v>72.727272727272734</c:v>
                </c:pt>
                <c:pt idx="31">
                  <c:v>54.54545454545454</c:v>
                </c:pt>
                <c:pt idx="32">
                  <c:v>90.909090909090907</c:v>
                </c:pt>
                <c:pt idx="33">
                  <c:v>90.909090909090907</c:v>
                </c:pt>
                <c:pt idx="34">
                  <c:v>72.727272727272734</c:v>
                </c:pt>
                <c:pt idx="35">
                  <c:v>63.636363636363626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2-4D69-9BE1-5A5E2B17B7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5566208"/>
        <c:axId val="105568128"/>
      </c:barChart>
      <c:catAx>
        <c:axId val="1055662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Номера задания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568128"/>
        <c:crosses val="autoZero"/>
        <c:auto val="1"/>
        <c:lblAlgn val="ctr"/>
        <c:lblOffset val="100"/>
        <c:noMultiLvlLbl val="0"/>
      </c:catAx>
      <c:valAx>
        <c:axId val="10556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% выполненных заданий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56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i="0" baseline="0">
                <a:effectLst/>
              </a:rPr>
              <a:t>Результаты выполнения заданий тестовой части  различными группами</a:t>
            </a:r>
            <a:endParaRPr lang="ru-RU" sz="12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208132837561967"/>
          <c:y val="0.1871356147021547"/>
          <c:w val="0.82964311752697883"/>
          <c:h val="0.493700038920990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группа, получившая от min до 60 баллов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Лист1!$A$2:$A$37</c:f>
              <c:numCache>
                <c:formatCode>General</c:formatCode>
                <c:ptCount val="3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</c:numCache>
            </c:numRef>
          </c:cat>
          <c:val>
            <c:numRef>
              <c:f>Лист1!$B$2:$B$37</c:f>
              <c:numCache>
                <c:formatCode>General</c:formatCode>
                <c:ptCount val="36"/>
                <c:pt idx="0">
                  <c:v>25</c:v>
                </c:pt>
                <c:pt idx="1">
                  <c:v>50</c:v>
                </c:pt>
                <c:pt idx="2">
                  <c:v>25</c:v>
                </c:pt>
                <c:pt idx="3">
                  <c:v>75</c:v>
                </c:pt>
                <c:pt idx="4">
                  <c:v>25</c:v>
                </c:pt>
                <c:pt idx="5">
                  <c:v>75</c:v>
                </c:pt>
                <c:pt idx="6">
                  <c:v>75</c:v>
                </c:pt>
                <c:pt idx="7">
                  <c:v>25</c:v>
                </c:pt>
                <c:pt idx="8">
                  <c:v>75</c:v>
                </c:pt>
                <c:pt idx="9">
                  <c:v>25</c:v>
                </c:pt>
                <c:pt idx="10">
                  <c:v>25</c:v>
                </c:pt>
                <c:pt idx="11">
                  <c:v>25</c:v>
                </c:pt>
                <c:pt idx="12">
                  <c:v>50</c:v>
                </c:pt>
                <c:pt idx="13">
                  <c:v>75</c:v>
                </c:pt>
                <c:pt idx="14">
                  <c:v>75</c:v>
                </c:pt>
                <c:pt idx="15">
                  <c:v>25</c:v>
                </c:pt>
                <c:pt idx="16">
                  <c:v>50</c:v>
                </c:pt>
                <c:pt idx="17">
                  <c:v>50</c:v>
                </c:pt>
                <c:pt idx="18">
                  <c:v>75</c:v>
                </c:pt>
                <c:pt idx="19">
                  <c:v>50</c:v>
                </c:pt>
                <c:pt idx="20">
                  <c:v>75</c:v>
                </c:pt>
                <c:pt idx="21">
                  <c:v>100</c:v>
                </c:pt>
                <c:pt idx="22">
                  <c:v>75</c:v>
                </c:pt>
                <c:pt idx="23">
                  <c:v>25</c:v>
                </c:pt>
                <c:pt idx="24">
                  <c:v>50</c:v>
                </c:pt>
                <c:pt idx="25">
                  <c:v>75</c:v>
                </c:pt>
                <c:pt idx="26">
                  <c:v>50</c:v>
                </c:pt>
                <c:pt idx="27">
                  <c:v>25</c:v>
                </c:pt>
                <c:pt idx="28">
                  <c:v>25</c:v>
                </c:pt>
                <c:pt idx="29">
                  <c:v>100</c:v>
                </c:pt>
                <c:pt idx="30">
                  <c:v>75</c:v>
                </c:pt>
                <c:pt idx="31">
                  <c:v>25</c:v>
                </c:pt>
                <c:pt idx="32">
                  <c:v>75</c:v>
                </c:pt>
                <c:pt idx="33">
                  <c:v>75</c:v>
                </c:pt>
                <c:pt idx="34">
                  <c:v>25</c:v>
                </c:pt>
                <c:pt idx="35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7-422D-A200-E7BC5417E27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группа, получившая от 61 балла до 80 баллов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Лист1!$A$2:$A$37</c:f>
              <c:numCache>
                <c:formatCode>General</c:formatCode>
                <c:ptCount val="3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</c:numCache>
            </c:numRef>
          </c:cat>
          <c:val>
            <c:numRef>
              <c:f>Лист1!$C$2:$C$37</c:f>
              <c:numCache>
                <c:formatCode>General</c:formatCode>
                <c:ptCount val="36"/>
                <c:pt idx="0">
                  <c:v>83</c:v>
                </c:pt>
                <c:pt idx="1">
                  <c:v>88.9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66.7</c:v>
                </c:pt>
                <c:pt idx="7">
                  <c:v>100</c:v>
                </c:pt>
                <c:pt idx="8">
                  <c:v>100</c:v>
                </c:pt>
                <c:pt idx="9">
                  <c:v>77.8</c:v>
                </c:pt>
                <c:pt idx="10">
                  <c:v>50</c:v>
                </c:pt>
                <c:pt idx="11">
                  <c:v>66.7</c:v>
                </c:pt>
                <c:pt idx="12">
                  <c:v>66.7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0</c:v>
                </c:pt>
                <c:pt idx="17">
                  <c:v>66.7</c:v>
                </c:pt>
                <c:pt idx="18">
                  <c:v>100</c:v>
                </c:pt>
                <c:pt idx="19">
                  <c:v>66.7</c:v>
                </c:pt>
                <c:pt idx="20">
                  <c:v>100</c:v>
                </c:pt>
                <c:pt idx="21">
                  <c:v>66.7</c:v>
                </c:pt>
                <c:pt idx="22">
                  <c:v>100</c:v>
                </c:pt>
                <c:pt idx="23">
                  <c:v>0</c:v>
                </c:pt>
                <c:pt idx="24">
                  <c:v>100</c:v>
                </c:pt>
                <c:pt idx="25">
                  <c:v>100</c:v>
                </c:pt>
                <c:pt idx="26">
                  <c:v>66.7</c:v>
                </c:pt>
                <c:pt idx="27">
                  <c:v>66.7</c:v>
                </c:pt>
                <c:pt idx="28">
                  <c:v>66.7</c:v>
                </c:pt>
                <c:pt idx="29">
                  <c:v>100</c:v>
                </c:pt>
                <c:pt idx="30">
                  <c:v>33.300000000000004</c:v>
                </c:pt>
                <c:pt idx="31">
                  <c:v>33.300000000000004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33.300000000000004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7-422D-A200-E7BC5417E27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группа, получившая от 81 балла до 100 баллов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Лист1!$A$2:$A$37</c:f>
              <c:numCache>
                <c:formatCode>General</c:formatCode>
                <c:ptCount val="3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</c:numCache>
            </c:numRef>
          </c:cat>
          <c:val>
            <c:numRef>
              <c:f>Лист1!$D$2:$D$37</c:f>
              <c:numCache>
                <c:formatCode>General</c:formatCode>
                <c:ptCount val="36"/>
                <c:pt idx="0">
                  <c:v>87.5</c:v>
                </c:pt>
                <c:pt idx="1">
                  <c:v>91.7</c:v>
                </c:pt>
                <c:pt idx="2">
                  <c:v>100</c:v>
                </c:pt>
                <c:pt idx="3">
                  <c:v>100</c:v>
                </c:pt>
                <c:pt idx="4">
                  <c:v>75</c:v>
                </c:pt>
                <c:pt idx="5">
                  <c:v>75</c:v>
                </c:pt>
                <c:pt idx="6">
                  <c:v>75</c:v>
                </c:pt>
                <c:pt idx="7">
                  <c:v>75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50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75</c:v>
                </c:pt>
                <c:pt idx="17">
                  <c:v>75</c:v>
                </c:pt>
                <c:pt idx="18">
                  <c:v>100</c:v>
                </c:pt>
                <c:pt idx="19">
                  <c:v>75</c:v>
                </c:pt>
                <c:pt idx="20">
                  <c:v>75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75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7-422D-A200-E7BC5417E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267200"/>
        <c:axId val="109282048"/>
      </c:lineChart>
      <c:catAx>
        <c:axId val="109267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b="0" i="0" baseline="0">
                    <a:effectLst/>
                  </a:rPr>
                  <a:t>Номера заданий</a:t>
                </a:r>
                <a:endParaRPr lang="ru-RU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282048"/>
        <c:crosses val="autoZero"/>
        <c:auto val="1"/>
        <c:lblAlgn val="ctr"/>
        <c:lblOffset val="100"/>
        <c:noMultiLvlLbl val="0"/>
      </c:catAx>
      <c:valAx>
        <c:axId val="1092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b="0" i="0" baseline="0">
                    <a:effectLst/>
                  </a:rPr>
                  <a:t>% выполненных заданий</a:t>
                </a:r>
                <a:endParaRPr lang="ru-RU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26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0894666812482002"/>
          <c:y val="0.825466802391146"/>
          <c:w val="0.49429407261592312"/>
          <c:h val="0.116049918665109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i="0" baseline="0">
                <a:effectLst/>
              </a:rPr>
              <a:t>Результаты выполнения личного письма и эссе  различными группами</a:t>
            </a:r>
            <a:endParaRPr lang="ru-RU" sz="12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333439309319234"/>
          <c:y val="0.1144753086419753"/>
          <c:w val="0.84120258016200156"/>
          <c:h val="0.5920883153494701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группа, получившая от min до 60 баллов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12.5</c:v>
                </c:pt>
                <c:pt idx="3">
                  <c:v>70.8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25</c:v>
                </c:pt>
                <c:pt idx="8">
                  <c:v>25</c:v>
                </c:pt>
                <c:pt idx="9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77-461E-8DCA-D20438E77DA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группа, получившая от 61 балла до 80 балла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66.7</c:v>
                </c:pt>
                <c:pt idx="3">
                  <c:v>88.9</c:v>
                </c:pt>
                <c:pt idx="4">
                  <c:v>88.9</c:v>
                </c:pt>
                <c:pt idx="5">
                  <c:v>100</c:v>
                </c:pt>
                <c:pt idx="6">
                  <c:v>77.8</c:v>
                </c:pt>
                <c:pt idx="7">
                  <c:v>66.7</c:v>
                </c:pt>
                <c:pt idx="8">
                  <c:v>66.7</c:v>
                </c:pt>
                <c:pt idx="9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77-461E-8DCA-D20438E77DA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группа, получившая от 81 балла до 100 баллов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Лист1!$D$2:$D$11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91.7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77-461E-8DCA-D20438E77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397504"/>
        <c:axId val="109404160"/>
      </c:lineChart>
      <c:catAx>
        <c:axId val="1093975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b="0" i="0" baseline="0">
                    <a:effectLst/>
                  </a:rPr>
                  <a:t>Критерии личного письма и эссе</a:t>
                </a:r>
                <a:endParaRPr lang="ru-RU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404160"/>
        <c:crosses val="autoZero"/>
        <c:auto val="1"/>
        <c:lblAlgn val="ctr"/>
        <c:lblOffset val="100"/>
        <c:noMultiLvlLbl val="0"/>
      </c:catAx>
      <c:valAx>
        <c:axId val="10940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b="0" i="0" baseline="0">
                    <a:effectLst/>
                  </a:rPr>
                  <a:t>% соответствия работы критериям</a:t>
                </a:r>
                <a:endParaRPr lang="ru-RU" sz="9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39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630359293917445"/>
          <c:y val="0.85579867420419187"/>
          <c:w val="0.46295150185634631"/>
          <c:h val="0.132330574062857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i="0" baseline="0">
                <a:effectLst/>
              </a:rPr>
              <a:t>Результаты выполнения заданий устной части различными группами</a:t>
            </a:r>
            <a:endParaRPr lang="ru-RU" sz="12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группа, получившая от min до 60 баллов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100</c:v>
                </c:pt>
                <c:pt idx="1">
                  <c:v>62.5</c:v>
                </c:pt>
                <c:pt idx="2">
                  <c:v>25</c:v>
                </c:pt>
                <c:pt idx="3">
                  <c:v>50</c:v>
                </c:pt>
                <c:pt idx="4">
                  <c:v>66.7</c:v>
                </c:pt>
                <c:pt idx="5">
                  <c:v>33.300000000000004</c:v>
                </c:pt>
                <c:pt idx="6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CB-43C7-9D32-4D59633237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группа, получившая от 61 балла до 80 балла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100</c:v>
                </c:pt>
                <c:pt idx="1">
                  <c:v>91.7</c:v>
                </c:pt>
                <c:pt idx="2">
                  <c:v>60</c:v>
                </c:pt>
                <c:pt idx="3">
                  <c:v>83.3</c:v>
                </c:pt>
                <c:pt idx="4">
                  <c:v>100</c:v>
                </c:pt>
                <c:pt idx="5">
                  <c:v>66.7</c:v>
                </c:pt>
                <c:pt idx="6">
                  <c:v>83.3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CB-43C7-9D32-4D596332379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группа, получившая от 81 балла до 100 баллов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100</c:v>
                </c:pt>
                <c:pt idx="1">
                  <c:v>93.8</c:v>
                </c:pt>
                <c:pt idx="2">
                  <c:v>75</c:v>
                </c:pt>
                <c:pt idx="3">
                  <c:v>93.8</c:v>
                </c:pt>
                <c:pt idx="4">
                  <c:v>100</c:v>
                </c:pt>
                <c:pt idx="5">
                  <c:v>83.333333333333258</c:v>
                </c:pt>
                <c:pt idx="6">
                  <c:v>92.5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CB-43C7-9D32-4D5963323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474944"/>
        <c:axId val="109477248"/>
      </c:lineChart>
      <c:catAx>
        <c:axId val="1094749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Критерии заданий устной части</a:t>
                </a:r>
                <a:endParaRPr lang="ru-RU" sz="8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477248"/>
        <c:crosses val="autoZero"/>
        <c:auto val="1"/>
        <c:lblAlgn val="ctr"/>
        <c:lblOffset val="100"/>
        <c:noMultiLvlLbl val="0"/>
      </c:catAx>
      <c:valAx>
        <c:axId val="10947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% соответствия работы критериям</a:t>
                </a:r>
                <a:endParaRPr lang="ru-RU" sz="800">
                  <a:effectLst/>
                </a:endParaRPr>
              </a:p>
            </c:rich>
          </c:tx>
          <c:layout>
            <c:manualLayout>
              <c:xMode val="edge"/>
              <c:yMode val="edge"/>
              <c:x val="2.5462962962962982E-2"/>
              <c:y val="0.2105555555555555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47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</a:rPr>
              <a:t>Сравнение результатов выполнения заданий по аудированию выпускниками 2024 и 2025 гг.</a:t>
            </a:r>
            <a:endParaRPr lang="ru-RU" sz="12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выпускники 2024 год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56</c:v>
                </c:pt>
                <c:pt idx="1">
                  <c:v>44</c:v>
                </c:pt>
                <c:pt idx="2">
                  <c:v>31</c:v>
                </c:pt>
                <c:pt idx="3">
                  <c:v>81</c:v>
                </c:pt>
                <c:pt idx="4">
                  <c:v>56</c:v>
                </c:pt>
                <c:pt idx="5">
                  <c:v>56</c:v>
                </c:pt>
                <c:pt idx="6">
                  <c:v>56</c:v>
                </c:pt>
                <c:pt idx="7">
                  <c:v>38</c:v>
                </c:pt>
                <c:pt idx="8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43-47D1-80F0-50A10A34B9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выпускники 2025 год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87.5</c:v>
                </c:pt>
                <c:pt idx="1">
                  <c:v>91.7</c:v>
                </c:pt>
                <c:pt idx="2">
                  <c:v>100</c:v>
                </c:pt>
                <c:pt idx="3">
                  <c:v>100</c:v>
                </c:pt>
                <c:pt idx="4">
                  <c:v>75</c:v>
                </c:pt>
                <c:pt idx="5">
                  <c:v>75</c:v>
                </c:pt>
                <c:pt idx="6">
                  <c:v>75</c:v>
                </c:pt>
                <c:pt idx="7">
                  <c:v>75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43-47D1-80F0-50A10A34B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630592"/>
        <c:axId val="109632896"/>
      </c:lineChart>
      <c:catAx>
        <c:axId val="1096305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номера заданий</a:t>
                </a:r>
                <a:endParaRPr lang="ru-RU" sz="8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632896"/>
        <c:crosses val="autoZero"/>
        <c:auto val="1"/>
        <c:lblAlgn val="ctr"/>
        <c:lblOffset val="100"/>
        <c:noMultiLvlLbl val="0"/>
      </c:catAx>
      <c:valAx>
        <c:axId val="10963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% выполнения заданий</a:t>
                </a:r>
                <a:endParaRPr lang="ru-RU" sz="8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2.5462962962962982E-2"/>
              <c:y val="0.2105555555555555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63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baseline="0">
                <a:effectLst/>
              </a:rPr>
              <a:t>Сравнение результатов выполнения заданий по чтению выпускниками 2024 и 2025 гг.</a:t>
            </a:r>
            <a:endParaRPr lang="ru-RU" sz="11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выпускники 2025 год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66.7</c:v>
                </c:pt>
                <c:pt idx="1">
                  <c:v>59.1</c:v>
                </c:pt>
                <c:pt idx="2">
                  <c:v>45.5</c:v>
                </c:pt>
                <c:pt idx="3">
                  <c:v>72.7</c:v>
                </c:pt>
                <c:pt idx="4">
                  <c:v>90.9</c:v>
                </c:pt>
                <c:pt idx="5">
                  <c:v>90.9</c:v>
                </c:pt>
                <c:pt idx="6">
                  <c:v>72.7</c:v>
                </c:pt>
                <c:pt idx="7">
                  <c:v>45.5</c:v>
                </c:pt>
                <c:pt idx="8">
                  <c:v>63.6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B8-4544-A867-58E3B81D9B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выпускники 2024 год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2</c:v>
                </c:pt>
                <c:pt idx="1">
                  <c:v>34</c:v>
                </c:pt>
                <c:pt idx="2">
                  <c:v>63</c:v>
                </c:pt>
                <c:pt idx="3">
                  <c:v>38</c:v>
                </c:pt>
                <c:pt idx="4">
                  <c:v>38</c:v>
                </c:pt>
                <c:pt idx="5">
                  <c:v>63</c:v>
                </c:pt>
                <c:pt idx="6">
                  <c:v>69</c:v>
                </c:pt>
                <c:pt idx="7">
                  <c:v>62</c:v>
                </c:pt>
                <c:pt idx="8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B8-4544-A867-58E3B81D9B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545216"/>
        <c:axId val="119592832"/>
      </c:lineChart>
      <c:catAx>
        <c:axId val="1195452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номера заданий</a:t>
                </a:r>
                <a:endParaRPr lang="ru-RU" sz="800" b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75858796296296271"/>
              <c:y val="0.9202777777777776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9592832"/>
        <c:crosses val="autoZero"/>
        <c:auto val="1"/>
        <c:lblAlgn val="ctr"/>
        <c:lblOffset val="100"/>
        <c:noMultiLvlLbl val="0"/>
      </c:catAx>
      <c:valAx>
        <c:axId val="11959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% выполнения заданий</a:t>
                </a:r>
                <a:endParaRPr lang="ru-RU" sz="800" b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954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baseline="0">
                <a:effectLst/>
              </a:rPr>
              <a:t>Сравнение результатов выполнения заданий по лексике и грамматике выпускниками 2024 и 2025 гг.</a:t>
            </a:r>
            <a:endParaRPr lang="ru-RU" sz="11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выпускники 2025 год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Лист1!$A$2:$A$19</c:f>
              <c:numCache>
                <c:formatCode>General</c:formatCod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</c:numCache>
            </c:num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90.9</c:v>
                </c:pt>
                <c:pt idx="1">
                  <c:v>63.6</c:v>
                </c:pt>
                <c:pt idx="2">
                  <c:v>81.8</c:v>
                </c:pt>
                <c:pt idx="3">
                  <c:v>90.9</c:v>
                </c:pt>
                <c:pt idx="4">
                  <c:v>90.9</c:v>
                </c:pt>
                <c:pt idx="5">
                  <c:v>45.5</c:v>
                </c:pt>
                <c:pt idx="6">
                  <c:v>81.8</c:v>
                </c:pt>
                <c:pt idx="7">
                  <c:v>81.8</c:v>
                </c:pt>
                <c:pt idx="8">
                  <c:v>72.7</c:v>
                </c:pt>
                <c:pt idx="9">
                  <c:v>63.6</c:v>
                </c:pt>
                <c:pt idx="10">
                  <c:v>63.6</c:v>
                </c:pt>
                <c:pt idx="11">
                  <c:v>100</c:v>
                </c:pt>
                <c:pt idx="12">
                  <c:v>72.7</c:v>
                </c:pt>
                <c:pt idx="13">
                  <c:v>54.5</c:v>
                </c:pt>
                <c:pt idx="14">
                  <c:v>90.9</c:v>
                </c:pt>
                <c:pt idx="15">
                  <c:v>90.9</c:v>
                </c:pt>
                <c:pt idx="16">
                  <c:v>72.7</c:v>
                </c:pt>
                <c:pt idx="17">
                  <c:v>63.6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EA-4A8B-BF42-9D5EF9E35C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выпускники 2024 год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Лист1!$A$2:$A$19</c:f>
              <c:numCache>
                <c:formatCode>General</c:formatCod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</c:numCache>
            </c:numRef>
          </c:cat>
          <c:val>
            <c:numRef>
              <c:f>Лист1!$C$2:$C$19</c:f>
              <c:numCache>
                <c:formatCode>General</c:formatCode>
                <c:ptCount val="18"/>
                <c:pt idx="0">
                  <c:v>63</c:v>
                </c:pt>
                <c:pt idx="1">
                  <c:v>75</c:v>
                </c:pt>
                <c:pt idx="2">
                  <c:v>56</c:v>
                </c:pt>
                <c:pt idx="3">
                  <c:v>100</c:v>
                </c:pt>
                <c:pt idx="4">
                  <c:v>69</c:v>
                </c:pt>
                <c:pt idx="5">
                  <c:v>44</c:v>
                </c:pt>
                <c:pt idx="6">
                  <c:v>38</c:v>
                </c:pt>
                <c:pt idx="7">
                  <c:v>50</c:v>
                </c:pt>
                <c:pt idx="8">
                  <c:v>88</c:v>
                </c:pt>
                <c:pt idx="9">
                  <c:v>63</c:v>
                </c:pt>
                <c:pt idx="10">
                  <c:v>75</c:v>
                </c:pt>
                <c:pt idx="11">
                  <c:v>75</c:v>
                </c:pt>
                <c:pt idx="12">
                  <c:v>63</c:v>
                </c:pt>
                <c:pt idx="13">
                  <c:v>56</c:v>
                </c:pt>
                <c:pt idx="14">
                  <c:v>31</c:v>
                </c:pt>
                <c:pt idx="15">
                  <c:v>69</c:v>
                </c:pt>
                <c:pt idx="16">
                  <c:v>31</c:v>
                </c:pt>
                <c:pt idx="17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EA-4A8B-BF42-9D5EF9E35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726848"/>
        <c:axId val="119729536"/>
      </c:lineChart>
      <c:catAx>
        <c:axId val="119726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номера заданий</a:t>
                </a:r>
                <a:endParaRPr lang="ru-RU" sz="8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9729536"/>
        <c:crosses val="autoZero"/>
        <c:auto val="1"/>
        <c:lblAlgn val="ctr"/>
        <c:lblOffset val="100"/>
        <c:noMultiLvlLbl val="0"/>
      </c:catAx>
      <c:valAx>
        <c:axId val="11972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% выполнения заданий</a:t>
                </a:r>
                <a:endParaRPr lang="ru-RU" sz="8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972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baseline="0">
                <a:effectLst/>
              </a:rPr>
              <a:t>Сравнение результатов выполнения заданий по личному письму и эссе выпускниками 2024 и 2025 гг.</a:t>
            </a:r>
            <a:endParaRPr lang="ru-RU" sz="11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выпускники 2025 год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59.1</c:v>
                </c:pt>
                <c:pt idx="3">
                  <c:v>75.8</c:v>
                </c:pt>
                <c:pt idx="4">
                  <c:v>81.8</c:v>
                </c:pt>
                <c:pt idx="5">
                  <c:v>75.8</c:v>
                </c:pt>
                <c:pt idx="6">
                  <c:v>63.6</c:v>
                </c:pt>
                <c:pt idx="7">
                  <c:v>63.6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3D-471E-BC00-BCD22A40AB9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выпускники 2024 год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Лист1!$A$2:$A$9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56</c:v>
                </c:pt>
                <c:pt idx="3">
                  <c:v>83</c:v>
                </c:pt>
                <c:pt idx="4">
                  <c:v>83</c:v>
                </c:pt>
                <c:pt idx="5">
                  <c:v>88</c:v>
                </c:pt>
                <c:pt idx="6">
                  <c:v>59</c:v>
                </c:pt>
                <c:pt idx="7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3D-471E-BC00-BCD22A40A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532800"/>
        <c:axId val="121535488"/>
      </c:lineChart>
      <c:catAx>
        <c:axId val="121532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номера заданий</a:t>
                </a:r>
                <a:endParaRPr lang="ru-RU" sz="8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535488"/>
        <c:crosses val="autoZero"/>
        <c:auto val="1"/>
        <c:lblAlgn val="ctr"/>
        <c:lblOffset val="100"/>
        <c:noMultiLvlLbl val="0"/>
      </c:catAx>
      <c:valAx>
        <c:axId val="12153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% выполнения заданий</a:t>
                </a:r>
                <a:endParaRPr lang="ru-RU" sz="8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53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baseline="0">
                <a:effectLst/>
              </a:rPr>
              <a:t>Сравнение результатов выполнения заданий устной части экзамена выпускниками 2024 и 2025 гг.</a:t>
            </a:r>
            <a:endParaRPr lang="ru-RU" sz="11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выпускники 2025 год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100</c:v>
                </c:pt>
                <c:pt idx="1">
                  <c:v>81.8</c:v>
                </c:pt>
                <c:pt idx="2">
                  <c:v>52.7</c:v>
                </c:pt>
                <c:pt idx="3">
                  <c:v>75</c:v>
                </c:pt>
                <c:pt idx="4">
                  <c:v>87.9</c:v>
                </c:pt>
                <c:pt idx="5">
                  <c:v>60.6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1A-4DAC-B37B-D80F97D5268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выпускники 2024 год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56</c:v>
                </c:pt>
                <c:pt idx="1">
                  <c:v>83</c:v>
                </c:pt>
                <c:pt idx="2">
                  <c:v>43</c:v>
                </c:pt>
                <c:pt idx="3">
                  <c:v>69</c:v>
                </c:pt>
                <c:pt idx="4">
                  <c:v>81</c:v>
                </c:pt>
                <c:pt idx="5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1A-4DAC-B37B-D80F97D52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954496"/>
        <c:axId val="126965248"/>
      </c:lineChart>
      <c:catAx>
        <c:axId val="1269544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номера заданий</a:t>
                </a:r>
                <a:endParaRPr lang="ru-RU" sz="8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6965248"/>
        <c:crosses val="autoZero"/>
        <c:auto val="1"/>
        <c:lblAlgn val="ctr"/>
        <c:lblOffset val="100"/>
        <c:noMultiLvlLbl val="0"/>
      </c:catAx>
      <c:valAx>
        <c:axId val="12696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0" i="0" baseline="0">
                    <a:effectLst/>
                  </a:rPr>
                  <a:t>% выполнения заданий</a:t>
                </a:r>
                <a:endParaRPr lang="ru-RU" sz="80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695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F44A7-D65E-4DC3-8E77-649E111BCFFB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26985-A246-4D60-9B9C-148505A33B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643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Анализ результатов ЕГЭ-2025 </a:t>
            </a:r>
            <a:r>
              <a:rPr lang="ru-RU" dirty="0" smtClean="0"/>
              <a:t>по английскому </a:t>
            </a:r>
            <a:r>
              <a:rPr lang="ru-RU" dirty="0" smtClean="0"/>
              <a:t>языку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7232848" cy="144016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Петрова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С.Ю.,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читель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английского языка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ГБОУ СОШ №2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ОЦ»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с.Кинель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-Черкассы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70001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63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  </a:t>
            </a:r>
            <a:r>
              <a:rPr lang="ru-RU" dirty="0" smtClean="0"/>
              <a:t>Количество участников-11 человек</a:t>
            </a:r>
          </a:p>
          <a:p>
            <a:r>
              <a:rPr lang="ru-RU" dirty="0" smtClean="0"/>
              <a:t>Количество ОУ – 7</a:t>
            </a:r>
          </a:p>
          <a:p>
            <a:r>
              <a:rPr lang="ru-RU" dirty="0" smtClean="0"/>
              <a:t>Средний балл по округу – 69</a:t>
            </a:r>
          </a:p>
          <a:p>
            <a:r>
              <a:rPr lang="ru-RU" dirty="0" smtClean="0"/>
              <a:t>Результаты  экзаменуемых:</a:t>
            </a:r>
          </a:p>
          <a:p>
            <a:pPr marL="0" indent="0">
              <a:buNone/>
            </a:pPr>
            <a:r>
              <a:rPr lang="ru-RU" dirty="0" smtClean="0"/>
              <a:t>      92 (2) – 88 – 82 – 77</a:t>
            </a:r>
          </a:p>
          <a:p>
            <a:pPr marL="0" indent="0">
              <a:buNone/>
            </a:pPr>
            <a:r>
              <a:rPr lang="ru-RU" dirty="0" smtClean="0"/>
              <a:t>      74 – 71 – 58 – 54 – 46 – 30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68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467544" y="1628800"/>
          <a:ext cx="820891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202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412776"/>
          <a:ext cx="8291264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Средний балл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467544" y="1628800"/>
          <a:ext cx="828092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346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467544" y="1700808"/>
          <a:ext cx="820891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2525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F475A-2BDD-490C-B2A4-A8D7F9451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692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4501F-7035-4BCF-B9DF-23204C54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3535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0866D-D084-4FEC-BDD4-E21F629CE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67544" y="1628800"/>
          <a:ext cx="820891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034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9BF30-D474-4CAF-B1EB-D2519743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39552" y="980728"/>
          <a:ext cx="806489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8934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F26DE-8FCC-4A82-BA4D-820821D06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52" y="620688"/>
            <a:ext cx="8229600" cy="11430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6312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ACE25-331A-4B45-A78F-4069C79A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0563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Сравнение </a:t>
            </a:r>
            <a:r>
              <a:rPr lang="ru-RU" smtClean="0"/>
              <a:t>результатов за </a:t>
            </a:r>
            <a:r>
              <a:rPr lang="ru-RU" dirty="0" smtClean="0"/>
              <a:t>3 года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35280" cy="3268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8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8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8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48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динамика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8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Аудирование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46.5%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+28.5%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8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Чтение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46.4%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67.5%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+21.1%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Грамматика и лексика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62.1%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69.1%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+6.8%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8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Письмо и эссе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81.3%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79.5%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-1.8%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8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Устная часть экзамена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63.5%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77.2%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+13.7%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6000" b="1" i="1" dirty="0" smtClean="0"/>
          </a:p>
          <a:p>
            <a:pPr>
              <a:buNone/>
            </a:pPr>
            <a:r>
              <a:rPr lang="ru-RU" sz="6000" b="1" i="1" smtClean="0"/>
              <a:t>Спасибо </a:t>
            </a:r>
            <a:r>
              <a:rPr lang="ru-RU" sz="6000" b="1" i="1" dirty="0" smtClean="0"/>
              <a:t>за внимание!</a:t>
            </a:r>
            <a:endParaRPr lang="ru-RU" sz="60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300</Words>
  <Application>Microsoft Office PowerPoint</Application>
  <PresentationFormat>Экран (4:3)</PresentationFormat>
  <Paragraphs>72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Анализ результатов ЕГЭ-2025 по английскому языку</vt:lpstr>
      <vt:lpstr>Презентация PowerPoint</vt:lpstr>
      <vt:lpstr>Презентация PowerPoint</vt:lpstr>
      <vt:lpstr>Презентация PowerPoint</vt:lpstr>
      <vt:lpstr>Средний балл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Сравнение результатов за 3 года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подходы к анализу внешних оценочных процедур</dc:title>
  <dc:creator>Школа</dc:creator>
  <cp:lastModifiedBy>User</cp:lastModifiedBy>
  <cp:revision>54</cp:revision>
  <cp:lastPrinted>2025-08-28T06:03:17Z</cp:lastPrinted>
  <dcterms:created xsi:type="dcterms:W3CDTF">2023-02-14T07:30:23Z</dcterms:created>
  <dcterms:modified xsi:type="dcterms:W3CDTF">2025-08-28T06:03:31Z</dcterms:modified>
</cp:coreProperties>
</file>