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7">
  <p:sldMasterIdLst>
    <p:sldMasterId id="2147483648" r:id="rId1"/>
  </p:sldMasterIdLst>
  <p:handoutMasterIdLst>
    <p:handoutMasterId r:id="rId40"/>
  </p:handoutMasterIdLst>
  <p:sldIdLst>
    <p:sldId id="272" r:id="rId2"/>
    <p:sldId id="275" r:id="rId3"/>
    <p:sldId id="276" r:id="rId4"/>
    <p:sldId id="277" r:id="rId5"/>
    <p:sldId id="278" r:id="rId6"/>
    <p:sldId id="279" r:id="rId7"/>
    <p:sldId id="303" r:id="rId8"/>
    <p:sldId id="304" r:id="rId9"/>
    <p:sldId id="280" r:id="rId10"/>
    <p:sldId id="281" r:id="rId11"/>
    <p:sldId id="305" r:id="rId12"/>
    <p:sldId id="282" r:id="rId13"/>
    <p:sldId id="306" r:id="rId14"/>
    <p:sldId id="307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308" r:id="rId27"/>
    <p:sldId id="309" r:id="rId28"/>
    <p:sldId id="295" r:id="rId29"/>
    <p:sldId id="310" r:id="rId30"/>
    <p:sldId id="311" r:id="rId31"/>
    <p:sldId id="296" r:id="rId32"/>
    <p:sldId id="297" r:id="rId33"/>
    <p:sldId id="298" r:id="rId34"/>
    <p:sldId id="312" r:id="rId35"/>
    <p:sldId id="299" r:id="rId36"/>
    <p:sldId id="300" r:id="rId37"/>
    <p:sldId id="301" r:id="rId38"/>
    <p:sldId id="302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7691" autoAdjust="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F08FC7-DC9C-40F0-AEA7-DCE9A48D8532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9A452-350D-4A46-B625-ABD87CD7B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6743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результатов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ЕГЭ-2025 </a:t>
            </a:r>
          </a:p>
          <a:p>
            <a:pPr marL="0" indent="0" algn="ctr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истории и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обществознанию</a:t>
            </a: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ru-RU" sz="1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ru-RU" sz="1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 С.А.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Кабанова, </a:t>
            </a:r>
          </a:p>
          <a:p>
            <a:pPr marL="0" indent="0" algn="r">
              <a:buNone/>
            </a:pP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истории и обществознания </a:t>
            </a:r>
          </a:p>
          <a:p>
            <a:pPr marL="0" indent="0" algn="r">
              <a:buNone/>
            </a:pP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ГБОУ СОШ № 10 «ОЦ ЛИК» </a:t>
            </a:r>
            <a:r>
              <a:rPr lang="ru-RU" sz="1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Отрадный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37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 algn="ctr"/>
            <a:r>
              <a:rPr lang="x-none" sz="4000"/>
              <a:t>Количество участников ЕГЭ по </a:t>
            </a:r>
            <a:r>
              <a:rPr lang="ru-RU" sz="4000" dirty="0" smtClean="0"/>
              <a:t>истории </a:t>
            </a:r>
            <a:r>
              <a:rPr lang="x-none" sz="4000" smtClean="0"/>
              <a:t>(за </a:t>
            </a:r>
            <a:r>
              <a:rPr lang="x-none" sz="4000"/>
              <a:t>3 года)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5364443"/>
              </p:ext>
            </p:extLst>
          </p:nvPr>
        </p:nvGraphicFramePr>
        <p:xfrm>
          <a:off x="1331640" y="1916832"/>
          <a:ext cx="6419088" cy="213360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626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6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53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81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36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90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000" dirty="0" smtClean="0">
                          <a:effectLst/>
                        </a:rPr>
                        <a:t>2023 </a:t>
                      </a:r>
                      <a:r>
                        <a:rPr lang="ru-RU" sz="2000" dirty="0">
                          <a:effectLst/>
                        </a:rPr>
                        <a:t>г.</a:t>
                      </a:r>
                      <a:endParaRPr lang="ru-RU" sz="20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000" dirty="0">
                          <a:effectLst/>
                        </a:rPr>
                        <a:t>20</a:t>
                      </a:r>
                      <a:r>
                        <a:rPr lang="en-US" sz="2000" dirty="0" smtClean="0">
                          <a:effectLst/>
                        </a:rPr>
                        <a:t>2</a:t>
                      </a:r>
                      <a:r>
                        <a:rPr lang="ru-RU" sz="2000" dirty="0" smtClean="0">
                          <a:effectLst/>
                        </a:rPr>
                        <a:t>4 </a:t>
                      </a:r>
                      <a:r>
                        <a:rPr lang="ru-RU" sz="2000" dirty="0">
                          <a:effectLst/>
                        </a:rPr>
                        <a:t>г.</a:t>
                      </a:r>
                      <a:endParaRPr lang="ru-RU" sz="20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000" dirty="0" smtClean="0">
                          <a:effectLst/>
                        </a:rPr>
                        <a:t>2025</a:t>
                      </a:r>
                      <a:r>
                        <a:rPr lang="ru-RU" sz="2000" baseline="0" dirty="0" smtClean="0">
                          <a:effectLst/>
                        </a:rPr>
                        <a:t> </a:t>
                      </a:r>
                      <a:r>
                        <a:rPr lang="ru-RU" sz="2000" dirty="0" smtClean="0">
                          <a:effectLst/>
                        </a:rPr>
                        <a:t>г</a:t>
                      </a:r>
                      <a:r>
                        <a:rPr lang="ru-RU" sz="2000" dirty="0">
                          <a:effectLst/>
                        </a:rPr>
                        <a:t>.</a:t>
                      </a:r>
                      <a:endParaRPr lang="ru-RU" sz="20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000">
                          <a:effectLst/>
                        </a:rPr>
                        <a:t>чел.</a:t>
                      </a:r>
                      <a:endParaRPr lang="ru-RU" sz="2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000" dirty="0">
                          <a:effectLst/>
                        </a:rPr>
                        <a:t>% от общего числа участников</a:t>
                      </a:r>
                      <a:endParaRPr lang="ru-RU" sz="20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000">
                          <a:effectLst/>
                        </a:rPr>
                        <a:t>чел.</a:t>
                      </a:r>
                      <a:endParaRPr lang="ru-RU" sz="2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000">
                          <a:effectLst/>
                        </a:rPr>
                        <a:t>% от общего числа участников</a:t>
                      </a:r>
                      <a:endParaRPr lang="ru-RU" sz="2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000">
                          <a:effectLst/>
                        </a:rPr>
                        <a:t>чел.</a:t>
                      </a:r>
                      <a:endParaRPr lang="ru-RU" sz="2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000">
                          <a:effectLst/>
                        </a:rPr>
                        <a:t>% от общего числа участников</a:t>
                      </a:r>
                      <a:endParaRPr lang="ru-RU" sz="2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000" dirty="0" smtClean="0">
                          <a:effectLst/>
                        </a:rPr>
                        <a:t>45</a:t>
                      </a:r>
                      <a:endParaRPr lang="ru-RU" sz="20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2000" dirty="0" smtClean="0">
                          <a:effectLst/>
                        </a:rPr>
                        <a:t>18%</a:t>
                      </a:r>
                      <a:endParaRPr lang="ru-RU" sz="20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42</a:t>
                      </a:r>
                      <a:endParaRPr lang="ru-RU" sz="20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16,4%</a:t>
                      </a:r>
                      <a:endParaRPr lang="ru-RU" sz="20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+mn-lt"/>
                          <a:ea typeface="+mn-ea"/>
                        </a:rPr>
                        <a:t>57</a:t>
                      </a:r>
                      <a:endParaRPr lang="ru-RU" sz="20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21%</a:t>
                      </a:r>
                      <a:endParaRPr lang="ru-RU" sz="20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820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Диаграмма распределения тестовых баллов участников ЕГЭ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5" y="2060848"/>
            <a:ext cx="7416824" cy="3816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21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 algn="ctr" rtl="0">
              <a:spcBef>
                <a:spcPct val="0"/>
              </a:spcBef>
            </a:pPr>
            <a:r>
              <a:rPr lang="x-none" sz="4000">
                <a:latin typeface="+mj-lt"/>
              </a:rPr>
              <a:t>Динамика результатов ЕГЭ по предмету за последние 3 года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5959967"/>
              </p:ext>
            </p:extLst>
          </p:nvPr>
        </p:nvGraphicFramePr>
        <p:xfrm>
          <a:off x="486326" y="2060848"/>
          <a:ext cx="8229600" cy="301752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457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83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82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82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69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3271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</a:rPr>
                        <a:t>№ п/п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/>
                </a:tc>
                <a:tc rowSpan="2">
                  <a:txBody>
                    <a:bodyPr/>
                    <a:lstStyle/>
                    <a:p>
                      <a:r>
                        <a:rPr lang="ru-RU" sz="1800">
                          <a:effectLst/>
                        </a:rPr>
                        <a:t>Участников, набравших балл</a:t>
                      </a:r>
                      <a:endParaRPr lang="ru-RU" sz="1800">
                        <a:effectLst/>
                        <a:latin typeface="Calibri"/>
                      </a:endParaRPr>
                    </a:p>
                  </a:txBody>
                  <a:tcPr marL="62702" marR="62702" marT="0" marB="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Год проведения ГИА</a:t>
                      </a:r>
                      <a:endParaRPr lang="ru-RU" sz="900">
                        <a:effectLst/>
                        <a:latin typeface="Calibri"/>
                      </a:endParaRPr>
                    </a:p>
                  </a:txBody>
                  <a:tcPr marL="62702" marR="6270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3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</a:rPr>
                        <a:t>2023 </a:t>
                      </a:r>
                      <a:r>
                        <a:rPr lang="ru-RU" sz="1800" dirty="0">
                          <a:effectLst/>
                        </a:rPr>
                        <a:t>г.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</a:rPr>
                        <a:t>2024 </a:t>
                      </a:r>
                      <a:r>
                        <a:rPr lang="ru-RU" sz="1800" dirty="0">
                          <a:effectLst/>
                        </a:rPr>
                        <a:t>г.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</a:rPr>
                        <a:t>2025 </a:t>
                      </a:r>
                      <a:r>
                        <a:rPr lang="ru-RU" sz="1800" dirty="0">
                          <a:effectLst/>
                        </a:rPr>
                        <a:t>г.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674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AutoNum type="arabicPeriod"/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Calibri"/>
                      </a:endParaRPr>
                    </a:p>
                  </a:txBody>
                  <a:tcPr marL="62702" marR="62702" marT="0" marB="0"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 ниже минимального балла, %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</a:rPr>
                        <a:t>4</a:t>
                      </a:r>
                      <a:r>
                        <a:rPr lang="ru-RU" sz="1800" dirty="0" smtClean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чел.</a:t>
                      </a:r>
                    </a:p>
                    <a:p>
                      <a:pPr algn="ctr"/>
                      <a:r>
                        <a:rPr lang="ru-RU" sz="1800" dirty="0" smtClean="0">
                          <a:effectLst/>
                          <a:latin typeface="+mn-lt"/>
                        </a:rPr>
                        <a:t>8%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</a:rPr>
                        <a:t>2</a:t>
                      </a:r>
                      <a:r>
                        <a:rPr lang="ru-RU" sz="1800" dirty="0" smtClean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чел.</a:t>
                      </a:r>
                    </a:p>
                    <a:p>
                      <a:pPr algn="ctr"/>
                      <a:r>
                        <a:rPr lang="ru-RU" sz="1800" dirty="0">
                          <a:effectLst/>
                        </a:rPr>
                        <a:t>5</a:t>
                      </a:r>
                      <a:r>
                        <a:rPr lang="ru-RU" sz="1800" dirty="0" smtClean="0">
                          <a:effectLst/>
                        </a:rPr>
                        <a:t>%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</a:rPr>
                        <a:t>8</a:t>
                      </a:r>
                      <a:r>
                        <a:rPr lang="ru-RU" sz="1800" baseline="0" dirty="0" smtClean="0">
                          <a:effectLst/>
                        </a:rPr>
                        <a:t> </a:t>
                      </a:r>
                      <a:r>
                        <a:rPr lang="ru-RU" sz="1800" dirty="0" smtClean="0">
                          <a:effectLst/>
                        </a:rPr>
                        <a:t>чел</a:t>
                      </a:r>
                      <a:r>
                        <a:rPr lang="ru-RU" sz="1800" dirty="0">
                          <a:effectLst/>
                        </a:rPr>
                        <a:t>.</a:t>
                      </a:r>
                    </a:p>
                    <a:p>
                      <a:pPr algn="ctr"/>
                      <a:r>
                        <a:rPr lang="ru-RU" sz="1800" dirty="0" smtClean="0">
                          <a:effectLst/>
                        </a:rPr>
                        <a:t>14%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674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AutoNum type="arabicPeriod"/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Calibri"/>
                      </a:endParaRPr>
                    </a:p>
                  </a:txBody>
                  <a:tcPr marL="62702" marR="62702" marT="0" marB="0"/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</a:rPr>
                        <a:t>от минимального балла до 60 баллов, %</a:t>
                      </a:r>
                      <a:endParaRPr lang="ru-RU" sz="1800">
                        <a:effectLst/>
                        <a:latin typeface="Calibri"/>
                      </a:endParaRPr>
                    </a:p>
                  </a:txBody>
                  <a:tcPr marL="62702" marR="6270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</a:rPr>
                        <a:t> </a:t>
                      </a:r>
                      <a:r>
                        <a:rPr lang="ru-RU" sz="1800" dirty="0" smtClean="0">
                          <a:effectLst/>
                        </a:rPr>
                        <a:t>24 чел.</a:t>
                      </a:r>
                    </a:p>
                    <a:p>
                      <a:pPr algn="ctr"/>
                      <a:r>
                        <a:rPr lang="ru-RU" sz="1800" dirty="0" smtClean="0">
                          <a:effectLst/>
                          <a:latin typeface="Calibri"/>
                        </a:rPr>
                        <a:t>53%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</a:rPr>
                        <a:t>21 </a:t>
                      </a:r>
                      <a:r>
                        <a:rPr lang="ru-RU" sz="1800" dirty="0">
                          <a:effectLst/>
                        </a:rPr>
                        <a:t>чел.</a:t>
                      </a:r>
                    </a:p>
                    <a:p>
                      <a:pPr algn="ctr"/>
                      <a:r>
                        <a:rPr lang="ru-RU" sz="1800" dirty="0" smtClean="0">
                          <a:effectLst/>
                        </a:rPr>
                        <a:t>50%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</a:rPr>
                        <a:t>31 </a:t>
                      </a:r>
                      <a:r>
                        <a:rPr lang="ru-RU" sz="1800" dirty="0">
                          <a:effectLst/>
                        </a:rPr>
                        <a:t>чел.</a:t>
                      </a:r>
                    </a:p>
                    <a:p>
                      <a:pPr algn="ctr"/>
                      <a:r>
                        <a:rPr lang="ru-RU" sz="1800" dirty="0" smtClean="0">
                          <a:effectLst/>
                        </a:rPr>
                        <a:t>54%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674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AutoNum type="arabicPeriod"/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Calibri"/>
                      </a:endParaRPr>
                    </a:p>
                  </a:txBody>
                  <a:tcPr marL="62702" marR="62702" marT="0" marB="0"/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</a:rPr>
                        <a:t>от 61 до 80 баллов, %</a:t>
                      </a:r>
                      <a:endParaRPr lang="ru-RU" sz="1800">
                        <a:effectLst/>
                        <a:latin typeface="Calibri"/>
                      </a:endParaRPr>
                    </a:p>
                  </a:txBody>
                  <a:tcPr marL="62702" marR="6270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</a:rPr>
                        <a:t>6 </a:t>
                      </a:r>
                      <a:r>
                        <a:rPr lang="ru-RU" sz="1800" dirty="0">
                          <a:effectLst/>
                        </a:rPr>
                        <a:t>чел.</a:t>
                      </a:r>
                    </a:p>
                    <a:p>
                      <a:pPr algn="ctr"/>
                      <a:r>
                        <a:rPr lang="ru-RU" sz="1800" dirty="0" smtClean="0">
                          <a:effectLst/>
                        </a:rPr>
                        <a:t>13%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</a:rPr>
                        <a:t>13 </a:t>
                      </a:r>
                      <a:r>
                        <a:rPr lang="ru-RU" sz="1800" dirty="0">
                          <a:effectLst/>
                        </a:rPr>
                        <a:t>чел.</a:t>
                      </a:r>
                    </a:p>
                    <a:p>
                      <a:pPr algn="ctr"/>
                      <a:r>
                        <a:rPr lang="ru-RU" sz="1800" dirty="0" smtClean="0">
                          <a:effectLst/>
                        </a:rPr>
                        <a:t>31%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</a:rPr>
                        <a:t>9 </a:t>
                      </a:r>
                      <a:r>
                        <a:rPr lang="ru-RU" sz="1800" dirty="0">
                          <a:effectLst/>
                        </a:rPr>
                        <a:t>чел.</a:t>
                      </a:r>
                    </a:p>
                    <a:p>
                      <a:pPr algn="ctr"/>
                      <a:r>
                        <a:rPr lang="ru-RU" sz="1800" dirty="0" smtClean="0">
                          <a:effectLst/>
                        </a:rPr>
                        <a:t>16%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674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AutoNum type="arabicPeriod"/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Calibri"/>
                      </a:endParaRPr>
                    </a:p>
                  </a:txBody>
                  <a:tcPr marL="62702" marR="62702" marT="0" marB="0"/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</a:rPr>
                        <a:t>от 81 до 100 баллов, %</a:t>
                      </a:r>
                      <a:endParaRPr lang="ru-RU" sz="1800">
                        <a:effectLst/>
                        <a:latin typeface="Calibri"/>
                      </a:endParaRPr>
                    </a:p>
                  </a:txBody>
                  <a:tcPr marL="62702" marR="6270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</a:rPr>
                        <a:t>11 </a:t>
                      </a:r>
                      <a:r>
                        <a:rPr lang="ru-RU" sz="1800" dirty="0">
                          <a:effectLst/>
                        </a:rPr>
                        <a:t>чел.</a:t>
                      </a:r>
                    </a:p>
                    <a:p>
                      <a:pPr algn="ctr"/>
                      <a:r>
                        <a:rPr lang="ru-RU" sz="1800" dirty="0" smtClean="0">
                          <a:effectLst/>
                        </a:rPr>
                        <a:t>24%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</a:rPr>
                        <a:t>6 </a:t>
                      </a:r>
                      <a:r>
                        <a:rPr lang="ru-RU" sz="1800" dirty="0">
                          <a:effectLst/>
                        </a:rPr>
                        <a:t>чел.</a:t>
                      </a:r>
                    </a:p>
                    <a:p>
                      <a:pPr algn="ctr"/>
                      <a:r>
                        <a:rPr lang="ru-RU" sz="1800" dirty="0" smtClean="0">
                          <a:effectLst/>
                        </a:rPr>
                        <a:t>14%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</a:rPr>
                        <a:t>9</a:t>
                      </a:r>
                      <a:r>
                        <a:rPr lang="ru-RU" sz="1800" dirty="0" smtClean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чел.</a:t>
                      </a:r>
                    </a:p>
                    <a:p>
                      <a:pPr algn="ctr"/>
                      <a:r>
                        <a:rPr lang="ru-RU" sz="1800" dirty="0" smtClean="0">
                          <a:effectLst/>
                        </a:rPr>
                        <a:t>16%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233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AutoNum type="arabicPeriod"/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Calibri"/>
                      </a:endParaRPr>
                    </a:p>
                  </a:txBody>
                  <a:tcPr marL="62702" marR="62702" marT="0" marB="0"/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</a:rPr>
                        <a:t>Средний тестовый балл</a:t>
                      </a:r>
                      <a:endParaRPr lang="ru-RU" sz="1800">
                        <a:effectLst/>
                        <a:latin typeface="Calibri"/>
                      </a:endParaRPr>
                    </a:p>
                  </a:txBody>
                  <a:tcPr marL="62702" marR="6270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</a:rPr>
                        <a:t>59 </a:t>
                      </a:r>
                      <a:r>
                        <a:rPr lang="ru-RU" sz="1800" dirty="0">
                          <a:effectLst/>
                        </a:rPr>
                        <a:t>баллов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</a:rPr>
                        <a:t>60 </a:t>
                      </a:r>
                      <a:r>
                        <a:rPr lang="ru-RU" sz="1800" dirty="0">
                          <a:effectLst/>
                        </a:rPr>
                        <a:t>баллов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</a:rPr>
                        <a:t>52 балла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3060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57200" y="3060700"/>
            <a:ext cx="3017838" cy="952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920825" y="3175714"/>
            <a:ext cx="21672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35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ОО с самыми высокими и низкими результатами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>
            <a:normAutofit/>
          </a:bodyPr>
          <a:lstStyle/>
          <a:p>
            <a:r>
              <a:rPr lang="ru-RU" sz="2000" b="1" dirty="0"/>
              <a:t>Перечень ОО, продемонстрировавших наиболее высокие результаты ЕГЭ по </a:t>
            </a:r>
            <a:r>
              <a:rPr lang="ru-RU" sz="2000" b="1" dirty="0" smtClean="0"/>
              <a:t>предмету.</a:t>
            </a:r>
          </a:p>
          <a:p>
            <a:pPr marL="0" indent="0">
              <a:buNone/>
            </a:pPr>
            <a:r>
              <a:rPr lang="ru-RU" sz="2000" dirty="0" smtClean="0"/>
              <a:t>      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ГБОУ СОШ №6 </a:t>
            </a:r>
            <a:r>
              <a:rPr lang="ru-RU" sz="20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г.о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 Отрадный,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ГБОУ СОШ №8 </a:t>
            </a:r>
            <a:r>
              <a:rPr lang="ru-RU" sz="20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г.о.Отрадный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sz="2000" dirty="0" smtClean="0"/>
          </a:p>
          <a:p>
            <a:r>
              <a:rPr lang="ru-RU" sz="2000" b="1" dirty="0"/>
              <a:t>Перечень ОО, продемонстрировавших наиболее </a:t>
            </a:r>
            <a:r>
              <a:rPr lang="ru-RU" sz="2000" b="1" dirty="0" smtClean="0"/>
              <a:t>низкие результаты </a:t>
            </a:r>
            <a:r>
              <a:rPr lang="ru-RU" sz="2000" b="1" dirty="0"/>
              <a:t>ЕГЭ по </a:t>
            </a:r>
            <a:r>
              <a:rPr lang="ru-RU" sz="2000" b="1" dirty="0" smtClean="0"/>
              <a:t>предмету.</a:t>
            </a:r>
          </a:p>
          <a:p>
            <a:pPr marL="0" indent="0">
              <a:buNone/>
            </a:pPr>
            <a:r>
              <a:rPr lang="ru-RU" sz="2000" b="1" dirty="0"/>
              <a:t> </a:t>
            </a:r>
            <a:r>
              <a:rPr lang="ru-RU" sz="2000" b="1" dirty="0" smtClean="0"/>
              <a:t>    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ГБОУ СОШ с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Беловка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 smtClean="0"/>
          </a:p>
          <a:p>
            <a:pPr algn="just"/>
            <a:r>
              <a:rPr lang="ru-RU" sz="2000" dirty="0"/>
              <a:t>Проведение анализа результатов ЕГЭ по предмету в сравнении по АТЕ выявило, что лучшие результаты показали выпускники школ </a:t>
            </a:r>
            <a:r>
              <a:rPr lang="ru-RU" sz="2000" dirty="0" err="1"/>
              <a:t>г.о</a:t>
            </a:r>
            <a:r>
              <a:rPr lang="ru-RU" sz="2000" dirty="0" smtClean="0"/>
              <a:t>. Отрадный </a:t>
            </a:r>
            <a:r>
              <a:rPr lang="ru-RU" sz="2000" dirty="0"/>
              <a:t>(доля участников, получивших тестовый балл от 81-100, – 24%). Выпускница ГБОУ СОШ №8 набрала максимальные 100 баллов ( Климчук А.)</a:t>
            </a:r>
          </a:p>
        </p:txBody>
      </p:sp>
    </p:spTree>
    <p:extLst>
      <p:ext uri="{BB962C8B-B14F-4D97-AF65-F5344CB8AC3E}">
        <p14:creationId xmlns:p14="http://schemas.microsoft.com/office/powerpoint/2010/main" val="301955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Сложные задания ЕГЭ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З</a:t>
            </a:r>
            <a:r>
              <a:rPr lang="ru-RU" sz="2000" dirty="0" smtClean="0"/>
              <a:t>адания </a:t>
            </a:r>
            <a:r>
              <a:rPr lang="ru-RU" sz="2000" dirty="0">
                <a:solidFill>
                  <a:srgbClr val="FF0000"/>
                </a:solidFill>
              </a:rPr>
              <a:t>2</a:t>
            </a:r>
            <a:r>
              <a:rPr lang="ru-RU" sz="2000" dirty="0" smtClean="0">
                <a:solidFill>
                  <a:srgbClr val="FF0000"/>
                </a:solidFill>
              </a:rPr>
              <a:t>, </a:t>
            </a:r>
            <a:r>
              <a:rPr lang="ru-RU" sz="2000" dirty="0">
                <a:solidFill>
                  <a:srgbClr val="FF0000"/>
                </a:solidFill>
              </a:rPr>
              <a:t>5, </a:t>
            </a:r>
            <a:r>
              <a:rPr lang="ru-RU" sz="2000" dirty="0" smtClean="0">
                <a:solidFill>
                  <a:srgbClr val="FF0000"/>
                </a:solidFill>
              </a:rPr>
              <a:t>7, 10</a:t>
            </a:r>
            <a:r>
              <a:rPr lang="ru-RU" sz="2000" dirty="0">
                <a:solidFill>
                  <a:srgbClr val="FF0000"/>
                </a:solidFill>
              </a:rPr>
              <a:t>, 12 </a:t>
            </a:r>
            <a:r>
              <a:rPr lang="ru-RU" sz="2000" dirty="0"/>
              <a:t>базового уровня, процент выполнения которых не превысил 50 </a:t>
            </a:r>
            <a:r>
              <a:rPr lang="ru-RU" sz="2000" dirty="0" smtClean="0"/>
              <a:t>%. 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Задание 2 на установление хронологической последовательности событий. С ним справилось 45,6% учащихся. Низкий процент выполнения задания обусловлен включением материала по всеобщей истории. </a:t>
            </a:r>
            <a:endParaRPr lang="ru-RU" sz="2000" dirty="0" smtClean="0"/>
          </a:p>
          <a:p>
            <a:pPr marL="0" indent="0" algn="just">
              <a:buNone/>
            </a:pPr>
            <a:r>
              <a:rPr lang="ru-RU" sz="2000" b="1" i="1" dirty="0"/>
              <a:t>Расположите в хронологической последовательности исторические </a:t>
            </a:r>
            <a:r>
              <a:rPr lang="ru-RU" sz="2000" b="1" i="1" dirty="0" smtClean="0"/>
              <a:t>события. Запишите </a:t>
            </a:r>
            <a:r>
              <a:rPr lang="ru-RU" sz="2000" b="1" i="1" dirty="0"/>
              <a:t>цифры, которыми обозначены исторические события, в </a:t>
            </a:r>
            <a:r>
              <a:rPr lang="ru-RU" sz="2000" b="1" i="1" dirty="0" smtClean="0"/>
              <a:t>правильной последовательности </a:t>
            </a:r>
            <a:r>
              <a:rPr lang="ru-RU" sz="2000" b="1" i="1" dirty="0"/>
              <a:t>в таблицу.</a:t>
            </a:r>
          </a:p>
          <a:p>
            <a:pPr marL="0" indent="0">
              <a:buNone/>
            </a:pPr>
            <a:r>
              <a:rPr lang="ru-RU" sz="2000" dirty="0"/>
              <a:t>1) взятие Бастилии, начало Французской революции</a:t>
            </a:r>
          </a:p>
          <a:p>
            <a:pPr marL="0" indent="0">
              <a:buNone/>
            </a:pPr>
            <a:r>
              <a:rPr lang="ru-RU" sz="2000" dirty="0"/>
              <a:t>2) созыв первого Земского собора</a:t>
            </a:r>
          </a:p>
          <a:p>
            <a:pPr marL="0" indent="0">
              <a:buNone/>
            </a:pPr>
            <a:r>
              <a:rPr lang="ru-RU" sz="2000" dirty="0"/>
              <a:t>3) отмена крепостного права в России</a:t>
            </a:r>
          </a:p>
        </p:txBody>
      </p:sp>
    </p:spTree>
    <p:extLst>
      <p:ext uri="{BB962C8B-B14F-4D97-AF65-F5344CB8AC3E}">
        <p14:creationId xmlns:p14="http://schemas.microsoft.com/office/powerpoint/2010/main" val="3107316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prstClr val="black"/>
                </a:solidFill>
              </a:rPr>
              <a:t>Сложные задания ЕГЭ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buNone/>
            </a:pPr>
            <a:r>
              <a:rPr lang="ru-RU" sz="2000" dirty="0" smtClean="0">
                <a:solidFill>
                  <a:prstClr val="black"/>
                </a:solidFill>
              </a:rPr>
              <a:t>Задание 5 </a:t>
            </a:r>
            <a:r>
              <a:rPr lang="ru-RU" sz="2000" dirty="0">
                <a:solidFill>
                  <a:prstClr val="black"/>
                </a:solidFill>
              </a:rPr>
              <a:t>на установление соответствия </a:t>
            </a:r>
            <a:r>
              <a:rPr lang="ru-RU" sz="2000" dirty="0" smtClean="0">
                <a:solidFill>
                  <a:prstClr val="black"/>
                </a:solidFill>
              </a:rPr>
              <a:t>проверяло </a:t>
            </a:r>
            <a:r>
              <a:rPr lang="ru-RU" sz="2000" dirty="0">
                <a:solidFill>
                  <a:prstClr val="black"/>
                </a:solidFill>
              </a:rPr>
              <a:t>знание дат, фактов, персоналий одновременно из нескольких периодов истории России. Выпускники </a:t>
            </a:r>
            <a:r>
              <a:rPr lang="ru-RU" sz="2000" dirty="0" smtClean="0">
                <a:solidFill>
                  <a:prstClr val="black"/>
                </a:solidFill>
              </a:rPr>
              <a:t>с </a:t>
            </a:r>
            <a:r>
              <a:rPr lang="ru-RU" sz="2000" dirty="0">
                <a:solidFill>
                  <a:prstClr val="black"/>
                </a:solidFill>
              </a:rPr>
              <a:t>заданием 5 </a:t>
            </a:r>
            <a:r>
              <a:rPr lang="ru-RU" sz="2000" dirty="0" smtClean="0">
                <a:solidFill>
                  <a:prstClr val="black"/>
                </a:solidFill>
              </a:rPr>
              <a:t>справились на 47,4%, </a:t>
            </a:r>
            <a:endParaRPr lang="ru-RU" sz="2000" dirty="0">
              <a:solidFill>
                <a:prstClr val="black"/>
              </a:solidFill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2780928"/>
            <a:ext cx="6768752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407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prstClr val="black"/>
                </a:solidFill>
              </a:rPr>
              <a:t>Сложные задания ЕГЭ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2100" dirty="0">
                <a:latin typeface="+mj-lt"/>
              </a:rPr>
              <a:t>Задание 7 на установление соответствия по культуре выполнили 31,6% одиннадцатиклассников</a:t>
            </a:r>
            <a:r>
              <a:rPr lang="ru-RU" sz="2100" dirty="0" smtClean="0">
                <a:latin typeface="+mj-lt"/>
              </a:rPr>
              <a:t>.</a:t>
            </a:r>
          </a:p>
          <a:p>
            <a:pPr algn="just"/>
            <a:r>
              <a:rPr lang="ru-RU" sz="2100" b="1" i="1" dirty="0">
                <a:latin typeface="+mj-lt"/>
              </a:rPr>
              <a:t>Установите соответствие между произведениями культуры и их </a:t>
            </a:r>
            <a:r>
              <a:rPr lang="ru-RU" sz="2100" b="1" i="1" dirty="0" smtClean="0">
                <a:latin typeface="+mj-lt"/>
              </a:rPr>
              <a:t>краткими характеристиками</a:t>
            </a:r>
            <a:r>
              <a:rPr lang="ru-RU" sz="2100" b="1" i="1" dirty="0">
                <a:latin typeface="+mj-lt"/>
              </a:rPr>
              <a:t>: к каждой позиции первого столбца </a:t>
            </a:r>
            <a:r>
              <a:rPr lang="ru-RU" sz="2100" b="1" i="1" dirty="0" smtClean="0">
                <a:latin typeface="+mj-lt"/>
              </a:rPr>
              <a:t> подберите соответствующую </a:t>
            </a:r>
            <a:r>
              <a:rPr lang="ru-RU" sz="2100" b="1" i="1" dirty="0">
                <a:latin typeface="+mj-lt"/>
              </a:rPr>
              <a:t>позицию из второго столбца</a:t>
            </a:r>
            <a:r>
              <a:rPr lang="ru-RU" sz="2100" b="1" i="1" dirty="0" smtClean="0">
                <a:latin typeface="+mj-lt"/>
              </a:rPr>
              <a:t>.</a:t>
            </a:r>
          </a:p>
          <a:p>
            <a:pPr marL="0" indent="0">
              <a:buNone/>
            </a:pPr>
            <a:r>
              <a:rPr lang="ru-RU" sz="2100" dirty="0" smtClean="0">
                <a:latin typeface="+mj-lt"/>
              </a:rPr>
              <a:t>ПРОИЗВЕДЕНИЯ                                                                   ХАРАКТЕРИСТИКИ</a:t>
            </a:r>
            <a:endParaRPr lang="ru-RU" sz="2100" dirty="0">
              <a:latin typeface="+mj-lt"/>
            </a:endParaRPr>
          </a:p>
          <a:p>
            <a:pPr marL="0" indent="0">
              <a:buNone/>
            </a:pPr>
            <a:r>
              <a:rPr lang="ru-RU" sz="2100" dirty="0" smtClean="0">
                <a:latin typeface="+mj-lt"/>
              </a:rPr>
              <a:t>КУЛЬТУРЫ  </a:t>
            </a:r>
            <a:endParaRPr lang="ru-RU" sz="2100" dirty="0">
              <a:latin typeface="+mj-lt"/>
            </a:endParaRPr>
          </a:p>
          <a:p>
            <a:pPr marL="0" indent="0">
              <a:buNone/>
            </a:pPr>
            <a:endParaRPr lang="ru-RU" sz="2100" dirty="0">
              <a:latin typeface="+mj-lt"/>
            </a:endParaRPr>
          </a:p>
          <a:p>
            <a:pPr marL="0" lvl="0" indent="0">
              <a:buNone/>
            </a:pPr>
            <a:r>
              <a:rPr lang="ru-RU" sz="2100" dirty="0">
                <a:latin typeface="+mj-lt"/>
              </a:rPr>
              <a:t>А) «Слово о </a:t>
            </a:r>
            <a:r>
              <a:rPr lang="ru-RU" sz="2100" dirty="0" smtClean="0">
                <a:latin typeface="+mj-lt"/>
              </a:rPr>
              <a:t>законе и </a:t>
            </a:r>
            <a:r>
              <a:rPr lang="ru-RU" sz="2100" dirty="0">
                <a:latin typeface="+mj-lt"/>
              </a:rPr>
              <a:t>благодати</a:t>
            </a:r>
            <a:r>
              <a:rPr lang="ru-RU" sz="2100" dirty="0" smtClean="0">
                <a:latin typeface="+mj-lt"/>
              </a:rPr>
              <a:t>»            </a:t>
            </a:r>
            <a:r>
              <a:rPr lang="ru-RU" sz="2100" dirty="0" smtClean="0">
                <a:solidFill>
                  <a:prstClr val="black"/>
                </a:solidFill>
                <a:latin typeface="+mj-lt"/>
              </a:rPr>
              <a:t>1</a:t>
            </a:r>
            <a:r>
              <a:rPr lang="ru-RU" sz="2100" dirty="0">
                <a:solidFill>
                  <a:prstClr val="black"/>
                </a:solidFill>
                <a:latin typeface="+mj-lt"/>
              </a:rPr>
              <a:t>) Автор является </a:t>
            </a:r>
            <a:r>
              <a:rPr lang="ru-RU" sz="2100" dirty="0" smtClean="0">
                <a:solidFill>
                  <a:prstClr val="black"/>
                </a:solidFill>
                <a:latin typeface="+mj-lt"/>
              </a:rPr>
              <a:t>основоположником  русской  </a:t>
            </a:r>
          </a:p>
          <a:p>
            <a:pPr marL="0" lvl="0" indent="0">
              <a:buNone/>
            </a:pPr>
            <a:r>
              <a:rPr lang="ru-RU" sz="2100" dirty="0">
                <a:solidFill>
                  <a:prstClr val="black"/>
                </a:solidFill>
                <a:latin typeface="+mj-lt"/>
              </a:rPr>
              <a:t> </a:t>
            </a:r>
            <a:r>
              <a:rPr lang="ru-RU" sz="2100" dirty="0" smtClean="0">
                <a:solidFill>
                  <a:prstClr val="black"/>
                </a:solidFill>
                <a:latin typeface="+mj-lt"/>
              </a:rPr>
              <a:t>                                                                              национальной </a:t>
            </a:r>
            <a:r>
              <a:rPr lang="ru-RU" sz="2100" dirty="0">
                <a:solidFill>
                  <a:prstClr val="black"/>
                </a:solidFill>
                <a:latin typeface="+mj-lt"/>
              </a:rPr>
              <a:t>оперы.</a:t>
            </a:r>
          </a:p>
          <a:p>
            <a:pPr marL="0" lvl="0" indent="0">
              <a:buNone/>
            </a:pPr>
            <a:r>
              <a:rPr lang="ru-RU" sz="2100" dirty="0" smtClean="0">
                <a:latin typeface="+mj-lt"/>
              </a:rPr>
              <a:t>Б</a:t>
            </a:r>
            <a:r>
              <a:rPr lang="ru-RU" sz="2100" dirty="0">
                <a:latin typeface="+mj-lt"/>
              </a:rPr>
              <a:t>) «Домострой</a:t>
            </a:r>
            <a:r>
              <a:rPr lang="ru-RU" sz="2100" dirty="0" smtClean="0">
                <a:latin typeface="+mj-lt"/>
              </a:rPr>
              <a:t>»                                           </a:t>
            </a:r>
            <a:r>
              <a:rPr lang="ru-RU" sz="2100" dirty="0" smtClean="0">
                <a:solidFill>
                  <a:prstClr val="black"/>
                </a:solidFill>
                <a:latin typeface="+mj-lt"/>
              </a:rPr>
              <a:t>2</a:t>
            </a:r>
            <a:r>
              <a:rPr lang="ru-RU" sz="2100" dirty="0">
                <a:solidFill>
                  <a:prstClr val="black"/>
                </a:solidFill>
                <a:latin typeface="+mj-lt"/>
              </a:rPr>
              <a:t>) Действие </a:t>
            </a:r>
            <a:r>
              <a:rPr lang="ru-RU" sz="2100" dirty="0" smtClean="0">
                <a:solidFill>
                  <a:prstClr val="black"/>
                </a:solidFill>
                <a:latin typeface="+mj-lt"/>
              </a:rPr>
              <a:t>произведения происходит </a:t>
            </a:r>
            <a:r>
              <a:rPr lang="ru-RU" sz="2100" dirty="0">
                <a:solidFill>
                  <a:prstClr val="black"/>
                </a:solidFill>
                <a:latin typeface="+mj-lt"/>
              </a:rPr>
              <a:t>в 1920-х гг.</a:t>
            </a:r>
          </a:p>
          <a:p>
            <a:pPr marL="0" indent="0">
              <a:buNone/>
            </a:pPr>
            <a:r>
              <a:rPr lang="ru-RU" sz="2100" dirty="0" smtClean="0">
                <a:latin typeface="+mj-lt"/>
              </a:rPr>
              <a:t>В</a:t>
            </a:r>
            <a:r>
              <a:rPr lang="ru-RU" sz="2100" dirty="0">
                <a:latin typeface="+mj-lt"/>
              </a:rPr>
              <a:t>) опера «Князь Игорь</a:t>
            </a:r>
            <a:r>
              <a:rPr lang="ru-RU" sz="2100" dirty="0" smtClean="0">
                <a:latin typeface="+mj-lt"/>
              </a:rPr>
              <a:t>»                             3</a:t>
            </a:r>
            <a:r>
              <a:rPr lang="ru-RU" sz="2100" dirty="0">
                <a:latin typeface="+mj-lt"/>
              </a:rPr>
              <a:t>) Автор – член </a:t>
            </a:r>
            <a:r>
              <a:rPr lang="ru-RU" sz="2100" dirty="0" smtClean="0">
                <a:latin typeface="+mj-lt"/>
              </a:rPr>
              <a:t>творческого содружества </a:t>
            </a:r>
            <a:r>
              <a:rPr lang="ru-RU" sz="2100" dirty="0">
                <a:latin typeface="+mj-lt"/>
              </a:rPr>
              <a:t>«Могучая </a:t>
            </a:r>
            <a:endParaRPr lang="ru-RU" sz="2100" dirty="0" smtClean="0">
              <a:latin typeface="+mj-lt"/>
            </a:endParaRPr>
          </a:p>
          <a:p>
            <a:pPr marL="0" indent="0">
              <a:buNone/>
            </a:pPr>
            <a:r>
              <a:rPr lang="ru-RU" sz="2100" dirty="0">
                <a:latin typeface="+mj-lt"/>
              </a:rPr>
              <a:t> </a:t>
            </a:r>
            <a:r>
              <a:rPr lang="ru-RU" sz="2100" dirty="0" smtClean="0">
                <a:latin typeface="+mj-lt"/>
              </a:rPr>
              <a:t>                                                                             кучка</a:t>
            </a:r>
            <a:r>
              <a:rPr lang="ru-RU" sz="2100" dirty="0">
                <a:latin typeface="+mj-lt"/>
              </a:rPr>
              <a:t>».</a:t>
            </a:r>
          </a:p>
          <a:p>
            <a:pPr marL="0" indent="0">
              <a:buNone/>
            </a:pPr>
            <a:r>
              <a:rPr lang="ru-RU" sz="2100" dirty="0" smtClean="0">
                <a:latin typeface="+mj-lt"/>
              </a:rPr>
              <a:t>Г</a:t>
            </a:r>
            <a:r>
              <a:rPr lang="ru-RU" sz="2100" dirty="0">
                <a:latin typeface="+mj-lt"/>
              </a:rPr>
              <a:t>) повесть «Собачье сердце</a:t>
            </a:r>
            <a:r>
              <a:rPr lang="ru-RU" sz="2100" dirty="0" smtClean="0">
                <a:latin typeface="+mj-lt"/>
              </a:rPr>
              <a:t>»                   4</a:t>
            </a:r>
            <a:r>
              <a:rPr lang="ru-RU" sz="2100" dirty="0">
                <a:latin typeface="+mj-lt"/>
              </a:rPr>
              <a:t>) Автор был выслан из </a:t>
            </a:r>
            <a:r>
              <a:rPr lang="ru-RU" sz="2100" dirty="0" smtClean="0">
                <a:latin typeface="+mj-lt"/>
              </a:rPr>
              <a:t>СССР в </a:t>
            </a:r>
            <a:r>
              <a:rPr lang="ru-RU" sz="2100" dirty="0">
                <a:latin typeface="+mj-lt"/>
              </a:rPr>
              <a:t>эпоху «застоя».</a:t>
            </a:r>
          </a:p>
          <a:p>
            <a:pPr marL="0" indent="0">
              <a:buNone/>
            </a:pPr>
            <a:endParaRPr lang="ru-RU" sz="2100" dirty="0">
              <a:latin typeface="+mj-lt"/>
            </a:endParaRPr>
          </a:p>
          <a:p>
            <a:pPr marL="0" indent="0">
              <a:buNone/>
            </a:pPr>
            <a:r>
              <a:rPr lang="ru-RU" sz="2100" dirty="0" smtClean="0">
                <a:latin typeface="+mj-lt"/>
              </a:rPr>
              <a:t>                                                                          5</a:t>
            </a:r>
            <a:r>
              <a:rPr lang="ru-RU" sz="2100" dirty="0">
                <a:latin typeface="+mj-lt"/>
              </a:rPr>
              <a:t>) Автор был </a:t>
            </a:r>
            <a:r>
              <a:rPr lang="ru-RU" sz="2100" dirty="0" smtClean="0">
                <a:latin typeface="+mj-lt"/>
              </a:rPr>
              <a:t>современником Ярослава </a:t>
            </a:r>
            <a:r>
              <a:rPr lang="ru-RU" sz="2100" dirty="0">
                <a:latin typeface="+mj-lt"/>
              </a:rPr>
              <a:t>Мудрого.</a:t>
            </a:r>
          </a:p>
          <a:p>
            <a:pPr marL="0" indent="0">
              <a:buNone/>
            </a:pPr>
            <a:r>
              <a:rPr lang="ru-RU" sz="2100" dirty="0" smtClean="0">
                <a:latin typeface="+mj-lt"/>
              </a:rPr>
              <a:t>                                                                          6</a:t>
            </a:r>
            <a:r>
              <a:rPr lang="ru-RU" sz="2100" dirty="0">
                <a:latin typeface="+mj-lt"/>
              </a:rPr>
              <a:t>) Произведение создано в XVI в.</a:t>
            </a:r>
          </a:p>
          <a:p>
            <a:pPr marL="0" indent="0">
              <a:buNone/>
            </a:pPr>
            <a:r>
              <a:rPr lang="ru-RU" sz="2100" dirty="0">
                <a:latin typeface="+mj-lt"/>
              </a:rPr>
              <a:t>Запишите в таблицу выбранные цифры под соответствующими буквами.</a:t>
            </a:r>
            <a:endParaRPr lang="ru-RU" sz="2100" dirty="0" smtClean="0">
              <a:latin typeface="+mj-lt"/>
            </a:endParaRPr>
          </a:p>
          <a:p>
            <a:pPr algn="just"/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02326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Сложные задания ЕГЭ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69371"/>
          </a:xfrm>
        </p:spPr>
        <p:txBody>
          <a:bodyPr>
            <a:normAutofit fontScale="92500" lnSpcReduction="20000"/>
          </a:bodyPr>
          <a:lstStyle/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pPr marL="0" indent="0">
              <a:buNone/>
            </a:pPr>
            <a:r>
              <a:rPr lang="ru-RU" sz="2000" dirty="0" smtClean="0"/>
              <a:t> </a:t>
            </a:r>
            <a:endParaRPr lang="ru-RU" sz="2000" dirty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100" dirty="0" smtClean="0"/>
              <a:t>Укажите </a:t>
            </a:r>
            <a:r>
              <a:rPr lang="ru-RU" sz="2100" dirty="0"/>
              <a:t>имя князя, </a:t>
            </a:r>
            <a:r>
              <a:rPr lang="ru-RU" sz="2100" dirty="0" smtClean="0"/>
              <a:t>походы которого </a:t>
            </a:r>
            <a:r>
              <a:rPr lang="ru-RU" sz="2100" dirty="0"/>
              <a:t>обозначены в  </a:t>
            </a:r>
            <a:r>
              <a:rPr lang="ru-RU" sz="2100" dirty="0" smtClean="0"/>
              <a:t>легенде схемы цифрой </a:t>
            </a:r>
            <a:r>
              <a:rPr lang="ru-RU" sz="2100" dirty="0"/>
              <a:t>«1».  </a:t>
            </a:r>
          </a:p>
          <a:p>
            <a:pPr marL="0" indent="0">
              <a:buNone/>
            </a:pPr>
            <a:r>
              <a:rPr lang="ru-RU" sz="2100" dirty="0"/>
              <a:t>Ответ: ___________________________.</a:t>
            </a:r>
          </a:p>
          <a:p>
            <a:pPr marL="0" indent="0">
              <a:buNone/>
            </a:pPr>
            <a:r>
              <a:rPr lang="ru-RU" sz="2100" dirty="0" smtClean="0"/>
              <a:t>Традиционно </a:t>
            </a:r>
            <a:r>
              <a:rPr lang="ru-RU" sz="2100" dirty="0"/>
              <a:t>сложными для участников ЕГЭ остались задания, связанные с исторической картой – 10 </a:t>
            </a:r>
            <a:r>
              <a:rPr lang="ru-RU" sz="2100" dirty="0" smtClean="0"/>
              <a:t>и </a:t>
            </a:r>
            <a:r>
              <a:rPr lang="ru-RU" sz="2100" dirty="0"/>
              <a:t>12 </a:t>
            </a:r>
            <a:r>
              <a:rPr lang="ru-RU" sz="2100" dirty="0">
                <a:ea typeface="Calibri" panose="020F0502020204030204" pitchFamily="34" charset="0"/>
              </a:rPr>
              <a:t>(45,6% и 41,2%). </a:t>
            </a:r>
            <a:endParaRPr lang="ru-RU" sz="2100" dirty="0" smtClean="0"/>
          </a:p>
          <a:p>
            <a:pPr marL="0" indent="0">
              <a:buNone/>
            </a:pPr>
            <a:r>
              <a:rPr lang="ru-RU" sz="2100" dirty="0"/>
              <a:t>В 12 задании необходимо было осуществить множественный </a:t>
            </a:r>
            <a:r>
              <a:rPr lang="ru-RU" sz="2100" dirty="0" smtClean="0"/>
              <a:t>выбор.</a:t>
            </a:r>
          </a:p>
          <a:p>
            <a:endParaRPr lang="ru-RU" sz="2000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6912767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973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Сложные задания ЕГЭ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algn="just"/>
            <a:r>
              <a:rPr lang="ru-RU" sz="3100" dirty="0"/>
              <a:t>Заданий повышенного и высокого уровня с процентом выполнения ниже 15% нет. Но стоит отметить задания</a:t>
            </a:r>
            <a:r>
              <a:rPr lang="ru-RU" sz="3100" dirty="0">
                <a:solidFill>
                  <a:srgbClr val="FF0000"/>
                </a:solidFill>
              </a:rPr>
              <a:t> </a:t>
            </a:r>
            <a:r>
              <a:rPr lang="ru-RU" sz="3100" dirty="0" smtClean="0">
                <a:solidFill>
                  <a:srgbClr val="FF0000"/>
                </a:solidFill>
              </a:rPr>
              <a:t>6, 13</a:t>
            </a:r>
            <a:r>
              <a:rPr lang="ru-RU" sz="3100" dirty="0">
                <a:solidFill>
                  <a:srgbClr val="FF0000"/>
                </a:solidFill>
              </a:rPr>
              <a:t>, 16, </a:t>
            </a:r>
            <a:r>
              <a:rPr lang="ru-RU" sz="3100" dirty="0" smtClean="0">
                <a:solidFill>
                  <a:srgbClr val="FF0000"/>
                </a:solidFill>
              </a:rPr>
              <a:t>18, 19, 20 </a:t>
            </a:r>
            <a:r>
              <a:rPr lang="ru-RU" sz="3100" dirty="0">
                <a:solidFill>
                  <a:srgbClr val="FF0000"/>
                </a:solidFill>
              </a:rPr>
              <a:t>и 21</a:t>
            </a:r>
            <a:r>
              <a:rPr lang="ru-RU" sz="3100" dirty="0"/>
              <a:t>, где процент выполнения не превысил 50</a:t>
            </a:r>
            <a:r>
              <a:rPr lang="ru-RU" sz="3100" dirty="0" smtClean="0"/>
              <a:t>%. </a:t>
            </a:r>
          </a:p>
          <a:p>
            <a:pPr marL="0" indent="0" algn="just">
              <a:buNone/>
            </a:pPr>
            <a:r>
              <a:rPr lang="ru-RU" sz="3100" dirty="0">
                <a:ea typeface="Calibri" panose="020F0502020204030204" pitchFamily="34" charset="0"/>
              </a:rPr>
              <a:t>В 6 задании учащиеся осуществляли работу с историческим источником, с данным заданием справились 41,2% выпускников</a:t>
            </a:r>
            <a:r>
              <a:rPr lang="ru-RU" sz="3100" dirty="0" smtClean="0">
                <a:ea typeface="Calibri" panose="020F0502020204030204" pitchFamily="34" charset="0"/>
              </a:rPr>
              <a:t>.</a:t>
            </a:r>
            <a:endParaRPr lang="ru-RU" sz="31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sz="3100" b="1" i="1" dirty="0"/>
              <a:t>Прочтите отрывок из записок иностранца.</a:t>
            </a:r>
          </a:p>
          <a:p>
            <a:pPr marL="0" indent="0" algn="just">
              <a:buNone/>
            </a:pPr>
            <a:r>
              <a:rPr lang="ru-RU" sz="3100" dirty="0"/>
              <a:t>«В &lt;…&gt; году его царское величество решил предпринять </a:t>
            </a:r>
            <a:r>
              <a:rPr lang="ru-RU" sz="3100" dirty="0" smtClean="0"/>
              <a:t>большое путешествие </a:t>
            </a:r>
            <a:r>
              <a:rPr lang="ru-RU" sz="3100" dirty="0"/>
              <a:t>и отправился в дорогу с большою свитою, состоявшею, </a:t>
            </a:r>
            <a:r>
              <a:rPr lang="ru-RU" sz="3100" dirty="0" smtClean="0"/>
              <a:t>между прочим</a:t>
            </a:r>
            <a:r>
              <a:rPr lang="ru-RU" sz="3100" dirty="0"/>
              <a:t>, из разных князей и вельмож его государства, двух или трёх </a:t>
            </a:r>
            <a:r>
              <a:rPr lang="ru-RU" sz="3100" dirty="0" smtClean="0"/>
              <a:t>послов, священников </a:t>
            </a:r>
            <a:r>
              <a:rPr lang="ru-RU" sz="3100" dirty="0"/>
              <a:t>и других должностных лиц. Одни из них </a:t>
            </a:r>
            <a:r>
              <a:rPr lang="ru-RU" sz="3100" dirty="0" smtClean="0"/>
              <a:t>ехали в </a:t>
            </a:r>
            <a:r>
              <a:rPr lang="ru-RU" sz="3100" dirty="0"/>
              <a:t>Германию и Вену к германскому императору, другие же – в Италию и </a:t>
            </a:r>
            <a:r>
              <a:rPr lang="ru-RU" sz="3100" dirty="0" smtClean="0"/>
              <a:t>Рим к </a:t>
            </a:r>
            <a:r>
              <a:rPr lang="ru-RU" sz="3100" dirty="0"/>
              <a:t>папе; сам же он со многими из вышеупомянутых господ </a:t>
            </a:r>
            <a:r>
              <a:rPr lang="ru-RU" sz="3100" dirty="0" smtClean="0"/>
              <a:t>отправился в </a:t>
            </a:r>
            <a:r>
              <a:rPr lang="ru-RU" sz="3100" dirty="0"/>
              <a:t>Голландию и Англию. Но в газетах не смели сообщить о том, что </a:t>
            </a:r>
            <a:r>
              <a:rPr lang="ru-RU" sz="3100" dirty="0" smtClean="0"/>
              <a:t>он самолично </a:t>
            </a:r>
            <a:r>
              <a:rPr lang="ru-RU" sz="3100" dirty="0"/>
              <a:t>участвует в этом путешествии, а писалось всегда: "</a:t>
            </a:r>
            <a:r>
              <a:rPr lang="ru-RU" sz="3100" dirty="0" smtClean="0"/>
              <a:t>великое московское </a:t>
            </a:r>
            <a:r>
              <a:rPr lang="ru-RU" sz="3100" dirty="0"/>
              <a:t>посольство" или "некоторые князья из великого посольства </a:t>
            </a:r>
            <a:r>
              <a:rPr lang="ru-RU" sz="3100" dirty="0" smtClean="0"/>
              <a:t>его царского </a:t>
            </a:r>
            <a:r>
              <a:rPr lang="ru-RU" sz="3100" dirty="0"/>
              <a:t>величества" были здесь или там</a:t>
            </a:r>
            <a:r>
              <a:rPr lang="ru-RU" sz="3100" dirty="0" smtClean="0"/>
              <a:t>... Его </a:t>
            </a:r>
            <a:r>
              <a:rPr lang="ru-RU" sz="3100" dirty="0"/>
              <a:t>свита говорила, что они, вероятно, останутся всю зиму в </a:t>
            </a:r>
            <a:r>
              <a:rPr lang="ru-RU" sz="3100" dirty="0" err="1" smtClean="0"/>
              <a:t>Зандаме</a:t>
            </a:r>
            <a:r>
              <a:rPr lang="ru-RU" sz="3100" dirty="0" smtClean="0"/>
              <a:t>, чтобы </a:t>
            </a:r>
            <a:r>
              <a:rPr lang="ru-RU" sz="3100" dirty="0"/>
              <a:t>усовершенствоваться в кораблестроении и других ремёслах</a:t>
            </a:r>
            <a:r>
              <a:rPr lang="ru-RU" sz="3100" dirty="0" smtClean="0"/>
              <a:t>... Его </a:t>
            </a:r>
            <a:r>
              <a:rPr lang="ru-RU" sz="3100" dirty="0"/>
              <a:t>царское величество осматривал с большим </a:t>
            </a:r>
            <a:r>
              <a:rPr lang="ru-RU" sz="3100" dirty="0" smtClean="0"/>
              <a:t>вниманием корабельные </a:t>
            </a:r>
            <a:r>
              <a:rPr lang="ru-RU" sz="3100" dirty="0"/>
              <a:t>верфи и лесопильные мельницы и, между прочим, </a:t>
            </a:r>
            <a:r>
              <a:rPr lang="ru-RU" sz="3100" dirty="0" smtClean="0"/>
              <a:t>отправился на </a:t>
            </a:r>
            <a:r>
              <a:rPr lang="ru-RU" sz="3100" dirty="0"/>
              <a:t>мельницу под названием </a:t>
            </a:r>
            <a:r>
              <a:rPr lang="ru-RU" sz="3100" dirty="0" err="1"/>
              <a:t>de-kok</a:t>
            </a:r>
            <a:r>
              <a:rPr lang="ru-RU" sz="3100" dirty="0"/>
              <a:t> (повар), чтобы видеть, как </a:t>
            </a:r>
            <a:r>
              <a:rPr lang="ru-RU" sz="3100" dirty="0" smtClean="0"/>
              <a:t>изготовляется белая </a:t>
            </a:r>
            <a:r>
              <a:rPr lang="ru-RU" sz="3100" dirty="0"/>
              <a:t>бумага.</a:t>
            </a:r>
          </a:p>
          <a:p>
            <a:pPr marL="0" indent="0" algn="just">
              <a:buNone/>
            </a:pPr>
            <a:r>
              <a:rPr lang="ru-RU" sz="3100" dirty="0"/>
              <a:t>Один правдивый амстердамский торговец рассказывал мне, что </a:t>
            </a:r>
            <a:r>
              <a:rPr lang="ru-RU" sz="3100" dirty="0" smtClean="0"/>
              <a:t>какой-то </a:t>
            </a:r>
            <a:r>
              <a:rPr lang="ru-RU" sz="3100" dirty="0"/>
              <a:t>купец в Амстердаме пожелал видеть великого князя за работой </a:t>
            </a:r>
            <a:r>
              <a:rPr lang="ru-RU" sz="3100" dirty="0" smtClean="0"/>
              <a:t>плотника и </a:t>
            </a:r>
            <a:r>
              <a:rPr lang="ru-RU" sz="3100" dirty="0"/>
              <a:t>поэтому обратился к корабельному мастеру верфи с просьбой, чтоб </a:t>
            </a:r>
            <a:r>
              <a:rPr lang="ru-RU" sz="3100" dirty="0" smtClean="0"/>
              <a:t>тот допустил </a:t>
            </a:r>
            <a:r>
              <a:rPr lang="ru-RU" sz="3100" dirty="0"/>
              <a:t>его и дал ему возможность удовлетворить своё любопытство. </a:t>
            </a:r>
            <a:r>
              <a:rPr lang="ru-RU" sz="3100" dirty="0" smtClean="0"/>
              <a:t>Его просьба </a:t>
            </a:r>
            <a:r>
              <a:rPr lang="ru-RU" sz="3100" dirty="0"/>
              <a:t>была исполнена».</a:t>
            </a:r>
          </a:p>
          <a:p>
            <a:pPr marL="0" indent="0">
              <a:buNone/>
            </a:pPr>
            <a:r>
              <a:rPr lang="ru-RU" sz="3100" b="1" i="1" dirty="0"/>
              <a:t>Используя отрывок и знания по истории, выберите в приведённом </a:t>
            </a:r>
            <a:r>
              <a:rPr lang="ru-RU" sz="3100" b="1" i="1" dirty="0" smtClean="0"/>
              <a:t>списке верные суждения. Запишите </a:t>
            </a:r>
            <a:r>
              <a:rPr lang="ru-RU" sz="3100" b="1" i="1" dirty="0"/>
              <a:t>цифры, под которыми они указаны.</a:t>
            </a:r>
          </a:p>
          <a:p>
            <a:pPr marL="0" indent="0">
              <a:buNone/>
            </a:pPr>
            <a:r>
              <a:rPr lang="ru-RU" sz="3100" dirty="0"/>
              <a:t>1) Одной из целей посольства, упоминаемого в тексте, был поиск </a:t>
            </a:r>
            <a:r>
              <a:rPr lang="ru-RU" sz="3100" dirty="0" smtClean="0"/>
              <a:t>союзников для </a:t>
            </a:r>
            <a:r>
              <a:rPr lang="ru-RU" sz="3100" dirty="0"/>
              <a:t>противостояния Османской империи.</a:t>
            </a:r>
          </a:p>
          <a:p>
            <a:pPr marL="0" indent="0">
              <a:buNone/>
            </a:pPr>
            <a:r>
              <a:rPr lang="ru-RU" sz="3100" dirty="0"/>
              <a:t>2) События, о которых идёт речь в отрывке, произошли в </a:t>
            </a:r>
            <a:r>
              <a:rPr lang="ru-RU" sz="3100" dirty="0" smtClean="0"/>
              <a:t>первой четверти </a:t>
            </a:r>
            <a:r>
              <a:rPr lang="en-US" sz="3100" dirty="0"/>
              <a:t>XVIII </a:t>
            </a:r>
            <a:r>
              <a:rPr lang="ru-RU" sz="3100" dirty="0" smtClean="0"/>
              <a:t>в.</a:t>
            </a:r>
          </a:p>
          <a:p>
            <a:pPr marL="0" indent="0">
              <a:buNone/>
            </a:pPr>
            <a:r>
              <a:rPr lang="ru-RU" sz="3100" dirty="0" smtClean="0"/>
              <a:t>3</a:t>
            </a:r>
            <a:r>
              <a:rPr lang="ru-RU" sz="3100" dirty="0"/>
              <a:t>) Упоминаемый в тексте русский царь единолично правил страной с 1682 г.</a:t>
            </a:r>
          </a:p>
          <a:p>
            <a:pPr marL="0" indent="0">
              <a:buNone/>
            </a:pPr>
            <a:r>
              <a:rPr lang="ru-RU" sz="3100" dirty="0"/>
              <a:t>4) Одним из упоминаемых в тексте «двух или трёх послов» </a:t>
            </a:r>
            <a:r>
              <a:rPr lang="ru-RU" sz="3100" dirty="0" smtClean="0"/>
              <a:t>был А.Л</a:t>
            </a:r>
            <a:r>
              <a:rPr lang="ru-RU" sz="3100" dirty="0"/>
              <a:t>. </a:t>
            </a:r>
            <a:r>
              <a:rPr lang="ru-RU" sz="3100" dirty="0" err="1"/>
              <a:t>Ордин-Нащокин</a:t>
            </a:r>
            <a:r>
              <a:rPr lang="ru-RU" sz="3100" dirty="0"/>
              <a:t>.</a:t>
            </a:r>
          </a:p>
          <a:p>
            <a:pPr marL="0" indent="0">
              <a:buNone/>
            </a:pPr>
            <a:r>
              <a:rPr lang="ru-RU" sz="3100" dirty="0"/>
              <a:t>5) В ходе описываемого путешествия русский царь совершенствовал </a:t>
            </a:r>
            <a:r>
              <a:rPr lang="ru-RU" sz="3100" dirty="0" smtClean="0"/>
              <a:t>своё мастерство </a:t>
            </a:r>
            <a:r>
              <a:rPr lang="ru-RU" sz="3100" dirty="0"/>
              <a:t>корабельного плотника на голландской верфи.</a:t>
            </a:r>
          </a:p>
          <a:p>
            <a:pPr marL="0" indent="0">
              <a:buNone/>
            </a:pPr>
            <a:r>
              <a:rPr lang="ru-RU" sz="3100" dirty="0"/>
              <a:t>6) Русский царь принимал участие в описываемом в отрывке </a:t>
            </a:r>
            <a:r>
              <a:rPr lang="ru-RU" sz="3100" dirty="0" smtClean="0"/>
              <a:t>путешествии под </a:t>
            </a:r>
            <a:r>
              <a:rPr lang="ru-RU" sz="3100" dirty="0"/>
              <a:t>вымышленным именем.</a:t>
            </a:r>
          </a:p>
          <a:p>
            <a:pPr marL="0" indent="0">
              <a:buNone/>
            </a:pPr>
            <a:r>
              <a:rPr lang="ru-RU" sz="3100" dirty="0"/>
              <a:t>Ответ: ___________________________.</a:t>
            </a:r>
          </a:p>
          <a:p>
            <a:endParaRPr lang="ru-RU" sz="3100" dirty="0" smtClean="0">
              <a:solidFill>
                <a:srgbClr val="FF0000"/>
              </a:solidFill>
            </a:endParaRPr>
          </a:p>
          <a:p>
            <a:pPr algn="just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7943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prstClr val="black"/>
                </a:solidFill>
              </a:rPr>
              <a:t>Сложные задания ЕГЭ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</a:rPr>
              <a:t>В 13 задании при анализе письменного источника возникли трудности, не </a:t>
            </a:r>
            <a:r>
              <a:rPr lang="ru-RU" sz="2000" dirty="0" smtClean="0">
                <a:ea typeface="Calibri" panose="020F0502020204030204" pitchFamily="34" charset="0"/>
              </a:rPr>
              <a:t>все смогли указать автора исторического текста, время его создания и др. Процент выполнения составил 32,5%. </a:t>
            </a:r>
          </a:p>
          <a:p>
            <a:pPr marL="0" indent="0">
              <a:buNone/>
            </a:pPr>
            <a:r>
              <a:rPr lang="ru-RU" sz="1800" i="1" dirty="0"/>
              <a:t>Из воспоминаний учёного</a:t>
            </a:r>
          </a:p>
          <a:p>
            <a:pPr marL="0" indent="0" algn="just">
              <a:buNone/>
            </a:pPr>
            <a:r>
              <a:rPr lang="ru-RU" sz="1800" dirty="0"/>
              <a:t>«Пять лет… я проработал "учёным корректором" в </a:t>
            </a:r>
            <a:r>
              <a:rPr lang="ru-RU" sz="1800" dirty="0" smtClean="0"/>
              <a:t>Издательстве Академии </a:t>
            </a:r>
            <a:r>
              <a:rPr lang="ru-RU" sz="1800" dirty="0"/>
              <a:t>наук СССР… Не скажу, что это была плохая работа. Она </a:t>
            </a:r>
            <a:r>
              <a:rPr lang="ru-RU" sz="1800" dirty="0" smtClean="0"/>
              <a:t>мне давала </a:t>
            </a:r>
            <a:r>
              <a:rPr lang="ru-RU" sz="1800" dirty="0"/>
              <a:t>возможность укрыться, не высказываться по "острым вопросам</a:t>
            </a:r>
            <a:r>
              <a:rPr lang="ru-RU" sz="1800" dirty="0" smtClean="0"/>
              <a:t>". Я </a:t>
            </a:r>
            <a:r>
              <a:rPr lang="ru-RU" sz="1800" dirty="0"/>
              <a:t>часто хворал, попадал в больницы в острые периоды моей </a:t>
            </a:r>
            <a:r>
              <a:rPr lang="ru-RU" sz="1800" dirty="0" smtClean="0"/>
              <a:t>болезни… В </a:t>
            </a:r>
            <a:r>
              <a:rPr lang="ru-RU" sz="1800" dirty="0"/>
              <a:t>очередной раз я лежал в больнице, когда в Ленинграде </a:t>
            </a:r>
            <a:r>
              <a:rPr lang="ru-RU" sz="1800" dirty="0" smtClean="0"/>
              <a:t>началась паспортизация</a:t>
            </a:r>
            <a:r>
              <a:rPr lang="ru-RU" sz="1800" dirty="0"/>
              <a:t>. Период паспортизации был одним из самых </a:t>
            </a:r>
            <a:r>
              <a:rPr lang="ru-RU" sz="1800" dirty="0" smtClean="0"/>
              <a:t>страшных периодов </a:t>
            </a:r>
            <a:r>
              <a:rPr lang="ru-RU" sz="1800" dirty="0"/>
              <a:t>в жизни больших городов</a:t>
            </a:r>
            <a:r>
              <a:rPr lang="ru-RU" sz="1800" dirty="0" smtClean="0"/>
              <a:t>.</a:t>
            </a:r>
          </a:p>
          <a:p>
            <a:pPr marL="0" indent="0">
              <a:buNone/>
            </a:pPr>
            <a:r>
              <a:rPr lang="ru-RU" sz="1800" b="1" i="1" dirty="0"/>
              <a:t>Укажите десятилетие, когда произошли описываемые события. Укажите</a:t>
            </a:r>
          </a:p>
          <a:p>
            <a:pPr marL="0" indent="0">
              <a:buNone/>
            </a:pPr>
            <a:r>
              <a:rPr lang="ru-RU" sz="1800" b="1" i="1" dirty="0"/>
              <a:t>высшего руководителя коммунистической партии в СССР в этот период.</a:t>
            </a:r>
          </a:p>
          <a:p>
            <a:pPr marL="0" indent="0">
              <a:buNone/>
            </a:pPr>
            <a:r>
              <a:rPr lang="ru-RU" sz="1800" b="1" i="1" dirty="0"/>
              <a:t>Укажите название правительства СССР в этот период.</a:t>
            </a:r>
          </a:p>
        </p:txBody>
      </p:sp>
    </p:spTree>
    <p:extLst>
      <p:ext uri="{BB962C8B-B14F-4D97-AF65-F5344CB8AC3E}">
        <p14:creationId xmlns:p14="http://schemas.microsoft.com/office/powerpoint/2010/main" val="466914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Сложные задания ЕГЭ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800" dirty="0"/>
              <a:t>16 задание </a:t>
            </a:r>
            <a:r>
              <a:rPr lang="ru-RU" sz="1800" dirty="0" smtClean="0"/>
              <a:t>(29,8%)  </a:t>
            </a:r>
            <a:r>
              <a:rPr lang="ru-RU" sz="1800" dirty="0"/>
              <a:t>проверяло знание истории материальной и духовной культуры, требовалось сделать вывод на основе анализа изображения, сформулировать объяснение сделанного вывода, исходя из знаний по истории </a:t>
            </a:r>
            <a:r>
              <a:rPr lang="ru-RU" sz="1800" dirty="0" smtClean="0"/>
              <a:t>культуры </a:t>
            </a:r>
            <a:r>
              <a:rPr lang="ru-RU" sz="1800" dirty="0"/>
              <a:t>выбрать соответствующее </a:t>
            </a:r>
            <a:r>
              <a:rPr lang="ru-RU" sz="1800" dirty="0" smtClean="0"/>
              <a:t>изображение.</a:t>
            </a:r>
          </a:p>
          <a:p>
            <a:endParaRPr lang="ru-RU" sz="1800" dirty="0" smtClean="0"/>
          </a:p>
          <a:p>
            <a:endParaRPr lang="ru-RU" sz="1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2852936"/>
            <a:ext cx="8712969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005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prstClr val="black"/>
                </a:solidFill>
              </a:rPr>
              <a:t>Сложные задания ЕГЭ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 18 заданием справилось 36,8% учащихся,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</a:rPr>
              <a:t> что выявило сложности по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</a:rPr>
              <a:t>умениям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</a:rPr>
              <a:t>устанавливать причинно-следственные связи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ru-RU" sz="2000" dirty="0">
                <a:latin typeface="Calibri" panose="020F0502020204030204" pitchFamily="34" charset="0"/>
              </a:rPr>
              <a:t>В 1830–1831 гг. произошло восстание в Царстве Польском, которое </a:t>
            </a:r>
            <a:r>
              <a:rPr lang="ru-RU" sz="2000" dirty="0" smtClean="0">
                <a:latin typeface="Calibri" panose="020F0502020204030204" pitchFamily="34" charset="0"/>
              </a:rPr>
              <a:t>было подавлено </a:t>
            </a:r>
            <a:r>
              <a:rPr lang="ru-RU" sz="2000" dirty="0">
                <a:latin typeface="Calibri" panose="020F0502020204030204" pitchFamily="34" charset="0"/>
              </a:rPr>
              <a:t>русскими войсками. Укажите:</a:t>
            </a:r>
          </a:p>
          <a:p>
            <a:pPr marL="0" indent="0">
              <a:buNone/>
            </a:pPr>
            <a:r>
              <a:rPr lang="ru-RU" sz="2000" dirty="0">
                <a:latin typeface="Calibri" panose="020F0502020204030204" pitchFamily="34" charset="0"/>
              </a:rPr>
              <a:t>а) причину восстания, связанную с влиянием политических событий в </a:t>
            </a:r>
            <a:r>
              <a:rPr lang="ru-RU" sz="2000" dirty="0" smtClean="0">
                <a:latin typeface="Calibri" panose="020F0502020204030204" pitchFamily="34" charset="0"/>
              </a:rPr>
              <a:t>других странах</a:t>
            </a:r>
            <a:r>
              <a:rPr lang="ru-RU" sz="2000" dirty="0">
                <a:latin typeface="Calibri" panose="020F0502020204030204" pitchFamily="34" charset="0"/>
              </a:rPr>
              <a:t>;</a:t>
            </a:r>
          </a:p>
          <a:p>
            <a:pPr marL="0" indent="0">
              <a:buNone/>
            </a:pPr>
            <a:r>
              <a:rPr lang="ru-RU" sz="2000" dirty="0">
                <a:latin typeface="Calibri" panose="020F0502020204030204" pitchFamily="34" charset="0"/>
              </a:rPr>
              <a:t>б) политическое последствие восстания для Царства Польского;</a:t>
            </a:r>
          </a:p>
          <a:p>
            <a:pPr marL="0" indent="0">
              <a:buNone/>
            </a:pPr>
            <a:r>
              <a:rPr lang="ru-RU" sz="2000" dirty="0">
                <a:latin typeface="Calibri" panose="020F0502020204030204" pitchFamily="34" charset="0"/>
              </a:rPr>
              <a:t>в) последствие восстания для развития высшего образования в </a:t>
            </a:r>
            <a:r>
              <a:rPr lang="ru-RU" sz="2000" dirty="0" smtClean="0">
                <a:latin typeface="Calibri" panose="020F0502020204030204" pitchFamily="34" charset="0"/>
              </a:rPr>
              <a:t>Российской империи</a:t>
            </a:r>
            <a:r>
              <a:rPr lang="ru-RU" sz="2000" dirty="0">
                <a:latin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ru-RU" sz="2000" dirty="0">
                <a:latin typeface="Calibri" panose="020F0502020204030204" pitchFamily="34" charset="0"/>
              </a:rPr>
              <a:t>Ответ оформите в следующем виде (обязательно соблюдайте порядок</a:t>
            </a:r>
          </a:p>
          <a:p>
            <a:pPr marL="0" indent="0">
              <a:buNone/>
            </a:pPr>
            <a:r>
              <a:rPr lang="ru-RU" sz="2000" dirty="0" smtClean="0">
                <a:latin typeface="Calibri" panose="020F0502020204030204" pitchFamily="34" charset="0"/>
              </a:rPr>
              <a:t> заполнения </a:t>
            </a:r>
            <a:r>
              <a:rPr lang="ru-RU" sz="2000" dirty="0">
                <a:latin typeface="Calibri" panose="020F0502020204030204" pitchFamily="34" charset="0"/>
              </a:rPr>
              <a:t>пунктов ответа).</a:t>
            </a:r>
          </a:p>
          <a:p>
            <a:pPr marL="0" indent="0">
              <a:buNone/>
            </a:pPr>
            <a:r>
              <a:rPr lang="ru-RU" sz="2000" dirty="0">
                <a:latin typeface="Calibri" panose="020F0502020204030204" pitchFamily="34" charset="0"/>
              </a:rPr>
              <a:t>а) ________________________________________________________________</a:t>
            </a:r>
          </a:p>
          <a:p>
            <a:pPr marL="0" indent="0">
              <a:buNone/>
            </a:pPr>
            <a:r>
              <a:rPr lang="ru-RU" sz="2000" dirty="0">
                <a:latin typeface="Calibri" panose="020F0502020204030204" pitchFamily="34" charset="0"/>
              </a:rPr>
              <a:t>б) ________________________________________________________________</a:t>
            </a:r>
          </a:p>
          <a:p>
            <a:pPr marL="0" indent="0">
              <a:buNone/>
            </a:pPr>
            <a:r>
              <a:rPr lang="ru-RU" sz="2000" dirty="0">
                <a:latin typeface="Calibri" panose="020F0502020204030204" pitchFamily="34" charset="0"/>
              </a:rPr>
              <a:t>в) ________________________________________________________________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9244422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prstClr val="black"/>
                </a:solidFill>
              </a:rPr>
              <a:t>Сложные задания ЕГЭ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19 задание на знание понятий и умение их использовать выполнили 36,8%.</a:t>
            </a:r>
            <a:endParaRPr lang="ru-RU" sz="2000" dirty="0" smtClean="0">
              <a:latin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ru-RU" sz="2000" b="1" i="1" dirty="0" smtClean="0">
                <a:latin typeface="Calibri" panose="020F0502020204030204" pitchFamily="34" charset="0"/>
              </a:rPr>
              <a:t>Используя </a:t>
            </a:r>
            <a:r>
              <a:rPr lang="ru-RU" sz="2000" b="1" i="1" dirty="0">
                <a:latin typeface="Calibri" panose="020F0502020204030204" pitchFamily="34" charset="0"/>
              </a:rPr>
              <a:t>знания по истории России, раскройте смысл понятия «</a:t>
            </a:r>
            <a:r>
              <a:rPr lang="ru-RU" sz="2000" b="1" i="1" dirty="0" smtClean="0">
                <a:latin typeface="Calibri" panose="020F0502020204030204" pitchFamily="34" charset="0"/>
              </a:rPr>
              <a:t>заповедные лета</a:t>
            </a:r>
            <a:r>
              <a:rPr lang="ru-RU" sz="2000" b="1" i="1" dirty="0">
                <a:latin typeface="Calibri" panose="020F0502020204030204" pitchFamily="34" charset="0"/>
              </a:rPr>
              <a:t>». Приведите один исторический факт, конкретизирующий </a:t>
            </a:r>
            <a:r>
              <a:rPr lang="ru-RU" sz="2000" b="1" i="1" dirty="0" smtClean="0">
                <a:latin typeface="Calibri" panose="020F0502020204030204" pitchFamily="34" charset="0"/>
              </a:rPr>
              <a:t>данное понятие </a:t>
            </a:r>
            <a:r>
              <a:rPr lang="ru-RU" sz="2000" b="1" i="1" dirty="0">
                <a:latin typeface="Calibri" panose="020F0502020204030204" pitchFamily="34" charset="0"/>
              </a:rPr>
              <a:t>применительно к истории России. Приведённый факт не </a:t>
            </a:r>
            <a:r>
              <a:rPr lang="ru-RU" sz="2000" b="1" i="1" dirty="0" smtClean="0">
                <a:latin typeface="Calibri" panose="020F0502020204030204" pitchFamily="34" charset="0"/>
              </a:rPr>
              <a:t>должен содержаться </a:t>
            </a:r>
            <a:r>
              <a:rPr lang="ru-RU" sz="2000" b="1" i="1" dirty="0">
                <a:latin typeface="Calibri" panose="020F0502020204030204" pitchFamily="34" charset="0"/>
              </a:rPr>
              <a:t>в данном Вами определении понятия.</a:t>
            </a:r>
            <a:endParaRPr lang="ru-RU" sz="2000" b="1" i="1" dirty="0" smtClean="0">
              <a:latin typeface="Calibri" panose="020F0502020204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57874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Сложные задания ЕГЭ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1800" dirty="0"/>
              <a:t>Одними из сложных заданий для участников экзамена в текущем году стали </a:t>
            </a:r>
            <a:r>
              <a:rPr lang="ru-RU" sz="1800" dirty="0">
                <a:solidFill>
                  <a:srgbClr val="FF0000"/>
                </a:solidFill>
              </a:rPr>
              <a:t>задания 20 и </a:t>
            </a:r>
            <a:r>
              <a:rPr lang="ru-RU" sz="1800" dirty="0" smtClean="0">
                <a:solidFill>
                  <a:srgbClr val="FF0000"/>
                </a:solidFill>
              </a:rPr>
              <a:t>21 </a:t>
            </a:r>
            <a:r>
              <a:rPr lang="ru-RU" sz="1800" dirty="0" smtClean="0"/>
              <a:t>- </a:t>
            </a:r>
            <a:r>
              <a:rPr lang="ru-RU" sz="1800" dirty="0"/>
              <a:t>задания на сравнение исторических событий, на аргументацию -  процент выполнения  составил </a:t>
            </a:r>
            <a:r>
              <a:rPr lang="ru-RU" sz="1800" dirty="0" smtClean="0">
                <a:solidFill>
                  <a:srgbClr val="FF0000"/>
                </a:solidFill>
              </a:rPr>
              <a:t>18,1%-22,8% </a:t>
            </a:r>
            <a:r>
              <a:rPr lang="ru-RU" sz="1800" dirty="0"/>
              <a:t>- самый низкий средний процент выполнения из всех заданий ЕГЭ по истории.</a:t>
            </a:r>
          </a:p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3068959"/>
            <a:ext cx="6572002" cy="302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421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Сложные задания ЕГЭ</a:t>
            </a: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16833"/>
            <a:ext cx="6552728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794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 ЕГЭ по истории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</a:rPr>
              <a:t>Наиболее успешно в 2025 году выпускники справились с заданиями 14 базового уровня и 15, 17 повышенного. Средний процент выполнения по всем группам варьируется в диапазоне от 63,2% до 86,8%. По сравнению с прошлым годом наблюдается незначительное снижение показателей в 14 и 17 заданиях, и хороший рост в 15 задании</a:t>
            </a:r>
            <a:endParaRPr lang="ru-RU" sz="1600" dirty="0" smtClean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6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Задания базового и повышенного уровня с процентом выполнения до 60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 диапазоне от 50 до 60 процентов выполнены следующие задания: 1, 3, 4, 8, 9, 15, 11.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</a:rPr>
              <a:t>По сравнению с 2024 годом снижены показатели по заданиям 1,7 (знание дат, истории культуры). Повышены показатели по 3 и 5 заданиям (знание персоналий и др.) </a:t>
            </a:r>
            <a:endParaRPr lang="ru-RU" sz="1600" dirty="0" smtClean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6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Задание </a:t>
            </a:r>
            <a:r>
              <a:rPr lang="ru-RU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8 и 17 посвящено одной теме: «Великой Отечественной войне», по которой мы наблюдаем снижение процента выполнения по сравнению с 2024 годом.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/>
            <a:endParaRPr lang="ru-RU" sz="1800" b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980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 smtClean="0"/>
              <a:t>Рекомендации учителям: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Autofit/>
          </a:bodyPr>
          <a:lstStyle/>
          <a:p>
            <a:pPr algn="just"/>
            <a:r>
              <a:rPr lang="ru-RU" sz="1800" dirty="0" smtClean="0"/>
              <a:t>Рассмотреть </a:t>
            </a:r>
            <a:r>
              <a:rPr lang="ru-RU" sz="1800" dirty="0"/>
              <a:t>с учащимися демоверсии вариантов ЕГЭ </a:t>
            </a:r>
            <a:r>
              <a:rPr lang="ru-RU" sz="1800" dirty="0" smtClean="0"/>
              <a:t>2025 </a:t>
            </a:r>
            <a:r>
              <a:rPr lang="ru-RU" sz="1800" dirty="0"/>
              <a:t>года, разобрать структуру заданий. </a:t>
            </a:r>
          </a:p>
          <a:p>
            <a:pPr lvl="0" algn="just" fontAlgn="base"/>
            <a:r>
              <a:rPr lang="ru-RU" sz="1800" dirty="0"/>
              <a:t>Поупражняться с учащимися умению правильно заполнять бланки ответов и объяснить порядок выполнения заданий (ошибки в выполнении заданий могут быть связаны с неправильной записью ответа). </a:t>
            </a:r>
          </a:p>
          <a:p>
            <a:pPr lvl="0" algn="just" fontAlgn="base"/>
            <a:r>
              <a:rPr lang="ru-RU" sz="1800" dirty="0"/>
              <a:t>Формировать у учащихся навык осознанного овладения предметными знаниями.  Чтобы успешно сдать экзамен, необходимо не только хорошо знать исторические даты, но и использовать исторические понятия и термины, составлять и анализировать генеалогические схемы и таблицы. Изучать новый материал следует с опорой на основные карты (на каждое событие по две-три), изучать историю культуры обязательно с сопроводительным и наглядным материалом.  </a:t>
            </a:r>
          </a:p>
          <a:p>
            <a:pPr lvl="0" algn="just" fontAlgn="base"/>
            <a:r>
              <a:rPr lang="ru-RU" sz="1800" dirty="0"/>
              <a:t>Активно развивать на уроках истории </a:t>
            </a:r>
            <a:r>
              <a:rPr lang="ru-RU" sz="1800" dirty="0" err="1"/>
              <a:t>межпредметные</a:t>
            </a:r>
            <a:r>
              <a:rPr lang="ru-RU" sz="1800" dirty="0"/>
              <a:t> связи с другими науками как средства формирования интеллектуальных и практико-ориентированных умений и навыков учащихся. </a:t>
            </a:r>
          </a:p>
        </p:txBody>
      </p:sp>
    </p:spTree>
    <p:extLst>
      <p:ext uri="{BB962C8B-B14F-4D97-AF65-F5344CB8AC3E}">
        <p14:creationId xmlns:p14="http://schemas.microsoft.com/office/powerpoint/2010/main" val="131252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Рекомендации учителям: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fontAlgn="base"/>
            <a:r>
              <a:rPr lang="ru-RU" sz="1800" dirty="0"/>
              <a:t>Формировать навыки письменной речи и речемыслительной деятельности  (уметь аргументировать собственную позицию по той или иной цитате, которая имеет отношение к определенному историческому этапу, событию) и умений анализировать, систематизировать, классифицировать различные источники; проводить поиск информации, составлять описание разных исторических явлений. </a:t>
            </a:r>
            <a:endParaRPr lang="ru-RU" sz="1800" dirty="0" smtClean="0"/>
          </a:p>
          <a:p>
            <a:pPr lvl="0" algn="just" fontAlgn="base"/>
            <a:r>
              <a:rPr lang="ru-RU" sz="1800" dirty="0" smtClean="0"/>
              <a:t>Выстраивать </a:t>
            </a:r>
            <a:r>
              <a:rPr lang="ru-RU" sz="1800" dirty="0"/>
              <a:t>у учащихся понятийный аппарат по истории (включая овладение терминологией). </a:t>
            </a:r>
          </a:p>
          <a:p>
            <a:pPr lvl="0" algn="just" fontAlgn="base"/>
            <a:r>
              <a:rPr lang="ru-RU" sz="1800" dirty="0"/>
              <a:t>Разнообразить формы организации учебной деятельности (игровые формы, моделирование исторических ситуаций, «круглые столы», уроки-дебаты, лекционно-семинарские практикумы и др.). </a:t>
            </a:r>
          </a:p>
          <a:p>
            <a:pPr lvl="0" algn="just" fontAlgn="base"/>
            <a:r>
              <a:rPr lang="ru-RU" sz="1800" dirty="0"/>
              <a:t>При подготовке учащихся к ЕГЭ нужно предусмотреть комплексное повторение тематических блоков в форме обобщающих уроков, а также проверку полученных знаний в виде выполнения заданий формата вариантов КИМ ЕГЭ. Ответ на задание должен включать в себя и определения понятий, и объяснение выбора правильного ответа, рассуждение и аргументация выбора правильного ответа.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046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Количество участников ЕГЭ по обществознанию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4782493"/>
              </p:ext>
            </p:extLst>
          </p:nvPr>
        </p:nvGraphicFramePr>
        <p:xfrm>
          <a:off x="539496" y="2204864"/>
          <a:ext cx="8065007" cy="2024077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085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9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29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13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13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39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06019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 dirty="0" smtClean="0">
                          <a:effectLst/>
                        </a:rPr>
                        <a:t>2023 </a:t>
                      </a:r>
                      <a:r>
                        <a:rPr lang="ru-RU" sz="1800" dirty="0">
                          <a:effectLst/>
                        </a:rPr>
                        <a:t>г.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 dirty="0">
                          <a:effectLst/>
                        </a:rPr>
                        <a:t>20</a:t>
                      </a:r>
                      <a:r>
                        <a:rPr lang="en-US" sz="1800" dirty="0" smtClean="0">
                          <a:effectLst/>
                        </a:rPr>
                        <a:t>2</a:t>
                      </a:r>
                      <a:r>
                        <a:rPr lang="ru-RU" sz="1800" dirty="0" smtClean="0">
                          <a:effectLst/>
                        </a:rPr>
                        <a:t>4 </a:t>
                      </a:r>
                      <a:r>
                        <a:rPr lang="ru-RU" sz="1800" dirty="0">
                          <a:effectLst/>
                        </a:rPr>
                        <a:t>г.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 dirty="0" smtClean="0">
                          <a:effectLst/>
                        </a:rPr>
                        <a:t>2025 </a:t>
                      </a:r>
                      <a:r>
                        <a:rPr lang="ru-RU" sz="1800" dirty="0">
                          <a:effectLst/>
                        </a:rPr>
                        <a:t>г.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20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</a:rPr>
                        <a:t>чел.</a:t>
                      </a:r>
                      <a:endParaRPr lang="ru-RU" sz="18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</a:rPr>
                        <a:t>% от общего числа участников</a:t>
                      </a:r>
                      <a:endParaRPr lang="ru-RU" sz="18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</a:rPr>
                        <a:t>чел.</a:t>
                      </a:r>
                      <a:endParaRPr lang="ru-RU" sz="18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</a:rPr>
                        <a:t>% от общего числа участников</a:t>
                      </a:r>
                      <a:endParaRPr lang="ru-RU" sz="18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</a:rPr>
                        <a:t>чел.</a:t>
                      </a:r>
                      <a:endParaRPr lang="ru-RU" sz="18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>
                          <a:effectLst/>
                        </a:rPr>
                        <a:t>% от общего числа участников</a:t>
                      </a:r>
                      <a:endParaRPr lang="ru-RU" sz="18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60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 dirty="0" smtClean="0">
                          <a:effectLst/>
                        </a:rPr>
                        <a:t>110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 dirty="0" smtClean="0">
                          <a:effectLst/>
                        </a:rPr>
                        <a:t>44%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115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45%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133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49%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774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Диаграмма распределения тестовых баллов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4" y="1844824"/>
            <a:ext cx="8805664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94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 algn="ctr" rtl="0">
              <a:spcBef>
                <a:spcPct val="0"/>
              </a:spcBef>
            </a:pPr>
            <a:r>
              <a:rPr lang="x-none" sz="4000"/>
              <a:t>Динамика результатов ЕГЭ по предмету за последние 3 года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4518884"/>
              </p:ext>
            </p:extLst>
          </p:nvPr>
        </p:nvGraphicFramePr>
        <p:xfrm>
          <a:off x="457200" y="1556792"/>
          <a:ext cx="8229600" cy="4176465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457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83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82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82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69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3992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</a:rPr>
                        <a:t>№ п/п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/>
                </a:tc>
                <a:tc rowSpan="2">
                  <a:txBody>
                    <a:bodyPr/>
                    <a:lstStyle/>
                    <a:p>
                      <a:r>
                        <a:rPr lang="ru-RU" sz="1800">
                          <a:effectLst/>
                        </a:rPr>
                        <a:t>Участников, набравших балл</a:t>
                      </a:r>
                      <a:endParaRPr lang="ru-RU" sz="1800">
                        <a:effectLst/>
                        <a:latin typeface="Calibri"/>
                      </a:endParaRPr>
                    </a:p>
                  </a:txBody>
                  <a:tcPr marL="62702" marR="62702" marT="0" marB="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</a:rPr>
                        <a:t>Год проведения ГИА</a:t>
                      </a:r>
                      <a:endParaRPr lang="ru-RU" sz="1800">
                        <a:effectLst/>
                        <a:latin typeface="Calibri"/>
                      </a:endParaRPr>
                    </a:p>
                  </a:txBody>
                  <a:tcPr marL="62702" marR="6270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0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  <a:latin typeface="Calibri"/>
                        </a:rPr>
                        <a:t>2023 г.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</a:rPr>
                        <a:t>2024 </a:t>
                      </a:r>
                      <a:r>
                        <a:rPr lang="ru-RU" sz="1800" dirty="0">
                          <a:effectLst/>
                        </a:rPr>
                        <a:t>г.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</a:rPr>
                        <a:t>2025 </a:t>
                      </a:r>
                      <a:r>
                        <a:rPr lang="ru-RU" sz="1800" dirty="0">
                          <a:effectLst/>
                        </a:rPr>
                        <a:t>г.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040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AutoNum type="arabicPeriod"/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Calibri"/>
                      </a:endParaRPr>
                    </a:p>
                  </a:txBody>
                  <a:tcPr marL="62702" marR="62702" marT="0" marB="0"/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</a:rPr>
                        <a:t> ниже минимального балла, %</a:t>
                      </a:r>
                      <a:endParaRPr lang="ru-RU" sz="1800">
                        <a:effectLst/>
                        <a:latin typeface="Calibri"/>
                      </a:endParaRPr>
                    </a:p>
                  </a:txBody>
                  <a:tcPr marL="62702" marR="6270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</a:rPr>
                        <a:t>12 </a:t>
                      </a:r>
                      <a:r>
                        <a:rPr lang="ru-RU" sz="1800" dirty="0">
                          <a:effectLst/>
                        </a:rPr>
                        <a:t>чел. </a:t>
                      </a:r>
                      <a:r>
                        <a:rPr lang="ru-RU" sz="1800" dirty="0" smtClean="0">
                          <a:effectLst/>
                        </a:rPr>
                        <a:t>11%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</a:rPr>
                        <a:t>15 </a:t>
                      </a:r>
                      <a:r>
                        <a:rPr lang="ru-RU" sz="1800" dirty="0">
                          <a:effectLst/>
                        </a:rPr>
                        <a:t>чел. </a:t>
                      </a:r>
                      <a:r>
                        <a:rPr lang="ru-RU" sz="1800" dirty="0" smtClean="0">
                          <a:effectLst/>
                        </a:rPr>
                        <a:t>13%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</a:rPr>
                        <a:t>26 чел.19%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040">
                <a:tc>
                  <a:txBody>
                    <a:bodyPr/>
                    <a:lstStyle/>
                    <a:p>
                      <a:pPr marL="0" lvl="0" indent="0" algn="ctr"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</a:rPr>
                        <a:t>2.</a:t>
                      </a: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</a:rPr>
                        <a:t>от минимального балла до 60 баллов, %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</a:rPr>
                        <a:t>39</a:t>
                      </a:r>
                      <a:r>
                        <a:rPr lang="ru-RU" sz="1800" dirty="0">
                          <a:effectLst/>
                        </a:rPr>
                        <a:t> </a:t>
                      </a:r>
                      <a:r>
                        <a:rPr lang="ru-RU" sz="1800" dirty="0" smtClean="0">
                          <a:effectLst/>
                        </a:rPr>
                        <a:t>чел. 35%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</a:rPr>
                        <a:t>40</a:t>
                      </a:r>
                      <a:r>
                        <a:rPr lang="ru-RU" sz="1800" baseline="0" dirty="0" smtClean="0">
                          <a:effectLst/>
                        </a:rPr>
                        <a:t> че</a:t>
                      </a:r>
                      <a:r>
                        <a:rPr lang="ru-RU" sz="1800" dirty="0" smtClean="0">
                          <a:effectLst/>
                        </a:rPr>
                        <a:t>л</a:t>
                      </a:r>
                      <a:r>
                        <a:rPr lang="ru-RU" sz="1800" dirty="0">
                          <a:effectLst/>
                        </a:rPr>
                        <a:t>. 35%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</a:rPr>
                        <a:t>58 чел.44%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2395">
                <a:tc>
                  <a:txBody>
                    <a:bodyPr/>
                    <a:lstStyle/>
                    <a:p>
                      <a:pPr marL="0" lvl="0" indent="0" algn="ctr"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</a:rPr>
                        <a:t>3.</a:t>
                      </a: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/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</a:rPr>
                        <a:t>от 61 до 80 баллов, %</a:t>
                      </a:r>
                      <a:endParaRPr lang="ru-RU" sz="1800">
                        <a:effectLst/>
                        <a:latin typeface="Calibri"/>
                      </a:endParaRPr>
                    </a:p>
                  </a:txBody>
                  <a:tcPr marL="62702" marR="6270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</a:rPr>
                        <a:t>34 </a:t>
                      </a:r>
                      <a:r>
                        <a:rPr lang="ru-RU" sz="1800" dirty="0">
                          <a:effectLst/>
                        </a:rPr>
                        <a:t>чел. </a:t>
                      </a:r>
                      <a:r>
                        <a:rPr lang="ru-RU" sz="1800" dirty="0" smtClean="0">
                          <a:effectLst/>
                        </a:rPr>
                        <a:t>31%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</a:rPr>
                        <a:t>43 чел.37%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</a:rPr>
                        <a:t>40 чел.30%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2458">
                <a:tc>
                  <a:txBody>
                    <a:bodyPr/>
                    <a:lstStyle/>
                    <a:p>
                      <a:pPr marL="0" lvl="0" indent="0" algn="ctr"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</a:rPr>
                        <a:t>4.</a:t>
                      </a: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/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</a:rPr>
                        <a:t>от 81 до 100 баллов, %</a:t>
                      </a:r>
                      <a:endParaRPr lang="ru-RU" sz="1800">
                        <a:effectLst/>
                        <a:latin typeface="Calibri"/>
                      </a:endParaRPr>
                    </a:p>
                  </a:txBody>
                  <a:tcPr marL="62702" marR="6270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</a:rPr>
                        <a:t>25 </a:t>
                      </a:r>
                      <a:r>
                        <a:rPr lang="ru-RU" sz="1800" dirty="0">
                          <a:effectLst/>
                        </a:rPr>
                        <a:t>чел. </a:t>
                      </a:r>
                      <a:r>
                        <a:rPr lang="ru-RU" sz="1800" dirty="0" smtClean="0">
                          <a:effectLst/>
                        </a:rPr>
                        <a:t>23%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</a:rPr>
                        <a:t>17 </a:t>
                      </a:r>
                      <a:r>
                        <a:rPr lang="ru-RU" sz="1800" dirty="0">
                          <a:effectLst/>
                        </a:rPr>
                        <a:t>чел. </a:t>
                      </a:r>
                      <a:r>
                        <a:rPr lang="ru-RU" sz="1800" dirty="0" smtClean="0">
                          <a:effectLst/>
                        </a:rPr>
                        <a:t>15%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</a:rPr>
                        <a:t>9 чел.7%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2458">
                <a:tc>
                  <a:txBody>
                    <a:bodyPr/>
                    <a:lstStyle/>
                    <a:p>
                      <a:pPr marL="0" lvl="0" indent="0" algn="ctr"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</a:rPr>
                        <a:t>5.</a:t>
                      </a: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/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</a:rPr>
                        <a:t>Средний тестовый балл</a:t>
                      </a:r>
                      <a:endParaRPr lang="ru-RU" sz="1800">
                        <a:effectLst/>
                        <a:latin typeface="Calibri"/>
                      </a:endParaRPr>
                    </a:p>
                  </a:txBody>
                  <a:tcPr marL="62702" marR="6270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</a:rPr>
                        <a:t>64 балла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</a:rPr>
                        <a:t>61 балл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</a:rPr>
                        <a:t>55 баллов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2702" marR="62702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57200" y="3214688"/>
            <a:ext cx="3017838" cy="952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65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ОО, </a:t>
            </a:r>
            <a:r>
              <a:rPr lang="ru-RU" dirty="0" smtClean="0"/>
              <a:t>продемонстрировавшие </a:t>
            </a:r>
            <a:r>
              <a:rPr lang="ru-RU" dirty="0"/>
              <a:t>наиболее высокие и низкие результаты ЕГЭ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>
            <a:normAutofit/>
          </a:bodyPr>
          <a:lstStyle/>
          <a:p>
            <a:endParaRPr lang="ru-RU" sz="2000" b="1" dirty="0" smtClean="0"/>
          </a:p>
          <a:p>
            <a:endParaRPr lang="ru-RU" sz="2000" b="1" dirty="0"/>
          </a:p>
          <a:p>
            <a:r>
              <a:rPr lang="ru-RU" sz="2000" b="1" dirty="0" smtClean="0"/>
              <a:t>ОО</a:t>
            </a:r>
            <a:r>
              <a:rPr lang="ru-RU" sz="2000" b="1" dirty="0"/>
              <a:t>, </a:t>
            </a:r>
            <a:r>
              <a:rPr lang="ru-RU" sz="2000" b="1" dirty="0" smtClean="0"/>
              <a:t>продемонстрировавшие </a:t>
            </a:r>
            <a:r>
              <a:rPr lang="ru-RU" sz="2000" b="1" dirty="0"/>
              <a:t>наиболее высокие результаты ЕГЭ </a:t>
            </a:r>
            <a:endParaRPr lang="ru-RU" sz="2000" b="1" dirty="0" smtClean="0"/>
          </a:p>
          <a:p>
            <a:pPr marL="0" indent="0">
              <a:buNone/>
            </a:pPr>
            <a:r>
              <a:rPr lang="ru-RU" sz="2000" dirty="0" smtClean="0"/>
              <a:t>      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ГБОУ СОШ №10"ОЦ ЛИК" </a:t>
            </a:r>
            <a:r>
              <a:rPr lang="ru-RU" sz="20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г.о.Отрадный</a:t>
            </a:r>
            <a:endParaRPr lang="ru-RU" sz="20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ru-RU" sz="2000" dirty="0" smtClean="0"/>
          </a:p>
          <a:p>
            <a:r>
              <a:rPr lang="ru-RU" sz="2000" b="1" dirty="0"/>
              <a:t>ОО, продемонстрировавшие наиболее </a:t>
            </a:r>
            <a:r>
              <a:rPr lang="ru-RU" sz="2000" b="1" dirty="0" smtClean="0"/>
              <a:t>низкие  </a:t>
            </a:r>
            <a:r>
              <a:rPr lang="ru-RU" sz="2000" b="1" dirty="0"/>
              <a:t>результаты ЕГЭ </a:t>
            </a:r>
            <a:endParaRPr lang="ru-RU" sz="2000" b="1" dirty="0" smtClean="0"/>
          </a:p>
          <a:p>
            <a:pPr marL="0" indent="0">
              <a:buNone/>
            </a:pPr>
            <a:r>
              <a:rPr lang="ru-RU" sz="2000" dirty="0" smtClean="0"/>
              <a:t>      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ГБОУ  СОШ с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 Березняки</a:t>
            </a:r>
            <a:endParaRPr lang="ru-RU" sz="2000" b="1" dirty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61072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685800" algn="just">
              <a:lnSpc>
                <a:spcPct val="150000"/>
              </a:lnSpc>
            </a:pPr>
            <a:r>
              <a:rPr lang="ru-RU" sz="2300" dirty="0">
                <a:ea typeface="Times New Roman" panose="02020603050405020304" pitchFamily="18" charset="0"/>
              </a:rPr>
              <a:t>Средний тестовый балл по предмету в сравнении с 2024 годом уменьшился с 62 баллов до 55 баллов (-7 б)</a:t>
            </a:r>
            <a:endParaRPr lang="ru-RU" sz="2300" dirty="0" smtClean="0">
              <a:ea typeface="Times New Roman" panose="02020603050405020304" pitchFamily="18" charset="0"/>
            </a:endParaRPr>
          </a:p>
          <a:p>
            <a:pPr marL="685800" algn="just">
              <a:lnSpc>
                <a:spcPct val="150000"/>
              </a:lnSpc>
            </a:pPr>
            <a:r>
              <a:rPr lang="ru-RU" sz="2300" dirty="0" smtClean="0">
                <a:ea typeface="Times New Roman" panose="02020603050405020304" pitchFamily="18" charset="0"/>
              </a:rPr>
              <a:t>Анализ </a:t>
            </a:r>
            <a:r>
              <a:rPr lang="ru-RU" sz="2300" dirty="0">
                <a:ea typeface="Times New Roman" panose="02020603050405020304" pitchFamily="18" charset="0"/>
              </a:rPr>
              <a:t>результатов ЕГЭ по обществознанию за последние 3 года показывает, что доля участников (в %), не преодолевших минимальный балл, имеет тенденцию к увеличению с 13% (2024 год) до 20% (2025 год). Динамика распределения тестовых баллов за три года свидетельствует о возрастании доли участников (в%) в диапазоне баллов от минимального до 60 с 35% в 2024 году до 44% в 2025 </a:t>
            </a:r>
            <a:r>
              <a:rPr lang="ru-RU" sz="2300" dirty="0" smtClean="0">
                <a:ea typeface="Times New Roman" panose="02020603050405020304" pitchFamily="18" charset="0"/>
              </a:rPr>
              <a:t>году.</a:t>
            </a:r>
          </a:p>
          <a:p>
            <a:pPr marL="685800" algn="just">
              <a:lnSpc>
                <a:spcPct val="150000"/>
              </a:lnSpc>
            </a:pPr>
            <a:r>
              <a:rPr lang="ru-RU" sz="2300" dirty="0">
                <a:ea typeface="Times New Roman" panose="02020603050405020304" pitchFamily="18" charset="0"/>
              </a:rPr>
              <a:t>Доля (в %)</a:t>
            </a:r>
            <a:r>
              <a:rPr lang="x-none" sz="2300" dirty="0">
                <a:ea typeface="Times New Roman" panose="02020603050405020304" pitchFamily="18" charset="0"/>
              </a:rPr>
              <a:t> высокобалльников</a:t>
            </a:r>
            <a:r>
              <a:rPr lang="ru-RU" sz="2300" dirty="0">
                <a:ea typeface="Times New Roman" panose="02020603050405020304" pitchFamily="18" charset="0"/>
              </a:rPr>
              <a:t> уменьшилась</a:t>
            </a:r>
            <a:r>
              <a:rPr lang="x-none" sz="2300" dirty="0">
                <a:ea typeface="Times New Roman" panose="02020603050405020304" pitchFamily="18" charset="0"/>
              </a:rPr>
              <a:t> с 15% </a:t>
            </a:r>
            <a:r>
              <a:rPr lang="ru-RU" sz="2300" dirty="0">
                <a:ea typeface="Times New Roman" panose="02020603050405020304" pitchFamily="18" charset="0"/>
              </a:rPr>
              <a:t>в 2024 году до 7% в 2025 году</a:t>
            </a:r>
            <a:r>
              <a:rPr lang="x-none" sz="2300" dirty="0">
                <a:ea typeface="Times New Roman" panose="02020603050405020304" pitchFamily="18" charset="0"/>
              </a:rPr>
              <a:t>.</a:t>
            </a:r>
            <a:endParaRPr lang="ru-RU" sz="2300" dirty="0">
              <a:ea typeface="Calibri" panose="020F0502020204030204" pitchFamily="34" charset="0"/>
            </a:endParaRPr>
          </a:p>
          <a:p>
            <a:pPr indent="0" algn="just">
              <a:lnSpc>
                <a:spcPct val="150000"/>
              </a:lnSpc>
              <a:buNone/>
            </a:pPr>
            <a:endParaRPr lang="ru-RU" sz="2300" dirty="0" smtClean="0">
              <a:ea typeface="Times New Roman" panose="02020603050405020304" pitchFamily="18" charset="0"/>
            </a:endParaRPr>
          </a:p>
          <a:p>
            <a:pPr marL="685800" algn="just">
              <a:lnSpc>
                <a:spcPct val="150000"/>
              </a:lnSpc>
            </a:pPr>
            <a:endParaRPr lang="ru-RU" sz="2200" dirty="0" smtClean="0"/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72865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Сложные задания ЕГЭ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ru-RU" sz="1800" dirty="0"/>
              <a:t>Анализируя полученные результаты выполнения заданий по обществознанию, можно выделить задания </a:t>
            </a:r>
            <a:r>
              <a:rPr lang="ru-RU" sz="1800" dirty="0">
                <a:solidFill>
                  <a:srgbClr val="FF0000"/>
                </a:solidFill>
              </a:rPr>
              <a:t>6</a:t>
            </a:r>
            <a:r>
              <a:rPr lang="ru-RU" sz="1800" dirty="0" smtClean="0">
                <a:solidFill>
                  <a:srgbClr val="FF0000"/>
                </a:solidFill>
              </a:rPr>
              <a:t>, 13, 18, 22, 23  </a:t>
            </a:r>
            <a:r>
              <a:rPr lang="ru-RU" sz="1800" dirty="0"/>
              <a:t>базового уровня, процент выполнения которых не превысил 50 %. </a:t>
            </a:r>
            <a:r>
              <a:rPr lang="ru-RU" sz="1800" dirty="0">
                <a:ea typeface="Calibri" panose="020F0502020204030204" pitchFamily="34" charset="0"/>
              </a:rPr>
              <a:t>Задание 6 связано с тематическим модулем </a:t>
            </a:r>
            <a:r>
              <a:rPr lang="ru-RU" sz="1800" dirty="0">
                <a:solidFill>
                  <a:srgbClr val="000000"/>
                </a:solidFill>
                <a:ea typeface="Calibri" panose="020F0502020204030204" pitchFamily="34" charset="0"/>
              </a:rPr>
              <a:t>«Экономическая жизнь </a:t>
            </a:r>
            <a:r>
              <a:rPr lang="ru-RU" sz="1800" dirty="0" smtClean="0">
                <a:solidFill>
                  <a:srgbClr val="000000"/>
                </a:solidFill>
                <a:ea typeface="Calibri" panose="020F0502020204030204" pitchFamily="34" charset="0"/>
              </a:rPr>
              <a:t>общества». Задание </a:t>
            </a:r>
            <a:r>
              <a:rPr lang="ru-RU" sz="1800" dirty="0">
                <a:solidFill>
                  <a:srgbClr val="000000"/>
                </a:solidFill>
                <a:ea typeface="Calibri" panose="020F0502020204030204" pitchFamily="34" charset="0"/>
              </a:rPr>
              <a:t>13 связано с темой «Политика</a:t>
            </a:r>
            <a:r>
              <a:rPr lang="ru-RU" sz="1800" dirty="0" smtClean="0">
                <a:solidFill>
                  <a:srgbClr val="000000"/>
                </a:solidFill>
                <a:ea typeface="Calibri" panose="020F0502020204030204" pitchFamily="34" charset="0"/>
              </a:rPr>
              <a:t>». </a:t>
            </a:r>
            <a:r>
              <a:rPr lang="ru-RU" sz="1800" dirty="0">
                <a:solidFill>
                  <a:srgbClr val="000000"/>
                </a:solidFill>
                <a:ea typeface="Calibri" panose="020F0502020204030204" pitchFamily="34" charset="0"/>
              </a:rPr>
              <a:t>Задание 18 проверяло владение базовым понятийным аппаратом социальных наук, умением различать существенные и несущественные признаки ключевых обществоведческих понятий, объяснять существующие между ними связи. </a:t>
            </a:r>
            <a:r>
              <a:rPr lang="ru-RU" sz="1800" dirty="0" smtClean="0">
                <a:solidFill>
                  <a:srgbClr val="000000"/>
                </a:solidFill>
                <a:ea typeface="Calibri" panose="020F0502020204030204" pitchFamily="34" charset="0"/>
              </a:rPr>
              <a:t> №22 – задание – задача. </a:t>
            </a:r>
            <a:r>
              <a:rPr lang="ru-RU" sz="1800" dirty="0">
                <a:solidFill>
                  <a:srgbClr val="000000"/>
                </a:solidFill>
              </a:rPr>
              <a:t>Задание 23 проверяло знание и понимание ценностей, закреплённых Конституцией Российской Федерации из раздела «Правовое регулирование общественных отношений в Российской Федерации», где необходимо было умение готовить письменные работы (развёрнутые ответы, сочинения) по социальной проблематике</a:t>
            </a:r>
            <a:r>
              <a:rPr lang="ru-RU" sz="1800" dirty="0" smtClean="0">
                <a:solidFill>
                  <a:srgbClr val="000000"/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1800" dirty="0">
                <a:ea typeface="Calibri" panose="020F0502020204030204" pitchFamily="34" charset="0"/>
              </a:rPr>
              <a:t>Заданий повышенного и высокого уровня с процентом выполнения ниже 15% нет. </a:t>
            </a:r>
            <a:endParaRPr lang="ru-RU" sz="1800" dirty="0"/>
          </a:p>
          <a:p>
            <a:pPr marL="0" indent="0" algn="just">
              <a:buNone/>
            </a:pPr>
            <a:endParaRPr lang="ru-RU" sz="1800" dirty="0" smtClean="0">
              <a:solidFill>
                <a:srgbClr val="FF0000"/>
              </a:solidFill>
            </a:endParaRPr>
          </a:p>
          <a:p>
            <a:pPr algn="just"/>
            <a:endParaRPr lang="ru-RU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59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Сложные задания ЕГЭ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b="1" i="1" dirty="0" smtClean="0"/>
              <a:t>№6. Установите </a:t>
            </a:r>
            <a:r>
              <a:rPr lang="ru-RU" sz="1800" b="1" i="1" dirty="0"/>
              <a:t>соответствие между примерами и видами издержек </a:t>
            </a:r>
            <a:r>
              <a:rPr lang="ru-RU" sz="1800" b="1" i="1" dirty="0" smtClean="0"/>
              <a:t>фирмы в </a:t>
            </a:r>
            <a:r>
              <a:rPr lang="ru-RU" sz="1800" b="1" i="1" dirty="0"/>
              <a:t>краткосрочном периоде: к каждой позиции, данной в первом </a:t>
            </a:r>
            <a:r>
              <a:rPr lang="ru-RU" sz="1800" b="1" i="1" dirty="0" smtClean="0"/>
              <a:t>столбце, подберите </a:t>
            </a:r>
            <a:r>
              <a:rPr lang="ru-RU" sz="1800" b="1" i="1" dirty="0"/>
              <a:t>соответствующую позицию из второго столбца.</a:t>
            </a:r>
          </a:p>
          <a:p>
            <a:pPr marL="0" indent="0">
              <a:buNone/>
            </a:pPr>
            <a:r>
              <a:rPr lang="ru-RU" sz="1800" b="1" dirty="0"/>
              <a:t>ПРИМЕРЫ </a:t>
            </a:r>
            <a:r>
              <a:rPr lang="ru-RU" sz="1800" b="1" dirty="0" smtClean="0"/>
              <a:t>                                                            ВИДЫ </a:t>
            </a:r>
            <a:r>
              <a:rPr lang="ru-RU" sz="1800" b="1" dirty="0"/>
              <a:t>ИЗДЕРЖЕК ФИРМЫ</a:t>
            </a:r>
          </a:p>
          <a:p>
            <a:pPr marL="0" indent="0">
              <a:buNone/>
            </a:pPr>
            <a:r>
              <a:rPr lang="ru-RU" sz="1800" dirty="0" smtClean="0"/>
              <a:t>А</a:t>
            </a:r>
            <a:r>
              <a:rPr lang="ru-RU" sz="1800" dirty="0"/>
              <a:t>) оплата потреблённой </a:t>
            </a:r>
            <a:r>
              <a:rPr lang="ru-RU" sz="1800" dirty="0" smtClean="0"/>
              <a:t>электроэнергии       1) постоянные</a:t>
            </a:r>
            <a:endParaRPr lang="ru-RU" sz="1800" dirty="0"/>
          </a:p>
          <a:p>
            <a:pPr marL="0" indent="0">
              <a:buNone/>
            </a:pPr>
            <a:r>
              <a:rPr lang="ru-RU" sz="1800" dirty="0"/>
              <a:t>Б) выплата кредита и процентов по </a:t>
            </a:r>
            <a:r>
              <a:rPr lang="ru-RU" sz="1800" dirty="0" smtClean="0"/>
              <a:t>нему       2) переменные</a:t>
            </a:r>
            <a:endParaRPr lang="ru-RU" sz="1800" dirty="0"/>
          </a:p>
          <a:p>
            <a:pPr marL="0" indent="0">
              <a:buNone/>
            </a:pPr>
            <a:r>
              <a:rPr lang="ru-RU" sz="1800" dirty="0"/>
              <a:t>В) арендная плата за помещение</a:t>
            </a:r>
          </a:p>
          <a:p>
            <a:pPr marL="0" indent="0">
              <a:buNone/>
            </a:pPr>
            <a:r>
              <a:rPr lang="ru-RU" sz="1800" dirty="0"/>
              <a:t>Г) взносы на застрахованное имущество</a:t>
            </a:r>
          </a:p>
          <a:p>
            <a:pPr marL="0" indent="0">
              <a:buNone/>
            </a:pPr>
            <a:r>
              <a:rPr lang="ru-RU" sz="1800" dirty="0"/>
              <a:t>фирмы</a:t>
            </a:r>
          </a:p>
          <a:p>
            <a:pPr marL="0" indent="0">
              <a:buNone/>
            </a:pPr>
            <a:r>
              <a:rPr lang="ru-RU" sz="1800" dirty="0"/>
              <a:t>Д) приобретение сырья</a:t>
            </a:r>
          </a:p>
          <a:p>
            <a:pPr marL="0" indent="0">
              <a:buNone/>
            </a:pPr>
            <a:r>
              <a:rPr lang="ru-RU" sz="1800" dirty="0" smtClean="0"/>
              <a:t>Запишите </a:t>
            </a:r>
            <a:r>
              <a:rPr lang="ru-RU" sz="1800" dirty="0"/>
              <a:t>в таблицу выбранные цифры под соответствующими буквами</a:t>
            </a:r>
            <a:r>
              <a:rPr lang="ru-RU" sz="1800" dirty="0" smtClean="0"/>
              <a:t>.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Процент 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выполнения составил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42,5%. </a:t>
            </a:r>
            <a:endParaRPr lang="ru-RU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8956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prstClr val="black"/>
                </a:solidFill>
              </a:rPr>
              <a:t>Сложные задания ЕГЭ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b="1" i="1" dirty="0" smtClean="0">
                <a:ea typeface="Times New Roman" panose="02020603050405020304" pitchFamily="18" charset="0"/>
              </a:rPr>
              <a:t>№13</a:t>
            </a:r>
            <a:r>
              <a:rPr lang="ru-RU" sz="1800" b="1" i="1" dirty="0">
                <a:ea typeface="Times New Roman" panose="02020603050405020304" pitchFamily="18" charset="0"/>
              </a:rPr>
              <a:t>. Установите соответствие между предметами и формами ведения субъектов государственной власти в Российской Федерации.</a:t>
            </a:r>
            <a:endParaRPr lang="ru-RU" sz="1800" i="1" dirty="0"/>
          </a:p>
          <a:p>
            <a:pPr marL="0" indent="0" algn="just">
              <a:spcAft>
                <a:spcPts val="0"/>
              </a:spcAft>
              <a:buNone/>
            </a:pPr>
            <a:r>
              <a:rPr lang="ru-RU" sz="1800" b="1" dirty="0">
                <a:ea typeface="Times New Roman" panose="02020603050405020304" pitchFamily="18" charset="0"/>
              </a:rPr>
              <a:t>ПРЕДМЕТ</a:t>
            </a:r>
            <a:endParaRPr lang="ru-RU" sz="1800" dirty="0"/>
          </a:p>
          <a:p>
            <a:pPr marL="0" indent="0">
              <a:buNone/>
            </a:pPr>
            <a:r>
              <a:rPr lang="ru-RU" sz="1800" dirty="0">
                <a:ea typeface="Times New Roman" panose="02020603050405020304" pitchFamily="18" charset="0"/>
              </a:rPr>
              <a:t>А)  государственные награды и почетные звания РФ;</a:t>
            </a:r>
            <a:endParaRPr lang="ru-RU" sz="1800" dirty="0"/>
          </a:p>
          <a:p>
            <a:pPr marL="0" indent="0">
              <a:buNone/>
            </a:pPr>
            <a:r>
              <a:rPr lang="ru-RU" sz="1800" dirty="0">
                <a:ea typeface="Times New Roman" panose="02020603050405020304" pitchFamily="18" charset="0"/>
              </a:rPr>
              <a:t>Б)  финансовое, валютное, кредитное, таможенное регулирование;</a:t>
            </a:r>
            <a:endParaRPr lang="ru-RU" sz="1800" dirty="0"/>
          </a:p>
          <a:p>
            <a:pPr marL="0" indent="0">
              <a:buNone/>
            </a:pPr>
            <a:r>
              <a:rPr lang="ru-RU" sz="1800" dirty="0">
                <a:ea typeface="Times New Roman" panose="02020603050405020304" pitchFamily="18" charset="0"/>
              </a:rPr>
              <a:t>В)  обеспечение законности, правопорядка, общественной безопасности;</a:t>
            </a:r>
            <a:endParaRPr lang="ru-RU" sz="1800" dirty="0"/>
          </a:p>
          <a:p>
            <a:pPr marL="0" indent="0">
              <a:buNone/>
            </a:pPr>
            <a:r>
              <a:rPr lang="ru-RU" sz="1800" dirty="0">
                <a:ea typeface="Times New Roman" panose="02020603050405020304" pitchFamily="18" charset="0"/>
              </a:rPr>
              <a:t>Г)  гражданское законодательство; процессуальное законодательство; правовое регулирование интеллектуальной собственности;</a:t>
            </a:r>
            <a:endParaRPr lang="ru-RU" sz="1800" dirty="0"/>
          </a:p>
          <a:p>
            <a:pPr marL="0" indent="0">
              <a:buNone/>
            </a:pPr>
            <a:r>
              <a:rPr lang="ru-RU" sz="1800" dirty="0">
                <a:ea typeface="Times New Roman" panose="02020603050405020304" pitchFamily="18" charset="0"/>
              </a:rPr>
              <a:t>Д)  природопользование; охрана окружающей среды и обеспечение экологической безопасности.</a:t>
            </a:r>
            <a:endParaRPr lang="ru-RU" sz="1800" dirty="0"/>
          </a:p>
          <a:p>
            <a:pPr marL="0" indent="0">
              <a:spcAft>
                <a:spcPts val="0"/>
              </a:spcAft>
              <a:buNone/>
            </a:pPr>
            <a:r>
              <a:rPr lang="ru-RU" sz="1800" b="1" dirty="0">
                <a:ea typeface="Times New Roman" panose="02020603050405020304" pitchFamily="18" charset="0"/>
              </a:rPr>
              <a:t>ФОРМА</a:t>
            </a:r>
            <a:endParaRPr lang="ru-RU" sz="1800" dirty="0"/>
          </a:p>
          <a:p>
            <a:pPr marL="0" indent="0">
              <a:buNone/>
            </a:pPr>
            <a:r>
              <a:rPr lang="ru-RU" sz="1800" dirty="0">
                <a:ea typeface="Times New Roman" panose="02020603050405020304" pitchFamily="18" charset="0"/>
              </a:rPr>
              <a:t>1)  ведение Российской Федерации;</a:t>
            </a:r>
            <a:endParaRPr lang="ru-RU" sz="1800" dirty="0"/>
          </a:p>
          <a:p>
            <a:pPr marL="0" indent="0">
              <a:buNone/>
            </a:pPr>
            <a:r>
              <a:rPr lang="ru-RU" sz="1800" dirty="0">
                <a:ea typeface="Times New Roman" panose="02020603050405020304" pitchFamily="18" charset="0"/>
              </a:rPr>
              <a:t>2)  совместное ведение Российской Федерации и субъектов Российской Федерации.</a:t>
            </a:r>
            <a:endParaRPr lang="ru-RU" sz="1800" dirty="0"/>
          </a:p>
          <a:p>
            <a:pPr marL="0" indent="0">
              <a:buNone/>
            </a:pPr>
            <a:r>
              <a:rPr lang="ru-RU" sz="1800" dirty="0" smtClean="0"/>
              <a:t>Процент выполнения </a:t>
            </a:r>
            <a:r>
              <a:rPr lang="ru-RU" sz="1800" dirty="0" smtClean="0">
                <a:solidFill>
                  <a:srgbClr val="FF0000"/>
                </a:solidFill>
              </a:rPr>
              <a:t>37,6%</a:t>
            </a:r>
            <a:endParaRPr lang="ru-RU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9296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Сложные задания ЕГЭ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800" dirty="0" smtClean="0">
                <a:solidFill>
                  <a:srgbClr val="000000"/>
                </a:solidFill>
                <a:ea typeface="Calibri" panose="020F0502020204030204" pitchFamily="34" charset="0"/>
              </a:rPr>
              <a:t>С </a:t>
            </a:r>
            <a:r>
              <a:rPr lang="ru-RU" sz="1800" dirty="0">
                <a:solidFill>
                  <a:srgbClr val="000000"/>
                </a:solidFill>
                <a:ea typeface="Calibri" panose="020F0502020204030204" pitchFamily="34" charset="0"/>
              </a:rPr>
              <a:t>заданием 18, проверяющим владение базовым понятийным аппаратом социальных наук, умение различать признаки ключевых обществоведческих понятий и объяснять связи между ними, справилось </a:t>
            </a:r>
            <a:r>
              <a:rPr lang="ru-RU" sz="1800" dirty="0">
                <a:solidFill>
                  <a:srgbClr val="FF0000"/>
                </a:solidFill>
                <a:ea typeface="Calibri" panose="020F0502020204030204" pitchFamily="34" charset="0"/>
              </a:rPr>
              <a:t>40,2% </a:t>
            </a:r>
            <a:r>
              <a:rPr lang="ru-RU" sz="1800" dirty="0">
                <a:solidFill>
                  <a:srgbClr val="000000"/>
                </a:solidFill>
                <a:ea typeface="Calibri" panose="020F0502020204030204" pitchFamily="34" charset="0"/>
              </a:rPr>
              <a:t>выпускников. </a:t>
            </a:r>
            <a:endParaRPr lang="ru-RU" sz="18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3" y="2924944"/>
            <a:ext cx="7344816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559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prstClr val="black"/>
                </a:solidFill>
              </a:rPr>
              <a:t>Сложные задания ЕГЭ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800" dirty="0">
                <a:solidFill>
                  <a:srgbClr val="FF0000"/>
                </a:solidFill>
                <a:ea typeface="Calibri" panose="020F0502020204030204" pitchFamily="34" charset="0"/>
              </a:rPr>
              <a:t>44,4% </a:t>
            </a:r>
            <a:r>
              <a:rPr lang="ru-RU" sz="1800" dirty="0">
                <a:solidFill>
                  <a:srgbClr val="000000"/>
                </a:solidFill>
                <a:ea typeface="Calibri" panose="020F0502020204030204" pitchFamily="34" charset="0"/>
              </a:rPr>
              <a:t>участников ЕГЭ по обществознанию справились с заданием-задачей 22. Низкий результат может быть обусловлен совокупностью вопросов из разных обществоведческих модулей.</a:t>
            </a:r>
            <a:endParaRPr lang="ru-RU" sz="1800" dirty="0"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ru-RU" sz="1800" dirty="0" smtClean="0"/>
          </a:p>
          <a:p>
            <a:pPr marL="0" indent="0" algn="just">
              <a:buNone/>
            </a:pPr>
            <a:r>
              <a:rPr lang="ru-RU" sz="1800" b="1" i="1" dirty="0" smtClean="0"/>
              <a:t>Семья </a:t>
            </a:r>
            <a:r>
              <a:rPr lang="ru-RU" sz="1800" b="1" i="1" dirty="0"/>
              <a:t>Филатовых состоит из пяти человек: Арины, Петра и их троих </a:t>
            </a:r>
            <a:r>
              <a:rPr lang="ru-RU" sz="1800" b="1" i="1" dirty="0" smtClean="0"/>
              <a:t>детей. Супруги </a:t>
            </a:r>
            <a:r>
              <a:rPr lang="ru-RU" sz="1800" b="1" i="1" dirty="0"/>
              <a:t>работают инженерами на машиностроительном предприятии, </a:t>
            </a:r>
            <a:r>
              <a:rPr lang="ru-RU" sz="1800" b="1" i="1" dirty="0" smtClean="0"/>
              <a:t>дети учатся </a:t>
            </a:r>
            <a:r>
              <a:rPr lang="ru-RU" sz="1800" b="1" i="1" dirty="0"/>
              <a:t>в школе. Средства семьи расходуются в первую очередь </a:t>
            </a:r>
            <a:r>
              <a:rPr lang="ru-RU" sz="1800" b="1" i="1" dirty="0" smtClean="0"/>
              <a:t>на приобретение </a:t>
            </a:r>
            <a:r>
              <a:rPr lang="ru-RU" sz="1800" b="1" i="1" dirty="0"/>
              <a:t>еды, одежды, лекарств, оплату транспортных и </a:t>
            </a:r>
            <a:r>
              <a:rPr lang="ru-RU" sz="1800" b="1" i="1" dirty="0" smtClean="0"/>
              <a:t>коммунальных расходов</a:t>
            </a:r>
            <a:r>
              <a:rPr lang="ru-RU" sz="1800" b="1" i="1" dirty="0"/>
              <a:t>. Оставшиеся средства вкладываются на депозит в банке.</a:t>
            </a:r>
          </a:p>
          <a:p>
            <a:pPr marL="0" indent="0" algn="just">
              <a:buNone/>
            </a:pPr>
            <a:r>
              <a:rPr lang="ru-RU" sz="1800" b="1" i="1" dirty="0"/>
              <a:t>Какая функция семьи описана в условии задачи? Какие ещё </a:t>
            </a:r>
            <a:r>
              <a:rPr lang="ru-RU" sz="1800" b="1" i="1" dirty="0" smtClean="0"/>
              <a:t>функции выполняет </a:t>
            </a:r>
            <a:r>
              <a:rPr lang="ru-RU" sz="1800" b="1" i="1" dirty="0"/>
              <a:t>семья? (Назовите любые две функции.) Почему семья </a:t>
            </a:r>
            <a:r>
              <a:rPr lang="ru-RU" sz="1800" b="1" i="1" dirty="0" smtClean="0"/>
              <a:t>Филатовых относится </a:t>
            </a:r>
            <a:r>
              <a:rPr lang="ru-RU" sz="1800" b="1" i="1" dirty="0"/>
              <a:t>к </a:t>
            </a:r>
            <a:r>
              <a:rPr lang="ru-RU" sz="1800" b="1" i="1" dirty="0" err="1"/>
              <a:t>нуклеарному</a:t>
            </a:r>
            <a:r>
              <a:rPr lang="ru-RU" sz="1800" b="1" i="1" dirty="0"/>
              <a:t> типу? Какая информация Вам необходима для </a:t>
            </a:r>
            <a:r>
              <a:rPr lang="ru-RU" sz="1800" b="1" i="1" dirty="0" smtClean="0"/>
              <a:t>того, чтобы </a:t>
            </a:r>
            <a:r>
              <a:rPr lang="ru-RU" sz="1800" b="1" i="1" dirty="0"/>
              <a:t>установить, является семья Филатовых патриархальной </a:t>
            </a:r>
            <a:r>
              <a:rPr lang="ru-RU" sz="1800" b="1" i="1" dirty="0" smtClean="0"/>
              <a:t>или демократической</a:t>
            </a:r>
            <a:r>
              <a:rPr lang="ru-RU" sz="1800" b="1" i="1" dirty="0"/>
              <a:t>? (Сформулируйте два вопроса, необходимых </a:t>
            </a:r>
            <a:r>
              <a:rPr lang="ru-RU" sz="1800" b="1" i="1" dirty="0" smtClean="0"/>
              <a:t>для получения </a:t>
            </a:r>
            <a:r>
              <a:rPr lang="ru-RU" sz="1800" b="1" i="1" dirty="0"/>
              <a:t>этой информации.)</a:t>
            </a:r>
          </a:p>
        </p:txBody>
      </p:sp>
    </p:spTree>
    <p:extLst>
      <p:ext uri="{BB962C8B-B14F-4D97-AF65-F5344CB8AC3E}">
        <p14:creationId xmlns:p14="http://schemas.microsoft.com/office/powerpoint/2010/main" val="42098384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prstClr val="black"/>
                </a:solidFill>
              </a:rPr>
              <a:t>Сложные задания ЕГЭ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800" dirty="0">
                <a:solidFill>
                  <a:srgbClr val="000000"/>
                </a:solidFill>
                <a:ea typeface="Calibri" panose="020F0502020204030204" pitchFamily="34" charset="0"/>
              </a:rPr>
              <a:t> С заданием 23 базового уровня сложности на знание и понимание ценностей, закрепленных </a:t>
            </a:r>
            <a:r>
              <a:rPr lang="ru-RU" sz="1800" dirty="0" smtClean="0">
                <a:solidFill>
                  <a:srgbClr val="000000"/>
                </a:solidFill>
                <a:ea typeface="Calibri" panose="020F0502020204030204" pitchFamily="34" charset="0"/>
              </a:rPr>
              <a:t>Конституцией</a:t>
            </a:r>
            <a:r>
              <a:rPr lang="ru-RU" sz="1800" dirty="0" smtClean="0">
                <a:ea typeface="Calibri" panose="020F0502020204030204" pitchFamily="34" charset="0"/>
              </a:rPr>
              <a:t> </a:t>
            </a:r>
            <a:r>
              <a:rPr lang="ru-RU" sz="1800" dirty="0" smtClean="0">
                <a:solidFill>
                  <a:srgbClr val="000000"/>
                </a:solidFill>
                <a:ea typeface="Calibri" panose="020F0502020204030204" pitchFamily="34" charset="0"/>
              </a:rPr>
              <a:t>Российской </a:t>
            </a:r>
            <a:r>
              <a:rPr lang="ru-RU" sz="1800" dirty="0">
                <a:solidFill>
                  <a:srgbClr val="000000"/>
                </a:solidFill>
                <a:ea typeface="Calibri" panose="020F0502020204030204" pitchFamily="34" charset="0"/>
              </a:rPr>
              <a:t>Федерации справились </a:t>
            </a:r>
            <a:r>
              <a:rPr lang="ru-RU" sz="1800" dirty="0">
                <a:solidFill>
                  <a:srgbClr val="FF0000"/>
                </a:solidFill>
                <a:ea typeface="Calibri" panose="020F0502020204030204" pitchFamily="34" charset="0"/>
              </a:rPr>
              <a:t>44,9% </a:t>
            </a:r>
            <a:r>
              <a:rPr lang="ru-RU" sz="1800" dirty="0">
                <a:solidFill>
                  <a:srgbClr val="000000"/>
                </a:solidFill>
                <a:ea typeface="Calibri" panose="020F0502020204030204" pitchFamily="34" charset="0"/>
              </a:rPr>
              <a:t>участников экзамена. </a:t>
            </a:r>
            <a:endParaRPr lang="ru-RU" sz="1800" dirty="0" smtClean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ru-RU" sz="1800" b="1" i="1" dirty="0"/>
              <a:t>Конституция Российской Федерации закрепляет основы </a:t>
            </a:r>
            <a:r>
              <a:rPr lang="ru-RU" sz="1800" b="1" i="1" dirty="0" smtClean="0"/>
              <a:t>конституционного строя </a:t>
            </a:r>
            <a:r>
              <a:rPr lang="ru-RU" sz="1800" b="1" i="1" dirty="0"/>
              <a:t>нашего государства, права и свободы человека и гражданина.</a:t>
            </a:r>
          </a:p>
          <a:p>
            <a:pPr marL="0" indent="0" algn="just">
              <a:buNone/>
            </a:pPr>
            <a:r>
              <a:rPr lang="ru-RU" sz="1800" b="1" i="1" dirty="0"/>
              <a:t>На основе положений Конституции Российской Федерации </a:t>
            </a:r>
            <a:r>
              <a:rPr lang="ru-RU" sz="1800" b="1" i="1" dirty="0" smtClean="0"/>
              <a:t>объясните смысл </a:t>
            </a:r>
            <a:r>
              <a:rPr lang="ru-RU" sz="1800" b="1" i="1" dirty="0"/>
              <a:t>следующих характеристик нашего государства: 1) </a:t>
            </a:r>
            <a:r>
              <a:rPr lang="ru-RU" sz="1800" b="1" i="1" dirty="0" smtClean="0"/>
              <a:t>государство с </a:t>
            </a:r>
            <a:r>
              <a:rPr lang="ru-RU" sz="1800" b="1" i="1" dirty="0"/>
              <a:t>республиканской формой правления; 2) демократическое </a:t>
            </a:r>
            <a:r>
              <a:rPr lang="ru-RU" sz="1800" b="1" i="1" dirty="0" smtClean="0"/>
              <a:t>государство; 3</a:t>
            </a:r>
            <a:r>
              <a:rPr lang="ru-RU" sz="1800" b="1" i="1" dirty="0"/>
              <a:t>) государство с многообразием форм собственности.</a:t>
            </a:r>
          </a:p>
          <a:p>
            <a:pPr marL="0" indent="0" algn="just">
              <a:buNone/>
            </a:pPr>
            <a:r>
              <a:rPr lang="ru-RU" sz="1800" i="1" dirty="0"/>
              <a:t>(Каждое объяснение должно быть сформулировано как </a:t>
            </a:r>
            <a:r>
              <a:rPr lang="ru-RU" sz="1800" i="1" dirty="0" smtClean="0"/>
              <a:t>распространённое предложение </a:t>
            </a:r>
            <a:r>
              <a:rPr lang="ru-RU" sz="1800" i="1" dirty="0"/>
              <a:t>с опорой на конкретное положение Конституции </a:t>
            </a:r>
            <a:r>
              <a:rPr lang="ru-RU" sz="1800" i="1" dirty="0" smtClean="0"/>
              <a:t>Российской Федерации.</a:t>
            </a:r>
            <a:endParaRPr lang="ru-RU" sz="1800" i="1" dirty="0"/>
          </a:p>
        </p:txBody>
      </p:sp>
    </p:spTree>
    <p:extLst>
      <p:ext uri="{BB962C8B-B14F-4D97-AF65-F5344CB8AC3E}">
        <p14:creationId xmlns:p14="http://schemas.microsoft.com/office/powerpoint/2010/main" val="13427646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Сложные задания ЕГЭ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Заданий </a:t>
            </a:r>
            <a:r>
              <a:rPr lang="ru-RU" sz="1800" dirty="0"/>
              <a:t>повышенного и высокого уровня с процентом выполнения ниже 15% нет. Средний процент выполнения всех заданий повышенного и высокого уровня выше 15</a:t>
            </a:r>
            <a:r>
              <a:rPr lang="ru-RU" sz="1800" dirty="0" smtClean="0"/>
              <a:t>%.</a:t>
            </a:r>
          </a:p>
          <a:p>
            <a:pPr algn="just"/>
            <a:r>
              <a:rPr lang="ru-RU" sz="1800" dirty="0"/>
              <a:t>17-20 задания объединены в составное задание с фрагментом научно-популярного текста или нормативного правового акта. Задания этой части ориентированы на выявление выпускников с высоким уровнем подготовки. </a:t>
            </a:r>
            <a:endParaRPr lang="ru-RU" sz="1800" dirty="0" smtClean="0"/>
          </a:p>
          <a:p>
            <a:pPr algn="just"/>
            <a:r>
              <a:rPr lang="ru-RU" sz="1800" dirty="0" smtClean="0"/>
              <a:t>17 – </a:t>
            </a:r>
            <a:r>
              <a:rPr lang="ru-RU" sz="1800" dirty="0" smtClean="0">
                <a:solidFill>
                  <a:srgbClr val="FF0000"/>
                </a:solidFill>
              </a:rPr>
              <a:t>95,1%</a:t>
            </a:r>
          </a:p>
          <a:p>
            <a:pPr algn="just"/>
            <a:r>
              <a:rPr lang="ru-RU" sz="1800" dirty="0" smtClean="0"/>
              <a:t>19 – </a:t>
            </a:r>
            <a:r>
              <a:rPr lang="ru-RU" sz="1800" dirty="0" smtClean="0">
                <a:solidFill>
                  <a:srgbClr val="FF0000"/>
                </a:solidFill>
              </a:rPr>
              <a:t>37,3%</a:t>
            </a:r>
            <a:endParaRPr lang="ru-RU" sz="1800" dirty="0">
              <a:solidFill>
                <a:srgbClr val="FF0000"/>
              </a:solidFill>
            </a:endParaRPr>
          </a:p>
          <a:p>
            <a:pPr algn="just"/>
            <a:r>
              <a:rPr lang="ru-RU" sz="1800" dirty="0" smtClean="0"/>
              <a:t>Одним </a:t>
            </a:r>
            <a:r>
              <a:rPr lang="ru-RU" sz="1800" dirty="0"/>
              <a:t>из самых трудным для всех групп участников текущего года оказалось </a:t>
            </a:r>
            <a:r>
              <a:rPr lang="ru-RU" sz="1800" dirty="0">
                <a:solidFill>
                  <a:srgbClr val="FF0000"/>
                </a:solidFill>
              </a:rPr>
              <a:t>задание 20 </a:t>
            </a:r>
            <a:r>
              <a:rPr lang="ru-RU" sz="1800" dirty="0"/>
              <a:t>высокого уровня сложности. С ним справились всего </a:t>
            </a:r>
            <a:r>
              <a:rPr lang="ru-RU" sz="1800" dirty="0" smtClean="0">
                <a:solidFill>
                  <a:srgbClr val="FF0000"/>
                </a:solidFill>
              </a:rPr>
              <a:t>30,3 </a:t>
            </a:r>
            <a:r>
              <a:rPr lang="ru-RU" sz="1800" dirty="0">
                <a:solidFill>
                  <a:srgbClr val="FF0000"/>
                </a:solidFill>
              </a:rPr>
              <a:t>% </a:t>
            </a:r>
            <a:r>
              <a:rPr lang="ru-RU" sz="1800" dirty="0"/>
              <a:t>участников экзамена. Это задание предполагает на основе собственных обществоведческих знаний сформулировать суждение в определенном формате</a:t>
            </a:r>
            <a:r>
              <a:rPr lang="ru-RU" sz="1800" dirty="0" smtClean="0"/>
              <a:t>.</a:t>
            </a:r>
          </a:p>
          <a:p>
            <a:pPr algn="just"/>
            <a:endParaRPr lang="ru-RU" sz="18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373216"/>
            <a:ext cx="7272808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75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Сложные задания ЕГЭ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algn="just"/>
            <a:r>
              <a:rPr lang="ru-RU" dirty="0"/>
              <a:t> </a:t>
            </a:r>
            <a:r>
              <a:rPr lang="ru-RU" sz="1800" dirty="0">
                <a:solidFill>
                  <a:srgbClr val="FF0000"/>
                </a:solidFill>
              </a:rPr>
              <a:t>Задания 24-25 </a:t>
            </a:r>
            <a:r>
              <a:rPr lang="ru-RU" sz="1800" dirty="0"/>
              <a:t>– высокого уровня сложности; задание 24 -  составление плана развернутого ответа по </a:t>
            </a:r>
            <a:r>
              <a:rPr lang="ru-RU" sz="1800" dirty="0" smtClean="0"/>
              <a:t>конкретной теме</a:t>
            </a:r>
            <a:r>
              <a:rPr lang="ru-RU" sz="1800" dirty="0"/>
              <a:t>, вопросы и требования </a:t>
            </a:r>
            <a:r>
              <a:rPr lang="ru-RU" sz="1800" dirty="0" smtClean="0"/>
              <a:t>задания </a:t>
            </a:r>
            <a:r>
              <a:rPr lang="ru-RU" sz="1800" dirty="0"/>
              <a:t>25 конкретизируют отдельные аспекты заданной </a:t>
            </a:r>
            <a:r>
              <a:rPr lang="ru-RU" sz="1800" dirty="0" smtClean="0"/>
              <a:t>темы</a:t>
            </a:r>
            <a:r>
              <a:rPr lang="ru-RU" sz="1800" dirty="0"/>
              <a:t> </a:t>
            </a:r>
            <a:r>
              <a:rPr lang="ru-RU" sz="1800" dirty="0" smtClean="0">
                <a:solidFill>
                  <a:srgbClr val="FF0000"/>
                </a:solidFill>
              </a:rPr>
              <a:t>(15% </a:t>
            </a:r>
            <a:r>
              <a:rPr lang="ru-RU" sz="1800" dirty="0">
                <a:solidFill>
                  <a:srgbClr val="FF0000"/>
                </a:solidFill>
              </a:rPr>
              <a:t>и </a:t>
            </a:r>
            <a:r>
              <a:rPr lang="ru-RU" sz="1800" dirty="0" smtClean="0">
                <a:solidFill>
                  <a:srgbClr val="FF0000"/>
                </a:solidFill>
              </a:rPr>
              <a:t>38,2%</a:t>
            </a:r>
          </a:p>
          <a:p>
            <a:pPr algn="just"/>
            <a:r>
              <a:rPr lang="ru-RU" sz="1800" dirty="0" smtClean="0">
                <a:solidFill>
                  <a:srgbClr val="FF0000"/>
                </a:solidFill>
              </a:rPr>
              <a:t> </a:t>
            </a:r>
          </a:p>
          <a:p>
            <a:pPr algn="just"/>
            <a:endParaRPr lang="ru-RU" sz="1800" dirty="0">
              <a:solidFill>
                <a:srgbClr val="FF0000"/>
              </a:soli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560638"/>
            <a:ext cx="7128792" cy="3820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063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Анализ по тематическим модулям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Autofit/>
          </a:bodyPr>
          <a:lstStyle/>
          <a:p>
            <a:pPr algn="just"/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Задание 1 выполнено на среднем уровне –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63,2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%.</a:t>
            </a:r>
          </a:p>
          <a:p>
            <a:pPr algn="just"/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Задания 2-4 связаны с модулем «Человек в обществе. Духовная культура». На среднем уровне выпускники справились с заданиями 2 - 3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(56,0%-66,2%). 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4 задание – 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85,7%.</a:t>
            </a:r>
          </a:p>
          <a:p>
            <a:pPr algn="just"/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Задания 5-7 представляют собой тестовые задания по модулю «Экономическая жизнь общества». Задания 5 и 7 повышенного уровня, с 5 заданием справилось менее половины экзаменуемых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(47,0%). 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 7 задании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53,0%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учащихся смогли успешно 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применить полученные знания при анализе социальной информации. Задание 6 было выполнено хуже, и процент выполнения составил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42,5%. </a:t>
            </a:r>
            <a:endParaRPr lang="ru-RU" sz="1800" dirty="0" smtClean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Традиционно, значительно лучше справились участники экзамена с заданиями 8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(70,7%)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 9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(78,2%)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из тематического модуля «Социальная сфера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».</a:t>
            </a:r>
          </a:p>
          <a:p>
            <a:pPr algn="just"/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На среднем уровне участники экзамена справились с заданиями 10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(62,8%),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11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(65,4%)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 чуть более трети выпускников справились с 13 заданием из тематического модуля «Политическая сфера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».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348061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>
                <a:solidFill>
                  <a:prstClr val="black"/>
                </a:solidFill>
              </a:rPr>
              <a:t>Анализ по тематическим модулям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800" dirty="0">
                <a:solidFill>
                  <a:srgbClr val="000000"/>
                </a:solidFill>
                <a:ea typeface="Calibri" panose="020F0502020204030204" pitchFamily="34" charset="0"/>
              </a:rPr>
              <a:t> Задания 12, 14, 15, 16 </a:t>
            </a:r>
            <a:r>
              <a:rPr lang="ru-RU" sz="1800" dirty="0">
                <a:ea typeface="Calibri" panose="020F0502020204030204" pitchFamily="34" charset="0"/>
              </a:rPr>
              <a:t>связаны с тематическим модулем </a:t>
            </a:r>
            <a:r>
              <a:rPr lang="ru-RU" sz="1800" dirty="0">
                <a:solidFill>
                  <a:srgbClr val="000000"/>
                </a:solidFill>
                <a:ea typeface="Calibri" panose="020F0502020204030204" pitchFamily="34" charset="0"/>
              </a:rPr>
              <a:t>«Правовое регулирование общественных отношений в Российской Федерации».  В 2025 учебном году показатели по данному модулю возросли. </a:t>
            </a:r>
            <a:r>
              <a:rPr lang="ru-RU" sz="1800" dirty="0">
                <a:solidFill>
                  <a:srgbClr val="FF0000"/>
                </a:solidFill>
                <a:ea typeface="Calibri" panose="020F0502020204030204" pitchFamily="34" charset="0"/>
              </a:rPr>
              <a:t>63,2% </a:t>
            </a:r>
            <a:r>
              <a:rPr lang="ru-RU" sz="1800" dirty="0">
                <a:solidFill>
                  <a:srgbClr val="000000"/>
                </a:solidFill>
                <a:ea typeface="Calibri" panose="020F0502020204030204" pitchFamily="34" charset="0"/>
              </a:rPr>
              <a:t>выпускников справились с заданием 12, проверяющим знание Конституции основ Конституционного строя Российской Федерации, прав и свобод граждан</a:t>
            </a:r>
            <a:r>
              <a:rPr lang="ru-RU" sz="1800" dirty="0" smtClean="0">
                <a:solidFill>
                  <a:srgbClr val="000000"/>
                </a:solidFill>
                <a:ea typeface="Calibri" panose="020F0502020204030204" pitchFamily="34" charset="0"/>
              </a:rPr>
              <a:t>. </a:t>
            </a:r>
            <a:r>
              <a:rPr lang="ru-RU" sz="1800" dirty="0">
                <a:solidFill>
                  <a:srgbClr val="000000"/>
                </a:solidFill>
                <a:ea typeface="Calibri" panose="020F0502020204030204" pitchFamily="34" charset="0"/>
              </a:rPr>
              <a:t>Лучше всего учащиеся выполнили задание 14 повышенного уровня, средний процент выполнения составил </a:t>
            </a:r>
            <a:r>
              <a:rPr lang="ru-RU" sz="1800" dirty="0">
                <a:solidFill>
                  <a:srgbClr val="FF0000"/>
                </a:solidFill>
                <a:ea typeface="Calibri" panose="020F0502020204030204" pitchFamily="34" charset="0"/>
              </a:rPr>
              <a:t>72,2% </a:t>
            </a:r>
            <a:r>
              <a:rPr lang="ru-RU" sz="1800" dirty="0" smtClean="0">
                <a:solidFill>
                  <a:srgbClr val="000000"/>
                </a:solidFill>
                <a:ea typeface="Calibri" panose="020F0502020204030204" pitchFamily="34" charset="0"/>
              </a:rPr>
              <a:t>.</a:t>
            </a:r>
            <a:r>
              <a:rPr lang="ru-RU" sz="1800" dirty="0">
                <a:ea typeface="Calibri" panose="020F0502020204030204" pitchFamily="34" charset="0"/>
              </a:rPr>
              <a:t> Задания 15, 16 базового уровня, их процент выполнения варьируется от </a:t>
            </a:r>
            <a:r>
              <a:rPr lang="ru-RU" sz="1800" dirty="0">
                <a:solidFill>
                  <a:srgbClr val="FF0000"/>
                </a:solidFill>
                <a:ea typeface="Calibri" panose="020F0502020204030204" pitchFamily="34" charset="0"/>
              </a:rPr>
              <a:t>61,3% до 72,9%. </a:t>
            </a:r>
            <a:r>
              <a:rPr lang="ru-RU" sz="1800" dirty="0">
                <a:ea typeface="Calibri" panose="020F0502020204030204" pitchFamily="34" charset="0"/>
              </a:rPr>
              <a:t>В 2024 году их процент выполнения не превышал 50 </a:t>
            </a:r>
            <a:r>
              <a:rPr lang="ru-RU" sz="1800" dirty="0" smtClean="0">
                <a:ea typeface="Calibri" panose="020F0502020204030204" pitchFamily="34" charset="0"/>
              </a:rPr>
              <a:t>%.</a:t>
            </a:r>
          </a:p>
        </p:txBody>
      </p:sp>
    </p:spTree>
    <p:extLst>
      <p:ext uri="{BB962C8B-B14F-4D97-AF65-F5344CB8AC3E}">
        <p14:creationId xmlns:p14="http://schemas.microsoft.com/office/powerpoint/2010/main" val="40194524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Аналитическая справка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6400" dirty="0">
                <a:latin typeface="Calibri" panose="020F0502020204030204" pitchFamily="34" charset="0"/>
                <a:ea typeface="Calibri" panose="020F0502020204030204" pitchFamily="34" charset="0"/>
              </a:rPr>
              <a:t>Выпускники текущего года, сдающие экзамен по предмету «Обществознание», более успешно справились, чем в 2024 году с заданиями тематического модуля «Человек в обществе. Духовная культура» - 1, 3, 4. Значительные положительные изменения можно наблюдать в выполнении модуля «Правовое регулирование общественных отношений в Российской Федерации». Это все задания первой части КИМ - 12, 14, 15, 16. В 2024 году задания по данному модулю вызывали трудности. Но при этом нужно отметить и те задания, выполнение которых вызвало больше затруднений, чем в предыдущем году – задания №5, №6, №7, №21 из раздела «Экономика». Незначительное снижение показателей выявлено при выполнении заданий №8, №9 по модулю «Социальная </a:t>
            </a:r>
            <a:r>
              <a:rPr lang="ru-RU" sz="6400" dirty="0" smtClean="0">
                <a:latin typeface="Calibri" panose="020F0502020204030204" pitchFamily="34" charset="0"/>
                <a:ea typeface="Calibri" panose="020F0502020204030204" pitchFamily="34" charset="0"/>
              </a:rPr>
              <a:t>сфера» и при </a:t>
            </a:r>
            <a:r>
              <a:rPr lang="ru-RU" sz="6400" dirty="0">
                <a:latin typeface="Calibri" panose="020F0502020204030204" pitchFamily="34" charset="0"/>
                <a:ea typeface="Calibri" panose="020F0502020204030204" pitchFamily="34" charset="0"/>
              </a:rPr>
              <a:t>выполнении второй части КИМ снизился процент выполнения по заданиям 17-24, за исключением задания 25.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6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6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Анализ </a:t>
            </a:r>
            <a:r>
              <a:rPr lang="ru-RU" sz="6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результатов ЕГЭ по обществознанию 2025 года показал, что большинство выпускников достигло </a:t>
            </a:r>
            <a:r>
              <a:rPr lang="ru-RU" sz="6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базового</a:t>
            </a:r>
            <a:r>
              <a:rPr lang="ru-RU" sz="6400" dirty="0" smtClean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6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уровня </a:t>
            </a:r>
            <a:r>
              <a:rPr lang="ru-RU" sz="6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обществоведческой подготовки, а 9 участников имеют повышенный и высокий уровень подготовки. Следует отметить, что средний балл снизился с 61 в 2024 году до 55 в 2025. Наблюдается снижение доли </a:t>
            </a:r>
            <a:r>
              <a:rPr lang="ru-RU" sz="6400" i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высокобалльников</a:t>
            </a:r>
            <a:r>
              <a:rPr lang="ru-RU" sz="6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и учащихся из </a:t>
            </a:r>
            <a:r>
              <a:rPr lang="ru-RU" sz="64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группы от 61 до 80 баллов. </a:t>
            </a:r>
            <a:r>
              <a:rPr lang="ru-RU" sz="6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Растет число лиц, не преодолевших минимальный порог.</a:t>
            </a:r>
            <a:endParaRPr lang="ru-RU" sz="6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095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Рекомендации педагогам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algn="just"/>
            <a:r>
              <a:rPr lang="ru-RU" sz="8000" dirty="0" smtClean="0"/>
              <a:t>1. Ознакомиться </a:t>
            </a:r>
            <a:r>
              <a:rPr lang="ru-RU" sz="8000" dirty="0"/>
              <a:t>с анализом выполнения </a:t>
            </a:r>
            <a:r>
              <a:rPr lang="ru-RU" sz="7200" dirty="0"/>
              <a:t>экзаменационных</a:t>
            </a:r>
            <a:r>
              <a:rPr lang="ru-RU" sz="8000" dirty="0"/>
              <a:t> материалов </a:t>
            </a:r>
            <a:r>
              <a:rPr lang="ru-RU" sz="8000" dirty="0" smtClean="0"/>
              <a:t>2025 </a:t>
            </a:r>
            <a:r>
              <a:rPr lang="ru-RU" sz="8000" dirty="0"/>
              <a:t>года. </a:t>
            </a:r>
          </a:p>
          <a:p>
            <a:pPr algn="just"/>
            <a:r>
              <a:rPr lang="ru-RU" sz="8000" dirty="0"/>
              <a:t>Рассмотреть с учащимися на уроке демоверсии, кодификаторы и спецификации по обществознанию </a:t>
            </a:r>
            <a:r>
              <a:rPr lang="ru-RU" sz="8000" dirty="0" smtClean="0"/>
              <a:t>2025.</a:t>
            </a:r>
            <a:endParaRPr lang="ru-RU" sz="8000" dirty="0"/>
          </a:p>
          <a:p>
            <a:pPr algn="just"/>
            <a:r>
              <a:rPr lang="ru-RU" sz="8000" dirty="0"/>
              <a:t>При рассмотрении экзаменационных материалов обратить внимание учащихся на структуру заданий, определить задания по уровню сложности и ранжирования их по баллам.</a:t>
            </a:r>
          </a:p>
          <a:p>
            <a:pPr algn="just"/>
            <a:r>
              <a:rPr lang="ru-RU" sz="8000" dirty="0"/>
              <a:t>Несмотря на уровень подготовки учащихся, постоянно ориентировать учеников на выполнение всех заданий вне зависимости от его уровня сложности.</a:t>
            </a:r>
          </a:p>
          <a:p>
            <a:pPr algn="just"/>
            <a:r>
              <a:rPr lang="ru-RU" sz="8000" dirty="0"/>
              <a:t>При разборе демоверсий </a:t>
            </a:r>
            <a:r>
              <a:rPr lang="ru-RU" sz="7200" dirty="0"/>
              <a:t>обратить</a:t>
            </a:r>
            <a:r>
              <a:rPr lang="ru-RU" sz="8000" dirty="0"/>
              <a:t> особое внимание на задания повышенного и высокого уровня сложности, разобрать с учащимися алгоритмы их решений.</a:t>
            </a:r>
          </a:p>
          <a:p>
            <a:pPr algn="just"/>
            <a:r>
              <a:rPr lang="ru-RU" sz="8000" dirty="0"/>
              <a:t>Использовать демоверсии ЕГЭ в качестве формы текущего контроля и итоговой аттестации.</a:t>
            </a:r>
          </a:p>
          <a:p>
            <a:pPr algn="just"/>
            <a:r>
              <a:rPr lang="ru-RU" sz="8000" dirty="0"/>
              <a:t> 2. Расширять кругозор учащихся: изучать дополнительную литературу, смотреть видеофильмы, интересоваться важными политическими и социальными событиями, происходящими в мире, с их последующим анализом.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2542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Рекомендации педагогам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ru-RU" dirty="0"/>
              <a:t>3. При подготовке к экзамену активно включать в преподавание практико-ориентированные задания на установление причинно-следственных связей; при изучении нового материала - работу с различными источниками информации, составление простых и сложных планов, оценивание социальной информации с четким выражением суждений и примерами из личного опыта.</a:t>
            </a:r>
          </a:p>
          <a:p>
            <a:pPr algn="just"/>
            <a:r>
              <a:rPr lang="ru-RU" dirty="0"/>
              <a:t> 4. Продолжать работать над формированием у учащихся базового понятийного аппарата социальных наук.</a:t>
            </a:r>
          </a:p>
          <a:p>
            <a:pPr algn="just"/>
            <a:r>
              <a:rPr lang="ru-RU" dirty="0"/>
              <a:t> 5. Работать на достижение не только предметных, но и </a:t>
            </a:r>
            <a:r>
              <a:rPr lang="ru-RU" dirty="0" err="1"/>
              <a:t>метапредметных</a:t>
            </a:r>
            <a:r>
              <a:rPr lang="ru-RU" dirty="0"/>
              <a:t> связей; над установлением </a:t>
            </a:r>
            <a:r>
              <a:rPr lang="ru-RU" dirty="0" err="1"/>
              <a:t>внутрипредметных</a:t>
            </a:r>
            <a:r>
              <a:rPr lang="ru-RU" dirty="0"/>
              <a:t> связей с материалом из дополнительных источников.</a:t>
            </a:r>
          </a:p>
          <a:p>
            <a:pPr algn="just"/>
            <a:r>
              <a:rPr lang="ru-RU" dirty="0"/>
              <a:t> 6. Регулярно повторять изученный материал, обращая внимание не только на сложную, но и на достаточно усвоенную информацию.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717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СПАСИБО ЗА ВНИМАНИЕ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006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785</TotalTime>
  <Words>3532</Words>
  <Application>Microsoft Office PowerPoint</Application>
  <PresentationFormat>Экран (4:3)</PresentationFormat>
  <Paragraphs>312</Paragraphs>
  <Slides>38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2" baseType="lpstr">
      <vt:lpstr>Arial</vt:lpstr>
      <vt:lpstr>Calibri</vt:lpstr>
      <vt:lpstr>Times New Roman</vt:lpstr>
      <vt:lpstr>Тема Office</vt:lpstr>
      <vt:lpstr>Презентация PowerPoint</vt:lpstr>
      <vt:lpstr>Количество участников ЕГЭ по истории (за 3 года) </vt:lpstr>
      <vt:lpstr>Диаграмма распределения тестовых баллов участников ЕГЭ </vt:lpstr>
      <vt:lpstr>Динамика результатов ЕГЭ по предмету за последние 3 года </vt:lpstr>
      <vt:lpstr> ОО с самыми высокими и низкими результатами</vt:lpstr>
      <vt:lpstr>Сложные задания ЕГЭ</vt:lpstr>
      <vt:lpstr>Сложные задания ЕГЭ</vt:lpstr>
      <vt:lpstr>Сложные задания ЕГЭ</vt:lpstr>
      <vt:lpstr>Сложные задания ЕГЭ</vt:lpstr>
      <vt:lpstr>Сложные задания ЕГЭ</vt:lpstr>
      <vt:lpstr>Сложные задания ЕГЭ</vt:lpstr>
      <vt:lpstr>Сложные задания ЕГЭ</vt:lpstr>
      <vt:lpstr>Сложные задания ЕГЭ</vt:lpstr>
      <vt:lpstr>Сложные задания ЕГЭ</vt:lpstr>
      <vt:lpstr>Сложные задания ЕГЭ</vt:lpstr>
      <vt:lpstr>Сложные задания ЕГЭ</vt:lpstr>
      <vt:lpstr>Результаты ЕГЭ по истории</vt:lpstr>
      <vt:lpstr>Рекомендации учителям:</vt:lpstr>
      <vt:lpstr>Рекомендации учителям:</vt:lpstr>
      <vt:lpstr>Количество участников ЕГЭ по обществознанию</vt:lpstr>
      <vt:lpstr>Диаграмма распределения тестовых баллов </vt:lpstr>
      <vt:lpstr>Динамика результатов ЕГЭ по предмету за последние 3 года </vt:lpstr>
      <vt:lpstr>ОО, продемонстрировавшие наиболее высокие и низкие результаты ЕГЭ </vt:lpstr>
      <vt:lpstr>ВЫВОДЫ</vt:lpstr>
      <vt:lpstr>Сложные задания ЕГЭ</vt:lpstr>
      <vt:lpstr>Сложные задания ЕГЭ</vt:lpstr>
      <vt:lpstr>Сложные задания ЕГЭ</vt:lpstr>
      <vt:lpstr>Сложные задания ЕГЭ</vt:lpstr>
      <vt:lpstr>Сложные задания ЕГЭ</vt:lpstr>
      <vt:lpstr>Сложные задания ЕГЭ</vt:lpstr>
      <vt:lpstr>Сложные задания ЕГЭ</vt:lpstr>
      <vt:lpstr>Сложные задания ЕГЭ</vt:lpstr>
      <vt:lpstr>Анализ по тематическим модулям</vt:lpstr>
      <vt:lpstr>Анализ по тематическим модулям</vt:lpstr>
      <vt:lpstr>Аналитическая справка</vt:lpstr>
      <vt:lpstr>Рекомендации педагогам</vt:lpstr>
      <vt:lpstr>Рекомендации педагогам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ОГЭ по истории 2023 г.</dc:title>
  <dc:creator>Администратор</dc:creator>
  <cp:lastModifiedBy>User</cp:lastModifiedBy>
  <cp:revision>92</cp:revision>
  <cp:lastPrinted>2025-08-27T05:21:46Z</cp:lastPrinted>
  <dcterms:created xsi:type="dcterms:W3CDTF">2023-08-10T11:13:43Z</dcterms:created>
  <dcterms:modified xsi:type="dcterms:W3CDTF">2025-08-27T05:22:59Z</dcterms:modified>
</cp:coreProperties>
</file>