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5" r:id="rId17"/>
    <p:sldId id="272" r:id="rId18"/>
    <p:sldId id="273" r:id="rId19"/>
    <p:sldId id="276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369" autoAdjust="0"/>
    <p:restoredTop sz="94660"/>
  </p:normalViewPr>
  <p:slideViewPr>
    <p:cSldViewPr snapToGrid="0">
      <p:cViewPr varScale="1">
        <p:scale>
          <a:sx n="91" d="100"/>
          <a:sy n="91" d="100"/>
        </p:scale>
        <p:origin x="37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1\Desktop\Microsoft%20Excel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>
        <c:manualLayout>
          <c:layoutTarget val="inner"/>
          <c:xMode val="edge"/>
          <c:yMode val="edge"/>
          <c:x val="8.3626999713413391E-2"/>
          <c:y val="6.3371057715816373E-2"/>
          <c:w val="0.90303606423026395"/>
          <c:h val="0.83230185427108949"/>
        </c:manualLayout>
      </c:layout>
      <c:barChart>
        <c:barDir val="col"/>
        <c:grouping val="clustered"/>
        <c:varyColors val="0"/>
        <c:ser>
          <c:idx val="0"/>
          <c:order val="0"/>
          <c:spPr>
            <a:gradFill rotWithShape="1">
              <a:gsLst>
                <a:gs pos="0">
                  <a:schemeClr val="accent3">
                    <a:tint val="96000"/>
                    <a:lumMod val="100000"/>
                  </a:schemeClr>
                </a:gs>
                <a:gs pos="78000">
                  <a:schemeClr val="accent3">
                    <a:shade val="94000"/>
                    <a:lumMod val="94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cat>
            <c:numRef>
              <c:f>Лист1!$A$1:$A$26</c:f>
              <c:numCache>
                <c:formatCode>General</c:formatCode>
                <c:ptCount val="2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</c:numCache>
            </c:numRef>
          </c:cat>
          <c:val>
            <c:numRef>
              <c:f>Лист1!$B$1:$B$26</c:f>
              <c:numCache>
                <c:formatCode>0%</c:formatCode>
                <c:ptCount val="26"/>
                <c:pt idx="0">
                  <c:v>0.85</c:v>
                </c:pt>
                <c:pt idx="1">
                  <c:v>0.76</c:v>
                </c:pt>
                <c:pt idx="2">
                  <c:v>0.96</c:v>
                </c:pt>
                <c:pt idx="3">
                  <c:v>0.87</c:v>
                </c:pt>
                <c:pt idx="4">
                  <c:v>0.75</c:v>
                </c:pt>
                <c:pt idx="5">
                  <c:v>0.84</c:v>
                </c:pt>
                <c:pt idx="6">
                  <c:v>0.79</c:v>
                </c:pt>
                <c:pt idx="7">
                  <c:v>0.78</c:v>
                </c:pt>
                <c:pt idx="8">
                  <c:v>0.73</c:v>
                </c:pt>
                <c:pt idx="9">
                  <c:v>0.6</c:v>
                </c:pt>
                <c:pt idx="10">
                  <c:v>0.62</c:v>
                </c:pt>
                <c:pt idx="11">
                  <c:v>0.41</c:v>
                </c:pt>
                <c:pt idx="12">
                  <c:v>0.75</c:v>
                </c:pt>
                <c:pt idx="13">
                  <c:v>0.76</c:v>
                </c:pt>
                <c:pt idx="14">
                  <c:v>0.63</c:v>
                </c:pt>
                <c:pt idx="15">
                  <c:v>0.97</c:v>
                </c:pt>
                <c:pt idx="16">
                  <c:v>0.68</c:v>
                </c:pt>
                <c:pt idx="17">
                  <c:v>0.67</c:v>
                </c:pt>
                <c:pt idx="18">
                  <c:v>0.81</c:v>
                </c:pt>
                <c:pt idx="19">
                  <c:v>0.61</c:v>
                </c:pt>
                <c:pt idx="20">
                  <c:v>0.28999999999999998</c:v>
                </c:pt>
                <c:pt idx="21">
                  <c:v>0.57999999999999996</c:v>
                </c:pt>
                <c:pt idx="22">
                  <c:v>0.24</c:v>
                </c:pt>
                <c:pt idx="23">
                  <c:v>0.78</c:v>
                </c:pt>
                <c:pt idx="24">
                  <c:v>0.47</c:v>
                </c:pt>
                <c:pt idx="25">
                  <c:v>0.88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E57-4044-BCC7-61DFFD8BC0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251977896"/>
        <c:axId val="302520800"/>
      </c:barChart>
      <c:catAx>
        <c:axId val="251977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02520800"/>
        <c:crosses val="autoZero"/>
        <c:auto val="1"/>
        <c:lblAlgn val="ctr"/>
        <c:lblOffset val="100"/>
        <c:noMultiLvlLbl val="0"/>
      </c:catAx>
      <c:valAx>
        <c:axId val="302520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519778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gradFill rotWithShape="1">
              <a:gsLst>
                <a:gs pos="0">
                  <a:schemeClr val="accent3">
                    <a:tint val="96000"/>
                    <a:lumMod val="100000"/>
                  </a:schemeClr>
                </a:gs>
                <a:gs pos="78000">
                  <a:schemeClr val="accent3">
                    <a:shade val="94000"/>
                    <a:lumMod val="94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38100" dist="25400" dir="5400000" rotWithShape="0">
                <a:srgbClr val="000000">
                  <a:alpha val="35000"/>
                </a:srgbClr>
              </a:outerShdw>
            </a:effectLst>
          </c:spPr>
          <c:invertIfNegative val="0"/>
          <c:cat>
            <c:numRef>
              <c:f>Лист1!$A$1:$A$17</c:f>
              <c:numCache>
                <c:formatCode>General</c:formatCode>
                <c:ptCount val="17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</c:numCache>
            </c:numRef>
          </c:cat>
          <c:val>
            <c:numRef>
              <c:f>Лист1!$B$1:$B$17</c:f>
              <c:numCache>
                <c:formatCode>0%</c:formatCode>
                <c:ptCount val="17"/>
                <c:pt idx="0">
                  <c:v>0.92</c:v>
                </c:pt>
                <c:pt idx="1">
                  <c:v>0.8</c:v>
                </c:pt>
                <c:pt idx="2">
                  <c:v>0.92</c:v>
                </c:pt>
                <c:pt idx="3">
                  <c:v>0.72</c:v>
                </c:pt>
                <c:pt idx="4">
                  <c:v>0.92</c:v>
                </c:pt>
                <c:pt idx="5">
                  <c:v>0.84</c:v>
                </c:pt>
                <c:pt idx="6">
                  <c:v>0.96</c:v>
                </c:pt>
                <c:pt idx="7">
                  <c:v>0.96</c:v>
                </c:pt>
                <c:pt idx="8">
                  <c:v>0.84</c:v>
                </c:pt>
                <c:pt idx="9">
                  <c:v>0.88</c:v>
                </c:pt>
                <c:pt idx="10">
                  <c:v>0.88</c:v>
                </c:pt>
                <c:pt idx="11">
                  <c:v>0.84</c:v>
                </c:pt>
                <c:pt idx="12">
                  <c:v>0.48</c:v>
                </c:pt>
                <c:pt idx="13">
                  <c:v>0.84</c:v>
                </c:pt>
                <c:pt idx="14">
                  <c:v>0.84</c:v>
                </c:pt>
                <c:pt idx="15">
                  <c:v>0.92</c:v>
                </c:pt>
                <c:pt idx="16">
                  <c:v>0.84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90F-4A29-8589-1B0970B633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250898856"/>
        <c:axId val="250899248"/>
      </c:barChart>
      <c:catAx>
        <c:axId val="250898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50899248"/>
        <c:crosses val="autoZero"/>
        <c:auto val="1"/>
        <c:lblAlgn val="ctr"/>
        <c:lblOffset val="100"/>
        <c:noMultiLvlLbl val="0"/>
      </c:catAx>
      <c:valAx>
        <c:axId val="250899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508988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Reversed" id="23">
  <a:schemeClr val="accent3"/>
</cs:colorStyle>
</file>

<file path=ppt/charts/colors2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style1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8D078-5CC9-428D-85E3-C96F254DCB66}" type="datetimeFigureOut">
              <a:rPr lang="ru-RU" smtClean="0"/>
              <a:t>01.12.2020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2D72-A709-4D2B-AAC2-90DC87FC9B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84708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8D078-5CC9-428D-85E3-C96F254DCB66}" type="datetimeFigureOut">
              <a:rPr lang="ru-RU" smtClean="0"/>
              <a:t>01.12.2020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2D72-A709-4D2B-AAC2-90DC87FC9B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43613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8D078-5CC9-428D-85E3-C96F254DCB66}" type="datetimeFigureOut">
              <a:rPr lang="ru-RU" smtClean="0"/>
              <a:t>01.12.2020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2D72-A709-4D2B-AAC2-90DC87FC9B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6571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8D078-5CC9-428D-85E3-C96F254DCB66}" type="datetimeFigureOut">
              <a:rPr lang="ru-RU" smtClean="0"/>
              <a:t>01.12.2020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2D72-A709-4D2B-AAC2-90DC87FC9B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08011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8D078-5CC9-428D-85E3-C96F254DCB66}" type="datetimeFigureOut">
              <a:rPr lang="ru-RU" smtClean="0"/>
              <a:t>01.12.2020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2D72-A709-4D2B-AAC2-90DC87FC9B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26053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8D078-5CC9-428D-85E3-C96F254DCB66}" type="datetimeFigureOut">
              <a:rPr lang="ru-RU" smtClean="0"/>
              <a:t>01.12.2020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2D72-A709-4D2B-AAC2-90DC87FC9B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49968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8D078-5CC9-428D-85E3-C96F254DCB66}" type="datetimeFigureOut">
              <a:rPr lang="ru-RU" smtClean="0"/>
              <a:t>01.12.2020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2D72-A709-4D2B-AAC2-90DC87FC9B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75783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8D078-5CC9-428D-85E3-C96F254DCB66}" type="datetimeFigureOut">
              <a:rPr lang="ru-RU" smtClean="0"/>
              <a:t>01.12.2020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2D72-A709-4D2B-AAC2-90DC87FC9B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26169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8D078-5CC9-428D-85E3-C96F254DCB66}" type="datetimeFigureOut">
              <a:rPr lang="ru-RU" smtClean="0"/>
              <a:t>01.12.2020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2D72-A709-4D2B-AAC2-90DC87FC9B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88092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8D078-5CC9-428D-85E3-C96F254DCB66}" type="datetimeFigureOut">
              <a:rPr lang="ru-RU" smtClean="0"/>
              <a:t>01.12.2020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2D72-A709-4D2B-AAC2-90DC87FC9B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26496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8D078-5CC9-428D-85E3-C96F254DCB66}" type="datetimeFigureOut">
              <a:rPr lang="ru-RU" smtClean="0"/>
              <a:t>01.12.2020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2D72-A709-4D2B-AAC2-90DC87FC9B6A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150502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8D078-5CC9-428D-85E3-C96F254DCB66}" type="datetimeFigureOut">
              <a:rPr lang="ru-RU" smtClean="0"/>
              <a:t>01.12.2020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2D72-A709-4D2B-AAC2-90DC87FC9B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06091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8D078-5CC9-428D-85E3-C96F254DCB66}" type="datetimeFigureOut">
              <a:rPr lang="ru-RU" smtClean="0"/>
              <a:t>01.12.2020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2D72-A709-4D2B-AAC2-90DC87FC9B6A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442465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8D078-5CC9-428D-85E3-C96F254DCB66}" type="datetimeFigureOut">
              <a:rPr lang="ru-RU" smtClean="0"/>
              <a:t>01.12.2020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2D72-A709-4D2B-AAC2-90DC87FC9B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36328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8D078-5CC9-428D-85E3-C96F254DCB66}" type="datetimeFigureOut">
              <a:rPr lang="ru-RU" smtClean="0"/>
              <a:t>01.12.2020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2D72-A709-4D2B-AAC2-90DC87FC9B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84786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8D078-5CC9-428D-85E3-C96F254DCB66}" type="datetimeFigureOut">
              <a:rPr lang="ru-RU" smtClean="0"/>
              <a:t>01.12.2020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42D72-A709-4D2B-AAC2-90DC87FC9B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38692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58D078-5CC9-428D-85E3-C96F254DCB66}" type="datetimeFigureOut">
              <a:rPr lang="ru-RU" smtClean="0"/>
              <a:t>01.12.2020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6F42D72-A709-4D2B-AAC2-90DC87FC9B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8109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  <p:sldLayoutId id="2147483776" r:id="rId6"/>
    <p:sldLayoutId id="2147483777" r:id="rId7"/>
    <p:sldLayoutId id="2147483778" r:id="rId8"/>
    <p:sldLayoutId id="2147483779" r:id="rId9"/>
    <p:sldLayoutId id="2147483780" r:id="rId10"/>
    <p:sldLayoutId id="2147483781" r:id="rId11"/>
    <p:sldLayoutId id="2147483782" r:id="rId12"/>
    <p:sldLayoutId id="2147483783" r:id="rId13"/>
    <p:sldLayoutId id="2147483784" r:id="rId14"/>
    <p:sldLayoutId id="2147483785" r:id="rId15"/>
    <p:sldLayoutId id="214748378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2474" y="3256941"/>
            <a:ext cx="10228881" cy="1646302"/>
          </a:xfrm>
        </p:spPr>
        <p:txBody>
          <a:bodyPr/>
          <a:lstStyle/>
          <a:p>
            <a:pPr algn="ctr"/>
            <a:r>
              <a:rPr lang="ru-RU" sz="4200" b="1" dirty="0"/>
              <a:t>Методический анализ результатов ЕГЭ по русскому языку за </a:t>
            </a:r>
            <a:r>
              <a:rPr lang="ru-RU" sz="4200" b="1" dirty="0" smtClean="0"/>
              <a:t>2020 </a:t>
            </a:r>
            <a:r>
              <a:rPr lang="ru-RU" sz="4200" b="1" dirty="0"/>
              <a:t>год по </a:t>
            </a:r>
            <a:r>
              <a:rPr lang="ru-RU" sz="4200" b="1" dirty="0" err="1"/>
              <a:t>Отрадненскому</a:t>
            </a:r>
            <a:r>
              <a:rPr lang="ru-RU" sz="4200" b="1" dirty="0"/>
              <a:t> образовательному </a:t>
            </a:r>
            <a:r>
              <a:rPr lang="ru-RU" sz="4200" b="1" dirty="0" smtClean="0"/>
              <a:t>округу</a:t>
            </a:r>
            <a:endParaRPr lang="ru-RU" sz="4200" b="1" dirty="0"/>
          </a:p>
        </p:txBody>
      </p:sp>
    </p:spTree>
    <p:extLst>
      <p:ext uri="{BB962C8B-B14F-4D97-AF65-F5344CB8AC3E}">
        <p14:creationId xmlns:p14="http://schemas.microsoft.com/office/powerpoint/2010/main" val="1926794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9365300" cy="1320800"/>
          </a:xfrm>
        </p:spPr>
        <p:txBody>
          <a:bodyPr>
            <a:normAutofit/>
          </a:bodyPr>
          <a:lstStyle/>
          <a:p>
            <a:r>
              <a:rPr lang="ru-RU" b="1" dirty="0" smtClean="0"/>
              <a:t>Общий анализ результатов ЕГЭ по русскому языку за </a:t>
            </a:r>
            <a:r>
              <a:rPr lang="ru-RU" b="1" dirty="0" smtClean="0"/>
              <a:t>2020 </a:t>
            </a:r>
            <a:r>
              <a:rPr lang="ru-RU" b="1" dirty="0" smtClean="0"/>
              <a:t>год</a:t>
            </a:r>
            <a:endParaRPr lang="ru-RU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24628931"/>
              </p:ext>
            </p:extLst>
          </p:nvPr>
        </p:nvGraphicFramePr>
        <p:xfrm>
          <a:off x="677334" y="2191406"/>
          <a:ext cx="9102097" cy="37444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36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797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586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827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Число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%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8274">
                <a:tc>
                  <a:txBody>
                    <a:bodyPr/>
                    <a:lstStyle/>
                    <a:p>
                      <a:r>
                        <a:rPr lang="ru-RU" dirty="0" smtClean="0"/>
                        <a:t>Сдавало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404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0171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Количество учащихся, получивших</a:t>
                      </a:r>
                      <a:r>
                        <a:rPr lang="ru-RU" baseline="0" dirty="0" smtClean="0"/>
                        <a:t> от</a:t>
                      </a:r>
                      <a:r>
                        <a:rPr lang="ru-RU" dirty="0" smtClean="0"/>
                        <a:t> «0» до «35»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1%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0171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Количество учащихся, получивших</a:t>
                      </a:r>
                      <a:r>
                        <a:rPr lang="ru-RU" baseline="0" dirty="0" smtClean="0"/>
                        <a:t> от</a:t>
                      </a:r>
                      <a:r>
                        <a:rPr lang="ru-RU" dirty="0" smtClean="0"/>
                        <a:t> «36» до «57»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66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16%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0171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Количество учащихся, получивших</a:t>
                      </a:r>
                      <a:r>
                        <a:rPr lang="ru-RU" baseline="0" dirty="0" smtClean="0"/>
                        <a:t> от</a:t>
                      </a:r>
                      <a:r>
                        <a:rPr lang="ru-RU" dirty="0" smtClean="0"/>
                        <a:t> «58» до «71»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158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39%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7386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Количество учащихся, получивших</a:t>
                      </a:r>
                      <a:r>
                        <a:rPr lang="ru-RU" baseline="0" dirty="0" smtClean="0"/>
                        <a:t> от</a:t>
                      </a:r>
                      <a:r>
                        <a:rPr lang="ru-RU" dirty="0" smtClean="0"/>
                        <a:t> «72» до «100»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177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44%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31254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3555" y="110214"/>
            <a:ext cx="8596668" cy="1320800"/>
          </a:xfrm>
        </p:spPr>
        <p:txBody>
          <a:bodyPr/>
          <a:lstStyle/>
          <a:p>
            <a:r>
              <a:rPr lang="ru-RU" b="1" dirty="0" smtClean="0"/>
              <a:t>Задания части </a:t>
            </a:r>
            <a:r>
              <a:rPr lang="en-US" b="1" dirty="0" smtClean="0"/>
              <a:t>I</a:t>
            </a:r>
            <a:r>
              <a:rPr lang="ru-RU" b="1" dirty="0" smtClean="0"/>
              <a:t> (1-26) ЕГЭ по русскому языку</a:t>
            </a:r>
            <a:endParaRPr lang="ru-RU" b="1" dirty="0"/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>
          <a:xfrm>
            <a:off x="790050" y="6076786"/>
            <a:ext cx="4185618" cy="576262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*Б-базовый уровень</a:t>
            </a:r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186790976"/>
              </p:ext>
            </p:extLst>
          </p:nvPr>
        </p:nvGraphicFramePr>
        <p:xfrm>
          <a:off x="393553" y="1345180"/>
          <a:ext cx="10799964" cy="481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67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84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5972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31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4438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2712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Задание</a:t>
                      </a:r>
                    </a:p>
                  </a:txBody>
                  <a:tcPr marL="38523" marR="385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Уровень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 marL="38523" marR="385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Проверяемые элементы содержания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 marL="38523" marR="385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Кол-во</a:t>
                      </a:r>
                    </a:p>
                    <a:p>
                      <a:pPr algn="ctr"/>
                      <a:r>
                        <a:rPr lang="ru-RU" b="1" dirty="0" err="1" smtClean="0">
                          <a:solidFill>
                            <a:schemeClr val="tx1"/>
                          </a:solidFill>
                        </a:rPr>
                        <a:t>учащ</a:t>
                      </a:r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 marL="38523" marR="385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%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 marL="38523" marR="38523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3406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 marL="38523" marR="385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Б</a:t>
                      </a:r>
                      <a:endParaRPr lang="ru-RU" dirty="0"/>
                    </a:p>
                  </a:txBody>
                  <a:tcPr marL="38523" marR="385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Информационная обработка письменных текстов различных стилей и жанров.</a:t>
                      </a:r>
                      <a:endParaRPr lang="ru-RU" dirty="0"/>
                    </a:p>
                  </a:txBody>
                  <a:tcPr marL="38523" marR="385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345</a:t>
                      </a:r>
                      <a:endParaRPr lang="ru-RU" dirty="0"/>
                    </a:p>
                  </a:txBody>
                  <a:tcPr marL="38523" marR="385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85%</a:t>
                      </a:r>
                      <a:endParaRPr lang="ru-RU" dirty="0"/>
                    </a:p>
                  </a:txBody>
                  <a:tcPr marL="38523" marR="38523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140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 marL="38523" marR="385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Б</a:t>
                      </a:r>
                      <a:endParaRPr lang="ru-RU" dirty="0"/>
                    </a:p>
                  </a:txBody>
                  <a:tcPr marL="38523" marR="385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Средства связи предложений в тексте. Отбор языковых средств в тексте в зависимости от темы, цели, адресата и ситуации общения.</a:t>
                      </a:r>
                      <a:endParaRPr lang="ru-RU" dirty="0"/>
                    </a:p>
                  </a:txBody>
                  <a:tcPr marL="38523" marR="385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307</a:t>
                      </a:r>
                      <a:endParaRPr lang="ru-RU" dirty="0"/>
                    </a:p>
                  </a:txBody>
                  <a:tcPr marL="38523" marR="385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76%</a:t>
                      </a:r>
                      <a:endParaRPr lang="ru-RU" dirty="0"/>
                    </a:p>
                  </a:txBody>
                  <a:tcPr marL="38523" marR="38523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712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 marL="38523" marR="385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Б</a:t>
                      </a:r>
                      <a:endParaRPr lang="ru-RU" dirty="0"/>
                    </a:p>
                  </a:txBody>
                  <a:tcPr marL="38523" marR="385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Лексическое значение слова.</a:t>
                      </a:r>
                      <a:endParaRPr lang="ru-RU" dirty="0"/>
                    </a:p>
                  </a:txBody>
                  <a:tcPr marL="38523" marR="385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389</a:t>
                      </a:r>
                      <a:endParaRPr lang="ru-RU" dirty="0"/>
                    </a:p>
                  </a:txBody>
                  <a:tcPr marL="38523" marR="385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96%</a:t>
                      </a:r>
                      <a:endParaRPr lang="ru-RU" dirty="0"/>
                    </a:p>
                  </a:txBody>
                  <a:tcPr marL="38523" marR="38523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712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 marL="38523" marR="385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Б</a:t>
                      </a:r>
                      <a:endParaRPr lang="ru-RU" dirty="0"/>
                    </a:p>
                  </a:txBody>
                  <a:tcPr marL="38523" marR="385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Орфоэпические нормы.</a:t>
                      </a:r>
                      <a:endParaRPr lang="ru-RU" dirty="0"/>
                    </a:p>
                  </a:txBody>
                  <a:tcPr marL="38523" marR="385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351</a:t>
                      </a:r>
                      <a:endParaRPr lang="ru-RU" dirty="0"/>
                    </a:p>
                  </a:txBody>
                  <a:tcPr marL="38523" marR="385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87%</a:t>
                      </a:r>
                      <a:endParaRPr lang="ru-RU" dirty="0"/>
                    </a:p>
                  </a:txBody>
                  <a:tcPr marL="38523" marR="38523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96209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 marL="38523" marR="385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Б</a:t>
                      </a:r>
                      <a:endParaRPr lang="ru-RU" dirty="0"/>
                    </a:p>
                  </a:txBody>
                  <a:tcPr marL="38523" marR="385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Лексические нормы (употребление слова в соответствии с точным лексическим значением и требованием лексической сочетаемости).</a:t>
                      </a:r>
                    </a:p>
                  </a:txBody>
                  <a:tcPr marL="38523" marR="385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301</a:t>
                      </a:r>
                    </a:p>
                  </a:txBody>
                  <a:tcPr marL="38523" marR="385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75%</a:t>
                      </a:r>
                    </a:p>
                  </a:txBody>
                  <a:tcPr marL="38523" marR="38523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712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6</a:t>
                      </a:r>
                      <a:endParaRPr lang="ru-RU" dirty="0"/>
                    </a:p>
                  </a:txBody>
                  <a:tcPr marL="38523" marR="385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Б</a:t>
                      </a:r>
                      <a:endParaRPr lang="ru-RU" dirty="0"/>
                    </a:p>
                  </a:txBody>
                  <a:tcPr marL="38523" marR="385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Лексические нормы.</a:t>
                      </a:r>
                      <a:endParaRPr lang="ru-RU" dirty="0"/>
                    </a:p>
                  </a:txBody>
                  <a:tcPr marL="38523" marR="385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340</a:t>
                      </a:r>
                      <a:endParaRPr lang="ru-RU" dirty="0"/>
                    </a:p>
                  </a:txBody>
                  <a:tcPr marL="38523" marR="385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84%</a:t>
                      </a:r>
                      <a:endParaRPr lang="ru-RU" dirty="0"/>
                    </a:p>
                  </a:txBody>
                  <a:tcPr marL="38523" marR="38523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712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7</a:t>
                      </a:r>
                      <a:endParaRPr lang="ru-RU" dirty="0"/>
                    </a:p>
                  </a:txBody>
                  <a:tcPr marL="38523" marR="385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Б</a:t>
                      </a:r>
                      <a:endParaRPr lang="ru-RU" dirty="0"/>
                    </a:p>
                  </a:txBody>
                  <a:tcPr marL="38523" marR="385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Морфологические нормы (образование форм слова).</a:t>
                      </a:r>
                      <a:endParaRPr lang="ru-RU" dirty="0"/>
                    </a:p>
                  </a:txBody>
                  <a:tcPr marL="38523" marR="385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319</a:t>
                      </a:r>
                      <a:endParaRPr lang="ru-RU" dirty="0"/>
                    </a:p>
                  </a:txBody>
                  <a:tcPr marL="38523" marR="385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79%</a:t>
                      </a:r>
                      <a:endParaRPr lang="ru-RU" dirty="0"/>
                    </a:p>
                  </a:txBody>
                  <a:tcPr marL="38523" marR="38523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95270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767809" y="6569869"/>
            <a:ext cx="4185618" cy="576262"/>
          </a:xfrm>
        </p:spPr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*Б-базовый уровень</a:t>
            </a:r>
          </a:p>
          <a:p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568270141"/>
              </p:ext>
            </p:extLst>
          </p:nvPr>
        </p:nvGraphicFramePr>
        <p:xfrm>
          <a:off x="767809" y="299544"/>
          <a:ext cx="10204991" cy="57115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98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035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2891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472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521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51793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Задание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Уровень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Проверяемые элементы содержания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Кол-во </a:t>
                      </a:r>
                      <a:r>
                        <a:rPr lang="ru-RU" dirty="0" err="1" smtClean="0">
                          <a:solidFill>
                            <a:schemeClr val="tx1"/>
                          </a:solidFill>
                        </a:rPr>
                        <a:t>учащ</a:t>
                      </a:r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%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5338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Б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Синтаксические нормы. Нормы согласования. Нормы управления.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315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78%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907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Б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Правописание корней.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296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73%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8372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Б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Правописание приставок.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242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60%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3501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Б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Правописание суффиксов различных частей речи (кроме -Н-/-НН-).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250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62%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0343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Б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Правописание личных окончаний глаголов и суффиксов причастий.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165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41%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522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Б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Правописание НЕ и НИ.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305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75%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9903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Б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Слитное, дефисное, раздельное написание слов.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309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76%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9904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Б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Правописание -Н- и -НН- в различных частях речи.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256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63%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90343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Б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Знаки препинания в простом осложнённом предложении (с однородными членами). Пунктуация в сложносочинённом предложении и простом предложении с однородными членами.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393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97%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34191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509033" y="5881441"/>
            <a:ext cx="4288566" cy="462455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*</a:t>
            </a:r>
            <a:r>
              <a:rPr lang="ru-RU" sz="2700" dirty="0" smtClean="0">
                <a:solidFill>
                  <a:schemeClr val="tx1"/>
                </a:solidFill>
              </a:rPr>
              <a:t>Б-Базовый уровень</a:t>
            </a:r>
            <a:endParaRPr lang="ru-RU" sz="2700" dirty="0">
              <a:solidFill>
                <a:schemeClr val="tx1"/>
              </a:solidFill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27293363"/>
              </p:ext>
            </p:extLst>
          </p:nvPr>
        </p:nvGraphicFramePr>
        <p:xfrm>
          <a:off x="509033" y="328843"/>
          <a:ext cx="10716015" cy="4861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35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341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5160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240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882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Задание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L="76577" marR="7657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Уровень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L="76577" marR="7657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Проверяемые элементы содержания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L="76577" marR="7657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Кол-во </a:t>
                      </a:r>
                      <a:r>
                        <a:rPr lang="ru-RU" dirty="0" err="1" smtClean="0">
                          <a:solidFill>
                            <a:schemeClr val="tx1"/>
                          </a:solidFill>
                        </a:rPr>
                        <a:t>учащ</a:t>
                      </a:r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L="76577" marR="7657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%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L="76577" marR="76577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17</a:t>
                      </a:r>
                      <a:endParaRPr lang="ru-RU" dirty="0"/>
                    </a:p>
                  </a:txBody>
                  <a:tcPr marL="76577" marR="7657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Б</a:t>
                      </a:r>
                      <a:endParaRPr lang="ru-RU" dirty="0"/>
                    </a:p>
                  </a:txBody>
                  <a:tcPr marL="76577" marR="7657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Знаки препинания в предложениях с обособленными членами (определениями, обстоятельствами, приложениями, дополнениями).</a:t>
                      </a:r>
                      <a:endParaRPr lang="ru-RU" dirty="0"/>
                    </a:p>
                  </a:txBody>
                  <a:tcPr marL="76577" marR="7657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274</a:t>
                      </a:r>
                      <a:endParaRPr lang="ru-RU" dirty="0"/>
                    </a:p>
                  </a:txBody>
                  <a:tcPr marL="76577" marR="7657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68%</a:t>
                      </a:r>
                      <a:endParaRPr lang="ru-RU" dirty="0"/>
                    </a:p>
                  </a:txBody>
                  <a:tcPr marL="76577" marR="76577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18</a:t>
                      </a:r>
                      <a:endParaRPr lang="ru-RU" dirty="0"/>
                    </a:p>
                  </a:txBody>
                  <a:tcPr marL="76577" marR="7657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Б</a:t>
                      </a:r>
                      <a:endParaRPr lang="ru-RU" dirty="0"/>
                    </a:p>
                  </a:txBody>
                  <a:tcPr marL="76577" marR="7657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Знаки препинания в предложениях со словами и конструкциями, грамматически не связанными с членами предложения.</a:t>
                      </a:r>
                      <a:endParaRPr lang="ru-RU" dirty="0"/>
                    </a:p>
                  </a:txBody>
                  <a:tcPr marL="76577" marR="7657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271</a:t>
                      </a:r>
                      <a:endParaRPr lang="ru-RU" dirty="0"/>
                    </a:p>
                  </a:txBody>
                  <a:tcPr marL="76577" marR="7657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67%</a:t>
                      </a:r>
                      <a:endParaRPr lang="ru-RU" dirty="0"/>
                    </a:p>
                  </a:txBody>
                  <a:tcPr marL="76577" marR="76577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19</a:t>
                      </a:r>
                      <a:endParaRPr lang="ru-RU" dirty="0"/>
                    </a:p>
                  </a:txBody>
                  <a:tcPr marL="76577" marR="7657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Б</a:t>
                      </a:r>
                      <a:endParaRPr lang="ru-RU" dirty="0"/>
                    </a:p>
                  </a:txBody>
                  <a:tcPr marL="76577" marR="7657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Знаки препинания в сложноподчинённом предложении.</a:t>
                      </a:r>
                      <a:endParaRPr lang="ru-RU" dirty="0"/>
                    </a:p>
                  </a:txBody>
                  <a:tcPr marL="76577" marR="7657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327</a:t>
                      </a:r>
                      <a:endParaRPr lang="ru-RU" dirty="0"/>
                    </a:p>
                  </a:txBody>
                  <a:tcPr marL="76577" marR="7657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81%</a:t>
                      </a:r>
                      <a:endParaRPr lang="ru-RU" dirty="0"/>
                    </a:p>
                  </a:txBody>
                  <a:tcPr marL="76577" marR="76577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</a:t>
                      </a:r>
                      <a:endParaRPr lang="ru-RU" dirty="0"/>
                    </a:p>
                  </a:txBody>
                  <a:tcPr marL="76577" marR="7657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Б</a:t>
                      </a:r>
                      <a:endParaRPr lang="ru-RU" dirty="0"/>
                    </a:p>
                  </a:txBody>
                  <a:tcPr marL="76577" marR="7657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Знаки препинания в сложном предложении с разными видами связи.</a:t>
                      </a:r>
                      <a:endParaRPr lang="ru-RU" dirty="0"/>
                    </a:p>
                  </a:txBody>
                  <a:tcPr marL="76577" marR="7657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245</a:t>
                      </a:r>
                      <a:endParaRPr lang="ru-RU" dirty="0"/>
                    </a:p>
                  </a:txBody>
                  <a:tcPr marL="76577" marR="7657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61%</a:t>
                      </a:r>
                      <a:endParaRPr lang="ru-RU" dirty="0"/>
                    </a:p>
                  </a:txBody>
                  <a:tcPr marL="76577" marR="76577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21</a:t>
                      </a:r>
                      <a:endParaRPr lang="ru-RU" dirty="0"/>
                    </a:p>
                  </a:txBody>
                  <a:tcPr marL="76577" marR="7657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Б</a:t>
                      </a:r>
                      <a:endParaRPr lang="ru-RU" dirty="0"/>
                    </a:p>
                  </a:txBody>
                  <a:tcPr marL="76577" marR="7657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Пунктуационный анализ.</a:t>
                      </a:r>
                      <a:endParaRPr lang="ru-RU" dirty="0"/>
                    </a:p>
                  </a:txBody>
                  <a:tcPr marL="76577" marR="7657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116</a:t>
                      </a:r>
                      <a:endParaRPr lang="ru-RU" dirty="0"/>
                    </a:p>
                  </a:txBody>
                  <a:tcPr marL="76577" marR="7657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29%</a:t>
                      </a:r>
                      <a:endParaRPr lang="ru-RU" dirty="0"/>
                    </a:p>
                  </a:txBody>
                  <a:tcPr marL="76577" marR="76577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22</a:t>
                      </a:r>
                      <a:endParaRPr lang="ru-RU" dirty="0"/>
                    </a:p>
                  </a:txBody>
                  <a:tcPr marL="76577" marR="7657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Б</a:t>
                      </a:r>
                      <a:endParaRPr lang="ru-RU" dirty="0"/>
                    </a:p>
                  </a:txBody>
                  <a:tcPr marL="76577" marR="7657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Текст как речевое произведение. Смысловая и композиционная целостность текста.</a:t>
                      </a:r>
                      <a:endParaRPr lang="ru-RU" dirty="0"/>
                    </a:p>
                  </a:txBody>
                  <a:tcPr marL="76577" marR="7657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234</a:t>
                      </a:r>
                      <a:endParaRPr lang="ru-RU" dirty="0"/>
                    </a:p>
                  </a:txBody>
                  <a:tcPr marL="76577" marR="7657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58%</a:t>
                      </a:r>
                      <a:endParaRPr lang="ru-RU" dirty="0"/>
                    </a:p>
                  </a:txBody>
                  <a:tcPr marL="76577" marR="76577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23</a:t>
                      </a:r>
                      <a:endParaRPr lang="ru-RU" dirty="0"/>
                    </a:p>
                  </a:txBody>
                  <a:tcPr marL="76577" marR="7657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Б</a:t>
                      </a:r>
                      <a:endParaRPr lang="ru-RU" dirty="0"/>
                    </a:p>
                  </a:txBody>
                  <a:tcPr marL="76577" marR="7657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Функционально-смысловые типы речи.</a:t>
                      </a:r>
                      <a:endParaRPr lang="ru-RU" dirty="0"/>
                    </a:p>
                  </a:txBody>
                  <a:tcPr marL="76577" marR="7657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95</a:t>
                      </a:r>
                      <a:endParaRPr lang="ru-RU" dirty="0"/>
                    </a:p>
                  </a:txBody>
                  <a:tcPr marL="76577" marR="7657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24%</a:t>
                      </a:r>
                      <a:endParaRPr lang="ru-RU" dirty="0"/>
                    </a:p>
                  </a:txBody>
                  <a:tcPr marL="76577" marR="76577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Текст 4"/>
          <p:cNvSpPr>
            <a:spLocks noGrp="1"/>
          </p:cNvSpPr>
          <p:nvPr>
            <p:ph type="body" sz="quarter" idx="4294967295"/>
          </p:nvPr>
        </p:nvSpPr>
        <p:spPr>
          <a:xfrm>
            <a:off x="0" y="5761038"/>
            <a:ext cx="4186238" cy="703262"/>
          </a:xfrm>
        </p:spPr>
        <p:txBody>
          <a:bodyPr/>
          <a:lstStyle/>
          <a:p>
            <a:endParaRPr lang="ru-RU" dirty="0" smtClean="0">
              <a:solidFill>
                <a:schemeClr val="tx1"/>
              </a:solidFill>
            </a:endParaRPr>
          </a:p>
          <a:p>
            <a:endParaRPr lang="ru-RU" dirty="0">
              <a:solidFill>
                <a:schemeClr val="tx1"/>
              </a:solidFill>
            </a:endParaRPr>
          </a:p>
          <a:p>
            <a:endParaRPr lang="ru-RU" dirty="0" smtClean="0">
              <a:solidFill>
                <a:schemeClr val="tx1"/>
              </a:solidFill>
            </a:endParaRPr>
          </a:p>
          <a:p>
            <a:endParaRPr lang="ru-RU" dirty="0">
              <a:solidFill>
                <a:schemeClr val="tx1"/>
              </a:solidFill>
            </a:endParaRPr>
          </a:p>
          <a:p>
            <a:endParaRPr lang="ru-RU" dirty="0" smtClean="0">
              <a:solidFill>
                <a:schemeClr val="tx1"/>
              </a:solidFill>
            </a:endParaRPr>
          </a:p>
          <a:p>
            <a:endParaRPr lang="ru-RU" dirty="0">
              <a:solidFill>
                <a:schemeClr val="tx1"/>
              </a:solidFill>
            </a:endParaRPr>
          </a:p>
          <a:p>
            <a:endParaRPr lang="ru-RU" dirty="0">
              <a:solidFill>
                <a:schemeClr val="tx1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70127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8319" y="5312978"/>
            <a:ext cx="8596668" cy="819807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chemeClr val="tx1"/>
                </a:solidFill>
              </a:rPr>
              <a:t>*Б-базовый уровень</a:t>
            </a:r>
            <a:br>
              <a:rPr lang="ru-RU" sz="2400" dirty="0" smtClean="0">
                <a:solidFill>
                  <a:schemeClr val="tx1"/>
                </a:solidFill>
              </a:rPr>
            </a:br>
            <a:r>
              <a:rPr lang="ru-RU" sz="2400" dirty="0" smtClean="0">
                <a:solidFill>
                  <a:schemeClr val="tx1"/>
                </a:solidFill>
              </a:rPr>
              <a:t>*П-повышенный уровень</a:t>
            </a:r>
            <a:endParaRPr lang="ru-RU" sz="2400" dirty="0">
              <a:solidFill>
                <a:schemeClr val="tx1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65682904"/>
              </p:ext>
            </p:extLst>
          </p:nvPr>
        </p:nvGraphicFramePr>
        <p:xfrm>
          <a:off x="378319" y="790146"/>
          <a:ext cx="11477886" cy="30844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67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73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832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8736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431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98621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Задание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L="76577" marR="7657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Уровень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L="76577" marR="7657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Проверяемые элементы содержания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L="76577" marR="7657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Кол-во </a:t>
                      </a:r>
                      <a:r>
                        <a:rPr lang="ru-RU" dirty="0" err="1" smtClean="0">
                          <a:solidFill>
                            <a:schemeClr val="tx1"/>
                          </a:solidFill>
                        </a:rPr>
                        <a:t>учащ</a:t>
                      </a:r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L="76577" marR="7657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%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L="76577" marR="76577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88566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Б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Лексическое значение слова. Синонимы. Антонимы. Омонимы. Фразеологические обороты. Группы слов по происхождению и употреблению.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316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78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8621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Средства связи предложений в тексте.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188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47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8621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Речь. Языковые средства выразительности.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356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88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10779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Успешность выполнения заданий части </a:t>
            </a:r>
            <a:r>
              <a:rPr lang="en-US" b="1" dirty="0" smtClean="0"/>
              <a:t>I </a:t>
            </a:r>
            <a:r>
              <a:rPr lang="ru-RU" b="1" dirty="0" smtClean="0"/>
              <a:t>ЕГЭ по русскому языку</a:t>
            </a:r>
            <a:endParaRPr lang="ru-RU" b="1" dirty="0"/>
          </a:p>
        </p:txBody>
      </p:sp>
      <p:graphicFrame>
        <p:nvGraphicFramePr>
          <p:cNvPr id="42" name="Объект 4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22626284"/>
              </p:ext>
            </p:extLst>
          </p:nvPr>
        </p:nvGraphicFramePr>
        <p:xfrm>
          <a:off x="190391" y="2160588"/>
          <a:ext cx="9522427" cy="4098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00532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9365300" cy="1320800"/>
          </a:xfrm>
        </p:spPr>
        <p:txBody>
          <a:bodyPr/>
          <a:lstStyle/>
          <a:p>
            <a:r>
              <a:rPr lang="ru-RU" b="1" dirty="0" smtClean="0"/>
              <a:t>Задание </a:t>
            </a:r>
            <a:r>
              <a:rPr lang="ru-RU" b="1" dirty="0"/>
              <a:t>части </a:t>
            </a:r>
            <a:r>
              <a:rPr lang="en-US" b="1" dirty="0" smtClean="0"/>
              <a:t>II</a:t>
            </a:r>
            <a:r>
              <a:rPr lang="ru-RU" b="1" dirty="0" smtClean="0"/>
              <a:t> (</a:t>
            </a:r>
            <a:r>
              <a:rPr lang="en-US" b="1" dirty="0" smtClean="0"/>
              <a:t>27</a:t>
            </a:r>
            <a:r>
              <a:rPr lang="ru-RU" b="1" dirty="0" smtClean="0"/>
              <a:t>) </a:t>
            </a:r>
            <a:r>
              <a:rPr lang="ru-RU" b="1" dirty="0"/>
              <a:t>ЕГЭ по русскому языку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2160589"/>
            <a:ext cx="9191880" cy="3880773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 smtClean="0">
                <a:solidFill>
                  <a:schemeClr val="tx1"/>
                </a:solidFill>
              </a:rPr>
              <a:t>Уровень: повышенный.</a:t>
            </a:r>
          </a:p>
          <a:p>
            <a:pPr marL="0" indent="0" algn="just">
              <a:buNone/>
            </a:pPr>
            <a:r>
              <a:rPr lang="ru-RU" dirty="0" smtClean="0">
                <a:solidFill>
                  <a:schemeClr val="tx1"/>
                </a:solidFill>
              </a:rPr>
              <a:t>Проверяемые элементы содержания: осознанное</a:t>
            </a:r>
            <a:r>
              <a:rPr lang="ru-RU" dirty="0">
                <a:solidFill>
                  <a:schemeClr val="tx1"/>
                </a:solidFill>
              </a:rPr>
              <a:t>, творческое чтение художественных произведений разных </a:t>
            </a:r>
            <a:r>
              <a:rPr lang="ru-RU" dirty="0" smtClean="0">
                <a:solidFill>
                  <a:schemeClr val="tx1"/>
                </a:solidFill>
              </a:rPr>
              <a:t>жанров; </a:t>
            </a:r>
            <a:r>
              <a:rPr lang="ru-RU" dirty="0">
                <a:solidFill>
                  <a:schemeClr val="tx1"/>
                </a:solidFill>
              </a:rPr>
              <a:t>анализ текста, выявляющий авторский замысел и различные средства его воплощения; определение мотивов поступков героев и сущности конфликта; </a:t>
            </a:r>
            <a:r>
              <a:rPr lang="ru-RU" dirty="0" smtClean="0">
                <a:solidFill>
                  <a:schemeClr val="tx1"/>
                </a:solidFill>
              </a:rPr>
              <a:t>выявление </a:t>
            </a:r>
            <a:r>
              <a:rPr lang="ru-RU" dirty="0">
                <a:solidFill>
                  <a:schemeClr val="tx1"/>
                </a:solidFill>
              </a:rPr>
              <a:t>языковых средств художественной образности и определение их роли в раскрытии идейно-тематического содержания произведения</a:t>
            </a:r>
            <a:r>
              <a:rPr lang="ru-RU" dirty="0" smtClean="0">
                <a:solidFill>
                  <a:schemeClr val="tx1"/>
                </a:solidFill>
              </a:rPr>
              <a:t>; </a:t>
            </a:r>
            <a:r>
              <a:rPr lang="ru-RU" dirty="0">
                <a:solidFill>
                  <a:schemeClr val="tx1"/>
                </a:solidFill>
              </a:rPr>
              <a:t>написание развёрнутых ответов, в том числе в жанре сочинения, на основе литературных </a:t>
            </a:r>
            <a:r>
              <a:rPr lang="ru-RU" dirty="0" smtClean="0">
                <a:solidFill>
                  <a:schemeClr val="tx1"/>
                </a:solidFill>
              </a:rPr>
              <a:t>произведений.</a:t>
            </a:r>
          </a:p>
          <a:p>
            <a:r>
              <a:rPr lang="ru-RU" dirty="0">
                <a:solidFill>
                  <a:schemeClr val="tx1"/>
                </a:solidFill>
              </a:rPr>
              <a:t>Не писали 5 </a:t>
            </a:r>
            <a:r>
              <a:rPr lang="ru-RU" dirty="0" smtClean="0">
                <a:solidFill>
                  <a:schemeClr val="tx1"/>
                </a:solidFill>
              </a:rPr>
              <a:t>человек.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Не правильно определили проблему 6 </a:t>
            </a:r>
            <a:r>
              <a:rPr lang="ru-RU" dirty="0" smtClean="0">
                <a:solidFill>
                  <a:schemeClr val="tx1"/>
                </a:solidFill>
              </a:rPr>
              <a:t>человек.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5296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1354" y="418454"/>
            <a:ext cx="9319072" cy="1527444"/>
          </a:xfrm>
        </p:spPr>
        <p:txBody>
          <a:bodyPr>
            <a:normAutofit/>
          </a:bodyPr>
          <a:lstStyle/>
          <a:p>
            <a:r>
              <a:rPr lang="ru-RU" sz="3000" b="1" dirty="0" smtClean="0"/>
              <a:t>Самые высокие и низкие показатели результатов ЕГЭ по русскому языку за </a:t>
            </a:r>
            <a:r>
              <a:rPr lang="ru-RU" sz="3000" b="1" dirty="0" smtClean="0"/>
              <a:t>2020 </a:t>
            </a:r>
            <a:r>
              <a:rPr lang="ru-RU" sz="3000" b="1" dirty="0" smtClean="0"/>
              <a:t>год</a:t>
            </a:r>
            <a:endParaRPr lang="ru-RU" sz="3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sz="3200" dirty="0">
                <a:solidFill>
                  <a:schemeClr val="tx1"/>
                </a:solidFill>
              </a:rPr>
              <a:t>Средний балл по округу – 70 баллов</a:t>
            </a:r>
          </a:p>
          <a:p>
            <a:r>
              <a:rPr lang="ru-RU" sz="3200" dirty="0">
                <a:solidFill>
                  <a:schemeClr val="tx1"/>
                </a:solidFill>
              </a:rPr>
              <a:t>91 балл – 15 человек</a:t>
            </a:r>
          </a:p>
          <a:p>
            <a:r>
              <a:rPr lang="ru-RU" sz="3200" dirty="0">
                <a:solidFill>
                  <a:schemeClr val="tx1"/>
                </a:solidFill>
              </a:rPr>
              <a:t>94 балла – 6 человек</a:t>
            </a:r>
          </a:p>
          <a:p>
            <a:r>
              <a:rPr lang="ru-RU" sz="3200" dirty="0">
                <a:solidFill>
                  <a:schemeClr val="tx1"/>
                </a:solidFill>
              </a:rPr>
              <a:t>96 баллов – 9 человек</a:t>
            </a:r>
          </a:p>
          <a:p>
            <a:r>
              <a:rPr lang="ru-RU" sz="3200" dirty="0">
                <a:solidFill>
                  <a:schemeClr val="tx1"/>
                </a:solidFill>
              </a:rPr>
              <a:t>98 баллов – 3 человека</a:t>
            </a:r>
          </a:p>
          <a:p>
            <a:r>
              <a:rPr lang="ru-RU" sz="3200" dirty="0">
                <a:solidFill>
                  <a:schemeClr val="tx1"/>
                </a:solidFill>
              </a:rPr>
              <a:t>100 баллов – 1 </a:t>
            </a:r>
            <a:r>
              <a:rPr lang="ru-RU" sz="3200" dirty="0" smtClean="0">
                <a:solidFill>
                  <a:schemeClr val="tx1"/>
                </a:solidFill>
              </a:rPr>
              <a:t>человек</a:t>
            </a:r>
          </a:p>
          <a:p>
            <a:pPr marL="0" indent="0">
              <a:buNone/>
            </a:pPr>
            <a:endParaRPr lang="ru-RU" sz="3200" dirty="0" smtClean="0">
              <a:solidFill>
                <a:schemeClr val="tx1"/>
              </a:solidFill>
            </a:endParaRPr>
          </a:p>
          <a:p>
            <a:r>
              <a:rPr lang="ru-RU" sz="3200" dirty="0">
                <a:solidFill>
                  <a:schemeClr val="tx1"/>
                </a:solidFill>
              </a:rPr>
              <a:t>17 баллов – 1 человек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08386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9164090" cy="1320800"/>
          </a:xfrm>
        </p:spPr>
        <p:txBody>
          <a:bodyPr/>
          <a:lstStyle/>
          <a:p>
            <a:r>
              <a:rPr lang="ru-RU" b="1" dirty="0"/>
              <a:t>Общий анализ результатов ЕГЭ по </a:t>
            </a:r>
            <a:r>
              <a:rPr lang="ru-RU" b="1" dirty="0" smtClean="0"/>
              <a:t>литературе за </a:t>
            </a:r>
            <a:r>
              <a:rPr lang="ru-RU" b="1" dirty="0" smtClean="0"/>
              <a:t>2020 </a:t>
            </a:r>
            <a:r>
              <a:rPr lang="ru-RU" b="1" dirty="0" smtClean="0"/>
              <a:t>год</a:t>
            </a:r>
            <a:endParaRPr lang="ru-RU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78722585"/>
              </p:ext>
            </p:extLst>
          </p:nvPr>
        </p:nvGraphicFramePr>
        <p:xfrm>
          <a:off x="677863" y="2160588"/>
          <a:ext cx="8807099" cy="37287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038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89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342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664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Число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%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6648">
                <a:tc>
                  <a:txBody>
                    <a:bodyPr/>
                    <a:lstStyle/>
                    <a:p>
                      <a:r>
                        <a:rPr lang="ru-RU" dirty="0" smtClean="0"/>
                        <a:t>Сдавало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7365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Количество учащихся, получивших</a:t>
                      </a:r>
                      <a:r>
                        <a:rPr lang="ru-RU" baseline="0" dirty="0" smtClean="0"/>
                        <a:t> от</a:t>
                      </a:r>
                      <a:r>
                        <a:rPr lang="ru-RU" dirty="0" smtClean="0"/>
                        <a:t> «0» до «31»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7365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Количество учащихся, получивших</a:t>
                      </a:r>
                      <a:r>
                        <a:rPr lang="ru-RU" baseline="0" dirty="0" smtClean="0"/>
                        <a:t> от</a:t>
                      </a:r>
                      <a:r>
                        <a:rPr lang="ru-RU" dirty="0" smtClean="0"/>
                        <a:t> «32» до «54»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12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7365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Количество учащихся, получивших</a:t>
                      </a:r>
                      <a:r>
                        <a:rPr lang="ru-RU" baseline="0" dirty="0" smtClean="0"/>
                        <a:t> от</a:t>
                      </a:r>
                      <a:r>
                        <a:rPr lang="ru-RU" dirty="0" smtClean="0"/>
                        <a:t> «55» до «66»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32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3378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Количество учащихся, получивших</a:t>
                      </a:r>
                      <a:r>
                        <a:rPr lang="ru-RU" baseline="0" dirty="0" smtClean="0"/>
                        <a:t> от</a:t>
                      </a:r>
                      <a:r>
                        <a:rPr lang="ru-RU" dirty="0" smtClean="0"/>
                        <a:t> «67» до «100»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52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12524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0"/>
            <a:ext cx="8596668" cy="1320800"/>
          </a:xfrm>
        </p:spPr>
        <p:txBody>
          <a:bodyPr/>
          <a:lstStyle/>
          <a:p>
            <a:r>
              <a:rPr lang="ru-RU" b="1" dirty="0" smtClean="0"/>
              <a:t>Задания части </a:t>
            </a:r>
            <a:r>
              <a:rPr lang="en-US" b="1" dirty="0" smtClean="0"/>
              <a:t>I </a:t>
            </a:r>
            <a:r>
              <a:rPr lang="ru-RU" b="1" dirty="0" smtClean="0"/>
              <a:t>(1-16) ЕГЭ по литературе</a:t>
            </a:r>
            <a:endParaRPr lang="ru-RU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061479010"/>
              </p:ext>
            </p:extLst>
          </p:nvPr>
        </p:nvGraphicFramePr>
        <p:xfrm>
          <a:off x="522351" y="1320800"/>
          <a:ext cx="11070381" cy="46308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34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48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487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433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1993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90416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Задание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L="37263" marR="3726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Уровень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L="37263" marR="3726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Проверяемые элементы содержания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L="37263" marR="3726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Кол-во </a:t>
                      </a:r>
                      <a:r>
                        <a:rPr lang="ru-RU" dirty="0" err="1" smtClean="0">
                          <a:solidFill>
                            <a:schemeClr val="tx1"/>
                          </a:solidFill>
                        </a:rPr>
                        <a:t>учащ</a:t>
                      </a:r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L="37263" marR="3726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%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L="37263" marR="37263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2427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 marL="44496" marR="4449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Б</a:t>
                      </a:r>
                      <a:endParaRPr lang="ru-RU" dirty="0"/>
                    </a:p>
                  </a:txBody>
                  <a:tcPr marL="44496" marR="4449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Осознанное, творческое чтение художественных произведений разных жанров; определение принадлежности литературного текста к тому или иному роду и жанру; сравнение, сопоставление, классификация, ранжирование объектов по одному или нескольким предложенным основаниям, критериям.</a:t>
                      </a:r>
                      <a:endParaRPr lang="ru-RU" dirty="0"/>
                    </a:p>
                  </a:txBody>
                  <a:tcPr marL="44496" marR="4449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23</a:t>
                      </a:r>
                      <a:endParaRPr lang="ru-RU" dirty="0"/>
                    </a:p>
                  </a:txBody>
                  <a:tcPr marL="44496" marR="4449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92%</a:t>
                      </a:r>
                      <a:endParaRPr lang="ru-RU" dirty="0"/>
                    </a:p>
                  </a:txBody>
                  <a:tcPr marL="44496" marR="44496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2427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 marL="44496" marR="4449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Б</a:t>
                      </a:r>
                      <a:endParaRPr lang="ru-RU" dirty="0"/>
                    </a:p>
                  </a:txBody>
                  <a:tcPr marL="44496" marR="4449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Осознанное, творческое чтение художественных произведений разных жанров; выявление языковых средств художественной образности и определение их роли в раскрытии идейно-тематического содержания произведения.</a:t>
                      </a:r>
                      <a:endParaRPr lang="ru-RU" dirty="0"/>
                    </a:p>
                  </a:txBody>
                  <a:tcPr marL="44496" marR="4449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</a:t>
                      </a:r>
                      <a:endParaRPr lang="ru-RU" dirty="0"/>
                    </a:p>
                  </a:txBody>
                  <a:tcPr marL="44496" marR="4449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80%</a:t>
                      </a:r>
                      <a:endParaRPr lang="ru-RU" dirty="0"/>
                    </a:p>
                  </a:txBody>
                  <a:tcPr marL="44496" marR="44496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2427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 marL="44496" marR="4449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Б</a:t>
                      </a:r>
                      <a:endParaRPr lang="ru-RU" dirty="0"/>
                    </a:p>
                  </a:txBody>
                  <a:tcPr marL="44496" marR="4449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Осознанное, творческое чтение художественных произведений разных жанров; определение принадлежности литературного (фольклорного) текста к тому или иному роду и жанру;</a:t>
                      </a:r>
                      <a:r>
                        <a:rPr lang="ru-RU" sz="18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письменные интерпретации художественного произведения.</a:t>
                      </a:r>
                      <a:endParaRPr lang="ru-RU" dirty="0"/>
                    </a:p>
                  </a:txBody>
                  <a:tcPr marL="44496" marR="4449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23</a:t>
                      </a:r>
                      <a:endParaRPr lang="ru-RU" dirty="0"/>
                    </a:p>
                  </a:txBody>
                  <a:tcPr marL="44496" marR="4449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92%</a:t>
                      </a:r>
                      <a:endParaRPr lang="ru-RU" dirty="0"/>
                    </a:p>
                  </a:txBody>
                  <a:tcPr marL="44496" marR="44496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Объект 4"/>
          <p:cNvSpPr>
            <a:spLocks noGrp="1"/>
          </p:cNvSpPr>
          <p:nvPr>
            <p:ph sz="half" idx="2"/>
          </p:nvPr>
        </p:nvSpPr>
        <p:spPr>
          <a:xfrm>
            <a:off x="522351" y="6134482"/>
            <a:ext cx="4184034" cy="38573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smtClean="0">
                <a:solidFill>
                  <a:schemeClr val="tx1"/>
                </a:solidFill>
              </a:rPr>
              <a:t>*Б-базовый уровень</a:t>
            </a:r>
            <a:endParaRPr lang="ru-RU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1235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32475" y="6162084"/>
            <a:ext cx="7766936" cy="385161"/>
          </a:xfrm>
        </p:spPr>
        <p:txBody>
          <a:bodyPr/>
          <a:lstStyle/>
          <a:p>
            <a:pPr algn="l"/>
            <a:r>
              <a:rPr lang="ru-RU" sz="2000" dirty="0" smtClean="0">
                <a:solidFill>
                  <a:schemeClr val="tx1"/>
                </a:solidFill>
              </a:rPr>
              <a:t>*Б-базовый уровень</a:t>
            </a:r>
            <a:endParaRPr lang="ru-RU" sz="2000" dirty="0">
              <a:solidFill>
                <a:schemeClr val="tx1"/>
              </a:solidFill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683695764"/>
              </p:ext>
            </p:extLst>
          </p:nvPr>
        </p:nvGraphicFramePr>
        <p:xfrm>
          <a:off x="0" y="273050"/>
          <a:ext cx="11689785" cy="5669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69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73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8162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284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4533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09083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Задание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L="37263" marR="3726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Уровень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L="37263" marR="3726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Проверяемые элементы содержания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L="37263" marR="3726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Кол-во </a:t>
                      </a:r>
                      <a:r>
                        <a:rPr lang="ru-RU" dirty="0" err="1" smtClean="0">
                          <a:solidFill>
                            <a:schemeClr val="tx1"/>
                          </a:solidFill>
                        </a:rPr>
                        <a:t>учащ</a:t>
                      </a:r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L="37263" marR="3726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%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L="37263" marR="37263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36695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Б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Осознанное, творческое чтение художественных произведений разных жанров; выявление языковых средств художественной образности и определение их роли в раскрытии идейно-тематического содержания произведения; сравнение, сопоставление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dirty="0" smtClean="0"/>
                        <a:t>по предложенным основаниям, критериям.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72%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54168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Б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Осознанное, творческое чтение художественных произведений разных жанров; определение принадлежности литературного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dirty="0" smtClean="0"/>
                        <a:t>текста к тому или иному роду и жанру; анализ текста, выявляющий авторский замысел и различные средства его воплощения.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92%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92704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Б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Осознанное, творческое чтение художественных произведений разных жанров; определение принадлежности литературного (фольклорного) текста к тому или иному роду и жанру.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84%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95064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Б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Осознанное, творческое чтение художественных произведений разных жанров; анализ текста, выявляющий авторский замысел и различные средства его воплощения; выявление языковых средств художественной образности и определение их роли содержание произведения.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96%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30064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4378" y="6197600"/>
            <a:ext cx="8596668" cy="1320800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chemeClr val="tx1"/>
                </a:solidFill>
              </a:rPr>
              <a:t>*Б-базовый уровень</a:t>
            </a:r>
            <a:endParaRPr lang="ru-RU" sz="2000" dirty="0">
              <a:solidFill>
                <a:schemeClr val="tx1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69872126"/>
              </p:ext>
            </p:extLst>
          </p:nvPr>
        </p:nvGraphicFramePr>
        <p:xfrm>
          <a:off x="274378" y="331788"/>
          <a:ext cx="11612822" cy="5669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39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78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886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369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354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Задание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L="37263" marR="3726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Уровень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L="37263" marR="3726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Проверяемые элементы содержания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L="37263" marR="3726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Кол-во </a:t>
                      </a:r>
                      <a:r>
                        <a:rPr lang="ru-RU" dirty="0" err="1" smtClean="0">
                          <a:solidFill>
                            <a:schemeClr val="tx1"/>
                          </a:solidFill>
                        </a:rPr>
                        <a:t>учащ</a:t>
                      </a:r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L="37263" marR="3726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%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L="37263" marR="37263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Б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Анализ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dirty="0" smtClean="0"/>
                        <a:t>текста, выявляющий авторский замысел и различные средства его воплощения; сравнение, сопоставление, классификация, ранжирование объектов по одному или нескольким предложенным основаниям, критериям.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96%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Б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Осознанное, творческое чтение художественных произведений разных жанров; определение мотивов поступков героев и сущности конфликта; письменные интерпретации художественного произведения; самостоятельное определение оснований для сопоставления и аргументация позиций сопоставления.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84%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Б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Определение принадлежности литературного (фольклорного) текста к тому или иному роду и жанру; анализ текста, выявляющий авторский замысел и различные средства его воплощения; определение мотивов поступков героев и сущности конфликта; письменные интерпретации художественного произведения.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88%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Б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Анализ текста, выявляющий авторский замысел и различные средства его воплощения; определение мотивов поступков героев и сущности конфликта; выявление языковых средств художественной образности.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88%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6809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0962" y="6238067"/>
            <a:ext cx="8596668" cy="1320800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chemeClr val="tx1"/>
                </a:solidFill>
              </a:rPr>
              <a:t>*Б-базовый уровен</a:t>
            </a:r>
            <a:r>
              <a:rPr lang="ru-RU" sz="2000" dirty="0">
                <a:solidFill>
                  <a:schemeClr val="tx1"/>
                </a:solidFill>
              </a:rPr>
              <a:t>ь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23737287"/>
              </p:ext>
            </p:extLst>
          </p:nvPr>
        </p:nvGraphicFramePr>
        <p:xfrm>
          <a:off x="170483" y="294467"/>
          <a:ext cx="11561735" cy="5943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78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538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111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443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33953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Задание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L="37263" marR="3726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Уровень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L="37263" marR="3726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Проверяемые элементы содержания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L="37263" marR="3726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Кол-во </a:t>
                      </a:r>
                      <a:r>
                        <a:rPr lang="ru-RU" dirty="0" err="1" smtClean="0">
                          <a:solidFill>
                            <a:schemeClr val="tx1"/>
                          </a:solidFill>
                        </a:rPr>
                        <a:t>учащ</a:t>
                      </a:r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L="37263" marR="3726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%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L="37263" marR="37263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5462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Б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Определение принадлежности литературного (фольклорного) текста к тому или иному роду и жанру; анализ текста, выявляющий авторский замысел и различные средства его воплощения; определение мотивов поступков героев и сущности конфликта.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84%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45462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Б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Анализ текста, выявляющий авторский замысел и различные средства его воплощения; определение мотивов поступков героев и сущности конфликта;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dirty="0" smtClean="0"/>
                        <a:t>сравнение, сопоставление, классификация, ранжирование объектов по одному или нескольким предложенным основаниям, критериям.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48%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45462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Б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Осознанное, творческое чтение художественных произведений разных жанров; определение принадлежности литературного (фольклорного) текста к тому или иному роду и жанру; выявление языковых средств художественной образности и определение их роли в раскрытии идейно-тематического содержания произведения.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84%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45462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Б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Анализ текста, выявляющий авторский замысел и различные средства его воплощения; определение мотивов поступков героев и сущности конфликта; письменные интерпретации художественного произведения.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84%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743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74907" y="6027119"/>
            <a:ext cx="8596668" cy="1320800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chemeClr val="tx1"/>
                </a:solidFill>
              </a:rPr>
              <a:t>*Б-базовый уровень</a:t>
            </a:r>
            <a:endParaRPr lang="ru-RU" sz="2000" dirty="0">
              <a:solidFill>
                <a:schemeClr val="tx1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98035504"/>
              </p:ext>
            </p:extLst>
          </p:nvPr>
        </p:nvGraphicFramePr>
        <p:xfrm>
          <a:off x="119924" y="130310"/>
          <a:ext cx="11627791" cy="32112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06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053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672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682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62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50929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Задание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L="28037" marR="2803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Уровень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L="28037" marR="2803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Проверяемые элементы содержания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L="28037" marR="2803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Кол-во </a:t>
                      </a:r>
                      <a:r>
                        <a:rPr lang="ru-RU" dirty="0" err="1" smtClean="0">
                          <a:solidFill>
                            <a:schemeClr val="tx1"/>
                          </a:solidFill>
                        </a:rPr>
                        <a:t>учащ</a:t>
                      </a:r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L="28037" marR="2803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%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L="28037" marR="28037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76382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16</a:t>
                      </a:r>
                      <a:endParaRPr lang="ru-RU" dirty="0"/>
                    </a:p>
                  </a:txBody>
                  <a:tcPr marL="68799" marR="6879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Б</a:t>
                      </a:r>
                      <a:endParaRPr lang="ru-RU" dirty="0"/>
                    </a:p>
                  </a:txBody>
                  <a:tcPr marL="68799" marR="6879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Осознанное, творческое чтение художественных произведений разных жанров; анализ текста, выявляющий авторский замысел и различные средства его воплощения; определение мотивов поступков героев и сущности конфликта; письменные интерпретации художественного произведения; выявление языковых средств художественной образности и определение их роли в раскрытии идейно-тематического содержания произведения; самостоятельное определение оснований для сопоставления и аргументация позиций сопоставления.</a:t>
                      </a:r>
                      <a:endParaRPr lang="ru-RU" dirty="0"/>
                    </a:p>
                  </a:txBody>
                  <a:tcPr marL="68799" marR="6879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23</a:t>
                      </a:r>
                      <a:endParaRPr lang="ru-RU" dirty="0"/>
                    </a:p>
                  </a:txBody>
                  <a:tcPr marL="68799" marR="6879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92</a:t>
                      </a:r>
                      <a:endParaRPr lang="ru-RU" dirty="0"/>
                    </a:p>
                  </a:txBody>
                  <a:tcPr marL="68799" marR="68799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98984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Задание части II (17) ЕГЭ по литературе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dirty="0" smtClean="0">
                <a:solidFill>
                  <a:schemeClr val="tx1"/>
                </a:solidFill>
              </a:rPr>
              <a:t>Уровень: повышенный</a:t>
            </a:r>
          </a:p>
          <a:p>
            <a:pPr marL="0" indent="0" algn="just">
              <a:buNone/>
            </a:pPr>
            <a:r>
              <a:rPr lang="ru-RU" dirty="0" smtClean="0">
                <a:solidFill>
                  <a:schemeClr val="tx1"/>
                </a:solidFill>
              </a:rPr>
              <a:t>Осознанное</a:t>
            </a:r>
            <a:r>
              <a:rPr lang="ru-RU" dirty="0">
                <a:solidFill>
                  <a:schemeClr val="tx1"/>
                </a:solidFill>
              </a:rPr>
              <a:t>, творческое чтение художественных произведений разных жанров; различные виды пересказа; анализ текста, выявляющий авторский замысел и различные средства его воплощения; определение мотивов поступков героев и сущности конфликта; письменные интерпретации художественного произведения; выявление языковых средств художественной образности и определение их роли в раскрытии идейно-тематического содержания произведения; самостоятельный поиск ответа на вопрос, комментирование художественного текста; написание развёрнутых ответов, в том числе в жанре сочинения, на основе литературных </a:t>
            </a:r>
            <a:r>
              <a:rPr lang="ru-RU" dirty="0" smtClean="0">
                <a:solidFill>
                  <a:schemeClr val="tx1"/>
                </a:solidFill>
              </a:rPr>
              <a:t>произведений</a:t>
            </a:r>
          </a:p>
          <a:p>
            <a:pPr algn="just"/>
            <a:r>
              <a:rPr lang="ru-RU" dirty="0" smtClean="0">
                <a:solidFill>
                  <a:schemeClr val="tx1"/>
                </a:solidFill>
              </a:rPr>
              <a:t>Не писали 4 человека.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6460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Успешность выполнения заданий части I ЕГЭ </a:t>
            </a:r>
            <a:r>
              <a:rPr lang="ru-RU" b="1" dirty="0" smtClean="0"/>
              <a:t>по литературе</a:t>
            </a:r>
            <a:endParaRPr lang="ru-RU" b="1" dirty="0"/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71378464"/>
              </p:ext>
            </p:extLst>
          </p:nvPr>
        </p:nvGraphicFramePr>
        <p:xfrm>
          <a:off x="217688" y="2191585"/>
          <a:ext cx="9515960" cy="39922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67797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3" y="609600"/>
            <a:ext cx="9427561" cy="13208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Самые высокие и низкие показатели </a:t>
            </a:r>
            <a:r>
              <a:rPr lang="ru-RU" b="1" dirty="0"/>
              <a:t>результатов ЕГЭ по </a:t>
            </a:r>
            <a:r>
              <a:rPr lang="ru-RU" b="1" dirty="0" smtClean="0"/>
              <a:t>литературе за </a:t>
            </a:r>
            <a:r>
              <a:rPr lang="ru-RU" b="1" dirty="0" smtClean="0"/>
              <a:t>2020 </a:t>
            </a:r>
            <a:r>
              <a:rPr lang="ru-RU" b="1" dirty="0" smtClean="0"/>
              <a:t>год</a:t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sz="3200" dirty="0">
                <a:solidFill>
                  <a:schemeClr val="tx1"/>
                </a:solidFill>
              </a:rPr>
              <a:t>Средний балл по округу – 61 балл</a:t>
            </a:r>
          </a:p>
          <a:p>
            <a:r>
              <a:rPr lang="ru-RU" sz="3200" dirty="0">
                <a:solidFill>
                  <a:schemeClr val="tx1"/>
                </a:solidFill>
              </a:rPr>
              <a:t>73 балла – 4 человека</a:t>
            </a:r>
          </a:p>
          <a:p>
            <a:r>
              <a:rPr lang="ru-RU" sz="3200" dirty="0">
                <a:solidFill>
                  <a:schemeClr val="tx1"/>
                </a:solidFill>
              </a:rPr>
              <a:t>77 баллов – 1 человек</a:t>
            </a:r>
          </a:p>
          <a:p>
            <a:r>
              <a:rPr lang="ru-RU" sz="3200" dirty="0">
                <a:solidFill>
                  <a:schemeClr val="tx1"/>
                </a:solidFill>
              </a:rPr>
              <a:t>80 баллов – 1 человек</a:t>
            </a:r>
          </a:p>
          <a:p>
            <a:pPr marL="0" indent="0">
              <a:buNone/>
            </a:pPr>
            <a:endParaRPr lang="ru-RU" sz="32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ru-RU" sz="3200" dirty="0" smtClean="0">
              <a:solidFill>
                <a:schemeClr val="tx1"/>
              </a:solidFill>
            </a:endParaRPr>
          </a:p>
          <a:p>
            <a:r>
              <a:rPr lang="ru-RU" sz="3200" dirty="0">
                <a:solidFill>
                  <a:schemeClr val="tx1"/>
                </a:solidFill>
              </a:rPr>
              <a:t>11 баллов – 1 человек</a:t>
            </a:r>
          </a:p>
        </p:txBody>
      </p:sp>
    </p:spTree>
    <p:extLst>
      <p:ext uri="{BB962C8B-B14F-4D97-AF65-F5344CB8AC3E}">
        <p14:creationId xmlns:p14="http://schemas.microsoft.com/office/powerpoint/2010/main" val="626318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09903" y="2404534"/>
            <a:ext cx="9438290" cy="4174942"/>
          </a:xfrm>
        </p:spPr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Руководитель ЦНМС учителей гуманитарного цикла</a:t>
            </a:r>
            <a:br>
              <a:rPr lang="ru-RU" dirty="0" smtClean="0"/>
            </a:br>
            <a:r>
              <a:rPr lang="ru-RU" dirty="0" smtClean="0"/>
              <a:t>Божко Е.В.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19213188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199</TotalTime>
  <Words>1561</Words>
  <Application>Microsoft Office PowerPoint</Application>
  <PresentationFormat>Широкоэкранный</PresentationFormat>
  <Paragraphs>337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3" baseType="lpstr">
      <vt:lpstr>Arial</vt:lpstr>
      <vt:lpstr>Trebuchet MS</vt:lpstr>
      <vt:lpstr>Wingdings 3</vt:lpstr>
      <vt:lpstr>Грань</vt:lpstr>
      <vt:lpstr>Методический анализ результатов ЕГЭ по русскому языку за 2020 год по Отрадненскому образовательному округу</vt:lpstr>
      <vt:lpstr>Общий анализ результатов ЕГЭ по русскому языку за 2020 год</vt:lpstr>
      <vt:lpstr>Задания части I (1-26) ЕГЭ по русскому языку</vt:lpstr>
      <vt:lpstr>Презентация PowerPoint</vt:lpstr>
      <vt:lpstr>*Б-Базовый уровень</vt:lpstr>
      <vt:lpstr>*Б-базовый уровень *П-повышенный уровень</vt:lpstr>
      <vt:lpstr>Успешность выполнения заданий части I ЕГЭ по русскому языку</vt:lpstr>
      <vt:lpstr>Задание части II (27) ЕГЭ по русскому языку</vt:lpstr>
      <vt:lpstr>Самые высокие и низкие показатели результатов ЕГЭ по русскому языку за 2020 год</vt:lpstr>
      <vt:lpstr>Общий анализ результатов ЕГЭ по литературе за 2020 год</vt:lpstr>
      <vt:lpstr>Задания части I (1-16) ЕГЭ по литературе</vt:lpstr>
      <vt:lpstr>*Б-базовый уровень</vt:lpstr>
      <vt:lpstr>*Б-базовый уровень</vt:lpstr>
      <vt:lpstr>*Б-базовый уровень</vt:lpstr>
      <vt:lpstr>*Б-базовый уровень</vt:lpstr>
      <vt:lpstr>Задание части II (17) ЕГЭ по литературе</vt:lpstr>
      <vt:lpstr>Успешность выполнения заданий части I ЕГЭ по литературе</vt:lpstr>
      <vt:lpstr>Самые высокие и низкие показатели результатов ЕГЭ по литературе за 2020 год   </vt:lpstr>
      <vt:lpstr>   Руководитель ЦНМС учителей гуманитарного цикла Божко Е.В.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Пользователь</cp:lastModifiedBy>
  <cp:revision>23</cp:revision>
  <dcterms:created xsi:type="dcterms:W3CDTF">2019-08-23T11:24:15Z</dcterms:created>
  <dcterms:modified xsi:type="dcterms:W3CDTF">2020-12-01T07:06:03Z</dcterms:modified>
</cp:coreProperties>
</file>