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2"/>
  </p:handoutMasterIdLst>
  <p:sldIdLst>
    <p:sldId id="257" r:id="rId2"/>
    <p:sldId id="261" r:id="rId3"/>
    <p:sldId id="268" r:id="rId4"/>
    <p:sldId id="262" r:id="rId5"/>
    <p:sldId id="263" r:id="rId6"/>
    <p:sldId id="264" r:id="rId7"/>
    <p:sldId id="265" r:id="rId8"/>
    <p:sldId id="266" r:id="rId9"/>
    <p:sldId id="267" r:id="rId10"/>
    <p:sldId id="256" r:id="rId11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4C3D"/>
    <a:srgbClr val="9A7C72"/>
    <a:srgbClr val="B29C94"/>
    <a:srgbClr val="D28935"/>
    <a:srgbClr val="366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0"/>
    <c:plotArea>
      <c:layout>
        <c:manualLayout>
          <c:layoutTarget val="inner"/>
          <c:xMode val="edge"/>
          <c:yMode val="edge"/>
          <c:x val="5.7545335242185636E-2"/>
          <c:y val="3.542919442196036E-2"/>
          <c:w val="0.7910625944484212"/>
          <c:h val="0.819785161585827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84</c:v>
                </c:pt>
                <c:pt idx="1">
                  <c:v>92</c:v>
                </c:pt>
                <c:pt idx="2">
                  <c:v>75</c:v>
                </c:pt>
                <c:pt idx="3">
                  <c:v>96</c:v>
                </c:pt>
                <c:pt idx="4">
                  <c:v>89</c:v>
                </c:pt>
                <c:pt idx="5">
                  <c:v>84</c:v>
                </c:pt>
                <c:pt idx="6">
                  <c:v>100</c:v>
                </c:pt>
                <c:pt idx="7">
                  <c:v>92</c:v>
                </c:pt>
                <c:pt idx="8">
                  <c:v>96</c:v>
                </c:pt>
                <c:pt idx="9">
                  <c:v>72</c:v>
                </c:pt>
                <c:pt idx="1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E-4C82-9B10-0130412EBF0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1-E7CE-4C82-9B10-0130412EBF0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</c:numCache>
            </c:numRef>
          </c:val>
          <c:extLst>
            <c:ext xmlns:c16="http://schemas.microsoft.com/office/drawing/2014/chart" uri="{C3380CC4-5D6E-409C-BE32-E72D297353CC}">
              <c16:uniqueId val="{00000002-E7CE-4C82-9B10-0130412EBF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808960"/>
        <c:axId val="37122432"/>
      </c:barChart>
      <c:catAx>
        <c:axId val="368089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7122432"/>
        <c:crosses val="autoZero"/>
        <c:auto val="1"/>
        <c:lblAlgn val="ctr"/>
        <c:lblOffset val="100"/>
        <c:noMultiLvlLbl val="0"/>
      </c:catAx>
      <c:valAx>
        <c:axId val="37122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680896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2025</a:t>
            </a:r>
          </a:p>
          <a:p>
            <a:pPr>
              <a:defRPr/>
            </a:pPr>
            <a:endParaRPr lang="ru-RU" dirty="0"/>
          </a:p>
        </c:rich>
      </c:tx>
      <c:layout/>
      <c:overlay val="0"/>
    </c:title>
    <c:autoTitleDeleted val="0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2025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91</c:v>
                </c:pt>
                <c:pt idx="1">
                  <c:v>68</c:v>
                </c:pt>
                <c:pt idx="2">
                  <c:v>96</c:v>
                </c:pt>
                <c:pt idx="3">
                  <c:v>84</c:v>
                </c:pt>
                <c:pt idx="4">
                  <c:v>60</c:v>
                </c:pt>
                <c:pt idx="5">
                  <c:v>92</c:v>
                </c:pt>
                <c:pt idx="6">
                  <c:v>68</c:v>
                </c:pt>
                <c:pt idx="7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E9-4C64-BFC6-2169D64451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Лист1!$C$2:$C$9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1-12E9-4C64-BFC6-2169D64451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Лист1!$A$2:$A$9</c:f>
              <c:numCache>
                <c:formatCode>General</c:formatCode>
                <c:ptCount val="8"/>
                <c:pt idx="0">
                  <c:v>12</c:v>
                </c:pt>
                <c:pt idx="1">
                  <c:v>13</c:v>
                </c:pt>
                <c:pt idx="2">
                  <c:v>14</c:v>
                </c:pt>
                <c:pt idx="3">
                  <c:v>15</c:v>
                </c:pt>
                <c:pt idx="4">
                  <c:v>16</c:v>
                </c:pt>
                <c:pt idx="5">
                  <c:v>17</c:v>
                </c:pt>
                <c:pt idx="6">
                  <c:v>18</c:v>
                </c:pt>
                <c:pt idx="7">
                  <c:v>19</c:v>
                </c:pt>
              </c:numCache>
            </c:numRef>
          </c:cat>
          <c:val>
            <c:numRef>
              <c:f>Лист1!$D$2:$D$9</c:f>
              <c:numCache>
                <c:formatCode>General</c:formatCode>
                <c:ptCount val="8"/>
              </c:numCache>
            </c:numRef>
          </c:val>
          <c:extLst>
            <c:ext xmlns:c16="http://schemas.microsoft.com/office/drawing/2014/chart" uri="{C3380CC4-5D6E-409C-BE32-E72D297353CC}">
              <c16:uniqueId val="{00000002-12E9-4C64-BFC6-2169D64451D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pyramid"/>
        <c:axId val="37124352"/>
        <c:axId val="37152256"/>
        <c:axId val="175681024"/>
      </c:bar3DChart>
      <c:catAx>
        <c:axId val="37124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37152256"/>
        <c:crosses val="autoZero"/>
        <c:auto val="1"/>
        <c:lblAlgn val="ctr"/>
        <c:lblOffset val="100"/>
        <c:noMultiLvlLbl val="0"/>
      </c:catAx>
      <c:valAx>
        <c:axId val="3715225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124352"/>
        <c:crosses val="autoZero"/>
        <c:crossBetween val="between"/>
      </c:valAx>
      <c:serAx>
        <c:axId val="175681024"/>
        <c:scaling>
          <c:orientation val="minMax"/>
        </c:scaling>
        <c:delete val="1"/>
        <c:axPos val="b"/>
        <c:majorTickMark val="none"/>
        <c:minorTickMark val="none"/>
        <c:tickLblPos val="nextTo"/>
        <c:crossAx val="3715225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numRef>
              <c:f>Лист1!$A$2:$A$16</c:f>
              <c:numCache>
                <c:formatCode>General</c:formatCode>
                <c:ptCount val="15"/>
                <c:pt idx="0">
                  <c:v>20</c:v>
                </c:pt>
                <c:pt idx="1">
                  <c:v>21</c:v>
                </c:pt>
                <c:pt idx="2">
                  <c:v>22</c:v>
                </c:pt>
                <c:pt idx="3">
                  <c:v>23</c:v>
                </c:pt>
                <c:pt idx="4">
                  <c:v>24</c:v>
                </c:pt>
                <c:pt idx="5">
                  <c:v>25</c:v>
                </c:pt>
                <c:pt idx="6">
                  <c:v>26</c:v>
                </c:pt>
                <c:pt idx="7">
                  <c:v>27</c:v>
                </c:pt>
                <c:pt idx="8">
                  <c:v>28</c:v>
                </c:pt>
                <c:pt idx="9">
                  <c:v>29</c:v>
                </c:pt>
                <c:pt idx="10">
                  <c:v>30</c:v>
                </c:pt>
                <c:pt idx="11">
                  <c:v>31</c:v>
                </c:pt>
                <c:pt idx="12">
                  <c:v>32</c:v>
                </c:pt>
                <c:pt idx="13">
                  <c:v>33</c:v>
                </c:pt>
                <c:pt idx="14">
                  <c:v>34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88</c:v>
                </c:pt>
                <c:pt idx="1">
                  <c:v>80</c:v>
                </c:pt>
                <c:pt idx="2">
                  <c:v>68</c:v>
                </c:pt>
                <c:pt idx="3">
                  <c:v>52</c:v>
                </c:pt>
                <c:pt idx="4">
                  <c:v>68</c:v>
                </c:pt>
                <c:pt idx="5">
                  <c:v>76</c:v>
                </c:pt>
                <c:pt idx="6">
                  <c:v>96</c:v>
                </c:pt>
                <c:pt idx="7">
                  <c:v>48</c:v>
                </c:pt>
                <c:pt idx="8">
                  <c:v>84</c:v>
                </c:pt>
                <c:pt idx="9">
                  <c:v>72</c:v>
                </c:pt>
                <c:pt idx="10">
                  <c:v>84</c:v>
                </c:pt>
                <c:pt idx="11">
                  <c:v>100</c:v>
                </c:pt>
                <c:pt idx="12">
                  <c:v>84</c:v>
                </c:pt>
                <c:pt idx="13">
                  <c:v>84</c:v>
                </c:pt>
                <c:pt idx="14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FE-4645-A7BE-5E4C4F8CAF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219712"/>
        <c:axId val="35241984"/>
      </c:lineChart>
      <c:catAx>
        <c:axId val="35219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241984"/>
        <c:crosses val="autoZero"/>
        <c:auto val="1"/>
        <c:lblAlgn val="ctr"/>
        <c:lblOffset val="100"/>
        <c:noMultiLvlLbl val="0"/>
      </c:catAx>
      <c:valAx>
        <c:axId val="35241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2197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area3D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35.1</c:v>
                </c:pt>
                <c:pt idx="1">
                  <c:v>35.2</c:v>
                </c:pt>
                <c:pt idx="2">
                  <c:v>35.3</c:v>
                </c:pt>
                <c:pt idx="3">
                  <c:v>35.4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91</c:v>
                </c:pt>
                <c:pt idx="1">
                  <c:v>92</c:v>
                </c:pt>
                <c:pt idx="2">
                  <c:v>53</c:v>
                </c:pt>
                <c:pt idx="3">
                  <c:v>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80-4773-952E-AF2DEF05F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56672"/>
        <c:axId val="35358976"/>
        <c:axId val="0"/>
      </c:area3DChart>
      <c:catAx>
        <c:axId val="353566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5358976"/>
        <c:crosses val="autoZero"/>
        <c:auto val="1"/>
        <c:lblAlgn val="ctr"/>
        <c:lblOffset val="100"/>
        <c:noMultiLvlLbl val="0"/>
      </c:catAx>
      <c:valAx>
        <c:axId val="35358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356672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4"/>
    </mc:Choice>
    <mc:Fallback>
      <c:style val="24"/>
    </mc:Fallback>
  </mc:AlternateContent>
  <c:chart>
    <c:autoTitleDeleted val="1"/>
    <c:view3D>
      <c:rotX val="15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36</c:v>
                </c:pt>
                <c:pt idx="1">
                  <c:v>37</c:v>
                </c:pt>
                <c:pt idx="2">
                  <c:v>38.1</c:v>
                </c:pt>
                <c:pt idx="3">
                  <c:v>38.200000000000003</c:v>
                </c:pt>
                <c:pt idx="4">
                  <c:v>38.299999999999997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88</c:v>
                </c:pt>
                <c:pt idx="1">
                  <c:v>87</c:v>
                </c:pt>
                <c:pt idx="2">
                  <c:v>85</c:v>
                </c:pt>
                <c:pt idx="3">
                  <c:v>82</c:v>
                </c:pt>
                <c:pt idx="4">
                  <c:v>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35-48FE-842B-E055AC8CF0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5515392"/>
        <c:axId val="36508416"/>
        <c:axId val="157906688"/>
      </c:bar3DChart>
      <c:catAx>
        <c:axId val="35515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6508416"/>
        <c:crosses val="autoZero"/>
        <c:auto val="1"/>
        <c:lblAlgn val="ctr"/>
        <c:lblOffset val="100"/>
        <c:noMultiLvlLbl val="0"/>
      </c:catAx>
      <c:valAx>
        <c:axId val="365084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515392"/>
        <c:crosses val="autoZero"/>
        <c:crossBetween val="between"/>
      </c:valAx>
      <c:serAx>
        <c:axId val="157906688"/>
        <c:scaling>
          <c:orientation val="minMax"/>
        </c:scaling>
        <c:delete val="0"/>
        <c:axPos val="b"/>
        <c:majorTickMark val="out"/>
        <c:minorTickMark val="none"/>
        <c:tickLblPos val="nextTo"/>
        <c:crossAx val="36508416"/>
        <c:crosses val="autoZero"/>
      </c:ser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EDFE16-498D-463E-96DD-703995D7E25B}" type="datetimeFigureOut">
              <a:rPr lang="ru-RU" smtClean="0"/>
              <a:t>28.08.2025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3193B-CAC6-4013-B6F0-1020332298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7942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стение, ткань, фарфор&#10;&#10;Автоматически созданное описание">
            <a:extLst>
              <a:ext uri="{FF2B5EF4-FFF2-40B4-BE49-F238E27FC236}">
                <a16:creationId xmlns:a16="http://schemas.microsoft.com/office/drawing/2014/main" id="{7DF1CDBB-594A-A4CA-90CD-DAF08A7CA8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B5CF0-5A0F-D716-9FD3-5FB5C2FFD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81399" y="2355269"/>
            <a:ext cx="5100783" cy="1828940"/>
          </a:xfrm>
        </p:spPr>
        <p:txBody>
          <a:bodyPr anchor="b">
            <a:noAutofit/>
          </a:bodyPr>
          <a:lstStyle>
            <a:lvl1pPr algn="ctr">
              <a:defRPr sz="6600" b="1" i="1"/>
            </a:lvl1pPr>
          </a:lstStyle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619EE66-6CFF-0BA2-0295-4D6877C58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0417" y="4184209"/>
            <a:ext cx="3262746" cy="554042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rgbClr val="284C3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  <a:endParaRPr lang="x-none" dirty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30E2E3-3CD0-FA8A-6B5E-12D3FAD17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456CCE-E28C-BE28-7DA2-FEFB2E36B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09A310-C615-ADE7-BD9B-2F230F3F43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91856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76170A-2E05-4047-26C0-EA50F8E33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F07E52-BA7D-F201-D797-86DC98394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0832A8-31B5-426E-BE78-5E8CFA9D5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ACD3D13-CFF0-970D-34BF-2093236C7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D7E2F4-09FE-7EE9-1EE0-BAB94DAAA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31269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8826C3-AB73-D74C-0D76-351F7E740B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F6DE07-BFC1-D2F7-F54F-DE55E80E1A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7D04F5-44FD-44A9-452E-F22D264D61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DD27613-8480-6301-D0A4-D01BB4781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83567A-FBA3-9DDF-7C0A-4166C7EA7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765749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B33430-D1B9-0F4D-CEBE-D8F7E2D99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1F8D79-3BA0-1DC9-1FE5-6A998E2023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45487A1-F885-A01F-F65A-93E798410A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1358F2F-1645-D833-2C66-EE262AB1A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3E78B58-F63C-5950-FC91-F1010CEE8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70071A-5163-ED79-1E55-632BCCD23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24047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57308A-1DF0-C467-9DCB-E814F19F1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CE3BD78-9D79-FA5A-4916-4694F9EFF0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D4D248A-0B25-2A4C-65A5-1C016E6F7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472A9A3-2970-B2CD-84D0-8635553A7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98ACDC2-1503-C3C6-54E9-D2FFF74D4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9B3E4BE-1856-CBEB-0110-289109985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FBDE8BF-A2B0-171C-F1A8-EF1F48A5B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2816FC2-D785-5E6B-E815-A944A1793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06216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33AF75-EFD9-0574-99B3-8EC3F4CD9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641864-DF1C-68B1-8CA9-E67B45B51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254F2AA-7253-6915-68BF-036163A42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4F8B8A-D97C-330B-F59E-BD577ADFD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6053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AF7CF84-6254-A526-EBE0-2430DDB721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EE463AE-9FA9-AD85-B6C2-5E2CCF271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100833A-1921-D52E-E977-829557BE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335803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4D4BF3-33C0-4EEC-A93C-C8CB1BFB0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219630-0831-CC3F-7EAC-F5DC232D3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8FEF6E0-BDFC-4456-50C4-EDF9B78AC1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4099B42-5F03-B5E8-89D6-D19F83ADCD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48A6A34-AC8D-C4DE-F781-5C7DEB5C8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6AD720-590D-CE1F-882A-E9B361F2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86283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9318C6-B887-761E-B3A3-F8D91BA01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9EA2AE3-2250-823F-435B-34CE9021C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5A7461-94FC-8CEF-4EEC-BC81D7DDEE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B3452DD-3579-9CEB-AA86-91D3A7D2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F99B173-696F-AB72-A4B1-3E94D3347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873617-A8A0-E94B-384D-85D1F65D4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907321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222AC2-6711-297E-527B-DADEBCA3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B37A13B-7EFC-0660-E76C-AFA066C90E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CCEDC9-DBA5-9DD8-573A-1430B2AF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3D03AE-A837-4F20-8F19-AB21FAE6B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EE9B5B-98CA-CDBA-99DF-A2E585898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170641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B5B480E-F91F-8AFA-A63F-83AA82CF09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E391836-F09B-08DD-0114-A82AD5D190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9B670F2-0F3F-6351-107F-7E1B4072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15E3DE-AB7F-B736-786F-F8C9AA00D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2D814B-C858-DC07-844F-BC5C4EE075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29848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зображение выглядит как растение&#10;&#10;Автоматически созданное описание">
            <a:extLst>
              <a:ext uri="{FF2B5EF4-FFF2-40B4-BE49-F238E27FC236}">
                <a16:creationId xmlns:a16="http://schemas.microsoft.com/office/drawing/2014/main" id="{1FEF61FE-FCD3-51F6-8FDE-6047FD42C9D9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588137-A3AF-73DD-0A6F-F844CD455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938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x-none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F4B32EE-8C68-ABA2-3A95-8DE01BECA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AF24D5-7609-89ED-6BAF-B7925B429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E56636-0902-4FA9-94BB-30570FA674A2}" type="datetimeFigureOut">
              <a:rPr lang="x-none" smtClean="0"/>
              <a:t>28.08.2025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AA596-AB35-A77D-7C45-9E5F528984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8E324E-8026-B891-FE7A-BF2EB2D46A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751D3-A4DD-4441-AF99-6B89203449E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5866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284C3D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35EAB6-FC30-1C47-FBB3-FAB5E5D5A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969818"/>
            <a:ext cx="10515600" cy="232756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8800" b="1" i="1" dirty="0" smtClean="0"/>
              <a:t/>
            </a:r>
            <a:br>
              <a:rPr lang="ru-RU" sz="8800" b="1" i="1" dirty="0" smtClean="0"/>
            </a:br>
            <a:r>
              <a:rPr lang="ru-RU" sz="5300" b="1" i="1" dirty="0" smtClean="0"/>
              <a:t>Анализ результатов ОГЭ-2025 </a:t>
            </a:r>
            <a:br>
              <a:rPr lang="ru-RU" sz="5300" b="1" i="1" dirty="0" smtClean="0"/>
            </a:br>
            <a:r>
              <a:rPr lang="ru-RU" sz="5300" b="1" i="1" dirty="0" smtClean="0"/>
              <a:t>по английскому языку</a:t>
            </a:r>
            <a:endParaRPr lang="x-none" sz="5300" b="1" i="1" dirty="0"/>
          </a:p>
        </p:txBody>
      </p:sp>
      <p:sp>
        <p:nvSpPr>
          <p:cNvPr id="3" name="TextBox 2"/>
          <p:cNvSpPr txBox="1"/>
          <p:nvPr/>
        </p:nvSpPr>
        <p:spPr>
          <a:xfrm>
            <a:off x="4904509" y="4114800"/>
            <a:ext cx="64577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Подготовила: </a:t>
            </a:r>
          </a:p>
          <a:p>
            <a:pPr algn="r"/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Петренко Диана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Витальевна, </a:t>
            </a:r>
          </a:p>
          <a:p>
            <a:pPr algn="r"/>
            <a:r>
              <a:rPr lang="ru-RU" sz="2000" b="1" i="1" smtClean="0">
                <a:solidFill>
                  <a:schemeClr val="accent6">
                    <a:lumMod val="50000"/>
                  </a:schemeClr>
                </a:solidFill>
              </a:rPr>
              <a:t>учитель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английского </a:t>
            </a:r>
            <a:r>
              <a:rPr lang="ru-RU" sz="2000" b="1" i="1" smtClean="0">
                <a:solidFill>
                  <a:schemeClr val="accent6">
                    <a:lumMod val="50000"/>
                  </a:schemeClr>
                </a:solidFill>
              </a:rPr>
              <a:t>языка </a:t>
            </a:r>
          </a:p>
          <a:p>
            <a:pPr algn="r"/>
            <a:r>
              <a:rPr lang="ru-RU" sz="2000" b="1" i="1" smtClean="0">
                <a:solidFill>
                  <a:schemeClr val="accent6">
                    <a:lumMod val="50000"/>
                  </a:schemeClr>
                </a:solidFill>
              </a:rPr>
              <a:t>ГБОУ 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СОШ № 2 «ОЦ» с. </a:t>
            </a:r>
            <a:r>
              <a:rPr lang="ru-RU" sz="2000" b="1" i="1" dirty="0" err="1" smtClean="0">
                <a:solidFill>
                  <a:schemeClr val="accent6">
                    <a:lumMod val="50000"/>
                  </a:schemeClr>
                </a:solidFill>
              </a:rPr>
              <a:t>Кинель</a:t>
            </a:r>
            <a:r>
              <a:rPr lang="ru-RU" sz="2000" b="1" i="1" dirty="0" smtClean="0">
                <a:solidFill>
                  <a:schemeClr val="accent6">
                    <a:lumMod val="50000"/>
                  </a:schemeClr>
                </a:solidFill>
              </a:rPr>
              <a:t>-Черкассы </a:t>
            </a:r>
            <a:endParaRPr lang="ru-RU" sz="2000" b="1" i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152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65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/>
              <a:t>Результаты выполнение заданий тестовой части (среднее значение по округу в </a:t>
            </a:r>
            <a:r>
              <a:rPr lang="ru-RU" sz="4800" b="1" dirty="0" smtClean="0"/>
              <a:t>%)</a:t>
            </a:r>
            <a:endParaRPr lang="ru-RU" sz="4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5" t="42639" r="40313" b="21389"/>
          <a:stretch/>
        </p:blipFill>
        <p:spPr bwMode="auto">
          <a:xfrm>
            <a:off x="142875" y="1866900"/>
            <a:ext cx="11906249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3043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150" y="374650"/>
            <a:ext cx="11058525" cy="4940300"/>
          </a:xfrm>
        </p:spPr>
        <p:txBody>
          <a:bodyPr>
            <a:noAutofit/>
          </a:bodyPr>
          <a:lstStyle/>
          <a:p>
            <a:pPr algn="ctr"/>
            <a:r>
              <a:rPr lang="ru-RU" sz="8800" b="1" dirty="0"/>
              <a:t>Результаты выполнения заданий по группам:</a:t>
            </a:r>
            <a:endParaRPr lang="ru-RU" sz="8800" dirty="0"/>
          </a:p>
        </p:txBody>
      </p:sp>
    </p:spTree>
    <p:extLst>
      <p:ext uri="{BB962C8B-B14F-4D97-AF65-F5344CB8AC3E}">
        <p14:creationId xmlns:p14="http://schemas.microsoft.com/office/powerpoint/2010/main" val="1768350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92250"/>
          </a:xfrm>
        </p:spPr>
        <p:txBody>
          <a:bodyPr>
            <a:normAutofit/>
          </a:bodyPr>
          <a:lstStyle/>
          <a:p>
            <a:pPr algn="ctr"/>
            <a:r>
              <a:rPr lang="ru-RU" b="1" i="1" dirty="0" smtClean="0"/>
              <a:t>Письменная часть. Раздел 1. Задание по аудированию </a:t>
            </a:r>
            <a:endParaRPr lang="ru-RU" b="1" i="1" dirty="0"/>
          </a:p>
        </p:txBody>
      </p:sp>
      <p:graphicFrame>
        <p:nvGraphicFramePr>
          <p:cNvPr id="5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998039"/>
              </p:ext>
            </p:extLst>
          </p:nvPr>
        </p:nvGraphicFramePr>
        <p:xfrm>
          <a:off x="1495425" y="2390775"/>
          <a:ext cx="10058400" cy="3938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997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65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2. Задания по чтению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6195210"/>
              </p:ext>
            </p:extLst>
          </p:nvPr>
        </p:nvGraphicFramePr>
        <p:xfrm>
          <a:off x="161925" y="933450"/>
          <a:ext cx="11572875" cy="5514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4511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96975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Раздел 3. Задания по грамматике и лексике.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761444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1760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4. Задание по письменной речи</a:t>
            </a: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0205850"/>
              </p:ext>
            </p:extLst>
          </p:nvPr>
        </p:nvGraphicFramePr>
        <p:xfrm>
          <a:off x="838199" y="1343025"/>
          <a:ext cx="10772775" cy="483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449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i="1" dirty="0"/>
              <a:t>Раздел 5. Задания по говорению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927217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261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Сравнение оценок 2023-2025г.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0" r="4181"/>
          <a:stretch/>
        </p:blipFill>
        <p:spPr>
          <a:xfrm>
            <a:off x="4043358" y="1345248"/>
            <a:ext cx="4015740" cy="4398923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9" r="4112"/>
          <a:stretch/>
        </p:blipFill>
        <p:spPr>
          <a:xfrm>
            <a:off x="60959" y="1366835"/>
            <a:ext cx="3982399" cy="435575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3" r="4530"/>
          <a:stretch/>
        </p:blipFill>
        <p:spPr>
          <a:xfrm>
            <a:off x="8031055" y="1324992"/>
            <a:ext cx="4042411" cy="443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423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57C7AA-35C5-F9D2-2E11-D46255AD33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1322" y="1314450"/>
            <a:ext cx="9128127" cy="3676649"/>
          </a:xfrm>
        </p:spPr>
        <p:txBody>
          <a:bodyPr>
            <a:normAutofit/>
          </a:bodyPr>
          <a:lstStyle/>
          <a:p>
            <a:r>
              <a:rPr lang="ru-RU" sz="13000" i="0" dirty="0" smtClean="0">
                <a:solidFill>
                  <a:schemeClr val="tx1"/>
                </a:solidFill>
              </a:rPr>
              <a:t>Спасибо за внимание </a:t>
            </a:r>
            <a:endParaRPr lang="x-none" sz="13000" i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796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82</Words>
  <Application>Microsoft Office PowerPoint</Application>
  <PresentationFormat>Широкоэкранный</PresentationFormat>
  <Paragraphs>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 Анализ результатов ОГЭ-2025  по английскому языку</vt:lpstr>
      <vt:lpstr>Результаты выполнение заданий тестовой части (среднее значение по округу в %)</vt:lpstr>
      <vt:lpstr>Результаты выполнения заданий по группам:</vt:lpstr>
      <vt:lpstr>Письменная часть. Раздел 1. Задание по аудированию </vt:lpstr>
      <vt:lpstr>Раздел 2. Задания по чтению </vt:lpstr>
      <vt:lpstr>Раздел 3. Задания по грамматике и лексике.</vt:lpstr>
      <vt:lpstr>Раздел 4. Задание по письменной речи</vt:lpstr>
      <vt:lpstr>Раздел 5. Задания по говорению</vt:lpstr>
      <vt:lpstr>Сравнение оценок 2023-2025г.</vt:lpstr>
      <vt:lpstr>Спасибо за внимание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Марина Маркасьян</dc:creator>
  <cp:lastModifiedBy>User</cp:lastModifiedBy>
  <cp:revision>24</cp:revision>
  <cp:lastPrinted>2025-08-28T05:06:49Z</cp:lastPrinted>
  <dcterms:created xsi:type="dcterms:W3CDTF">2023-02-18T07:59:59Z</dcterms:created>
  <dcterms:modified xsi:type="dcterms:W3CDTF">2025-08-28T05:07:02Z</dcterms:modified>
</cp:coreProperties>
</file>