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9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E0A43-670A-4602-AC7E-8B80CFDA6BDC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85D2F-C92D-43D6-9196-38E88541C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42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D2289-43D0-42CE-B4D1-5D265EE6B422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C50E7-DB8C-4547-A840-E5509EBCFB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C5AC91-650C-3818-9335-9386E775A96A}"/>
              </a:ext>
            </a:extLst>
          </p:cNvPr>
          <p:cNvSpPr/>
          <p:nvPr/>
        </p:nvSpPr>
        <p:spPr>
          <a:xfrm>
            <a:off x="0" y="2071678"/>
            <a:ext cx="9144000" cy="3500462"/>
          </a:xfrm>
          <a:prstGeom prst="rect">
            <a:avLst/>
          </a:prstGeom>
          <a:solidFill>
            <a:srgbClr val="002060">
              <a:alpha val="49804"/>
            </a:srgbClr>
          </a:solidFill>
          <a:ln w="28575"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Arial Black" panose="020B0A04020102020204" pitchFamily="34" charset="0"/>
              </a:rPr>
              <a:t>Методический анализ результатов </a:t>
            </a:r>
          </a:p>
          <a:p>
            <a:pPr algn="ctr"/>
            <a:r>
              <a:rPr lang="ru-RU" sz="4400" dirty="0" smtClean="0">
                <a:latin typeface="Arial Black" panose="020B0A04020102020204" pitchFamily="34" charset="0"/>
              </a:rPr>
              <a:t>ОГЭ по ГЕОГРАФИИ </a:t>
            </a:r>
            <a:r>
              <a:rPr lang="ru-RU" sz="4400" dirty="0">
                <a:latin typeface="Arial Black" panose="020B0A04020102020204" pitchFamily="34" charset="0"/>
              </a:rPr>
              <a:t>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86446" y="385762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56576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 err="1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Садохина</a:t>
            </a: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 Елена </a:t>
            </a:r>
            <a:r>
              <a:rPr lang="ru-RU" b="1" dirty="0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Григорьевна,</a:t>
            </a:r>
            <a:endParaRPr lang="ru-RU" b="1" dirty="0" smtClean="0">
              <a:solidFill>
                <a:srgbClr val="002060"/>
              </a:solidFill>
              <a:latin typeface="Cambria" pitchFamily="18" charset="0"/>
              <a:ea typeface="SF Pro Display"/>
              <a:cs typeface="SF Pro Display"/>
            </a:endParaRPr>
          </a:p>
          <a:p>
            <a:pPr algn="r"/>
            <a:r>
              <a:rPr lang="ru-RU" dirty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р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уководитель 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ТУМО учителей географии, </a:t>
            </a:r>
          </a:p>
          <a:p>
            <a:pPr algn="r"/>
            <a:r>
              <a:rPr lang="ru-RU" dirty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у</a:t>
            </a:r>
            <a:r>
              <a:rPr lang="ru-RU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читель 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географии ГБОУ </a:t>
            </a:r>
            <a:r>
              <a:rPr lang="ru-RU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СОШ </a:t>
            </a:r>
            <a:r>
              <a:rPr lang="ru-RU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«ОЦ» </a:t>
            </a:r>
            <a:r>
              <a:rPr lang="ru-RU" dirty="0" smtClean="0">
                <a:solidFill>
                  <a:srgbClr val="002060"/>
                </a:solidFill>
                <a:latin typeface="Cambria" pitchFamily="18" charset="0"/>
                <a:ea typeface="SF Pro Display"/>
                <a:cs typeface="SF Pro Display"/>
              </a:rPr>
              <a:t>с.Кротовка</a:t>
            </a:r>
            <a:endParaRPr lang="ru-RU" b="1" dirty="0">
              <a:solidFill>
                <a:srgbClr val="002060"/>
              </a:solidFill>
              <a:latin typeface="Cambria" pitchFamily="18" charset="0"/>
              <a:ea typeface="SF Pro Display"/>
              <a:cs typeface="SF Pro Display"/>
            </a:endParaRPr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071677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результаты ОГЭ-2025 по географии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Всего участников:</a:t>
            </a:r>
            <a:r>
              <a:rPr lang="ru-RU" dirty="0" smtClean="0"/>
              <a:t> 487 чел. (</a:t>
            </a:r>
            <a:r>
              <a:rPr lang="ru-RU" dirty="0" err="1" smtClean="0"/>
              <a:t>↓</a:t>
            </a:r>
            <a:r>
              <a:rPr lang="ru-RU" dirty="0" smtClean="0"/>
              <a:t> на 53 чел. к 2024 г.)</a:t>
            </a:r>
          </a:p>
          <a:p>
            <a:r>
              <a:rPr lang="ru-RU" b="1" dirty="0" smtClean="0"/>
              <a:t>Успеваемость (% «3-5»):</a:t>
            </a:r>
            <a:r>
              <a:rPr lang="ru-RU" dirty="0" smtClean="0"/>
              <a:t> 87.7%</a:t>
            </a:r>
          </a:p>
          <a:p>
            <a:r>
              <a:rPr lang="ru-RU" b="1" dirty="0" smtClean="0"/>
              <a:t>Качество знаний (% «4-5»):</a:t>
            </a:r>
            <a:r>
              <a:rPr lang="ru-RU" dirty="0" smtClean="0"/>
              <a:t> 56.3%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Вывод:</a:t>
            </a:r>
            <a:r>
              <a:rPr lang="ru-RU" dirty="0" smtClean="0"/>
              <a:t> Наблюдается</a:t>
            </a:r>
            <a:r>
              <a:rPr lang="ru-RU" dirty="0" smtClean="0">
                <a:solidFill>
                  <a:srgbClr val="C00000"/>
                </a:solidFill>
              </a:rPr>
              <a:t> </a:t>
            </a:r>
            <a:r>
              <a:rPr lang="ru-RU" b="1" dirty="0" smtClean="0">
                <a:solidFill>
                  <a:srgbClr val="C00000"/>
                </a:solidFill>
              </a:rPr>
              <a:t>отрицательная динамика</a:t>
            </a:r>
            <a:r>
              <a:rPr lang="ru-RU" dirty="0" smtClean="0"/>
              <a:t> по сравнению с 2024 годом. </a:t>
            </a:r>
            <a:r>
              <a:rPr lang="ru-RU" b="1" dirty="0" smtClean="0">
                <a:solidFill>
                  <a:srgbClr val="C00000"/>
                </a:solidFill>
              </a:rPr>
              <a:t>Снизилось</a:t>
            </a:r>
            <a:r>
              <a:rPr lang="ru-RU" dirty="0" smtClean="0">
                <a:solidFill>
                  <a:srgbClr val="C00000"/>
                </a:solidFill>
              </a:rPr>
              <a:t> </a:t>
            </a:r>
            <a:r>
              <a:rPr lang="ru-RU" dirty="0" smtClean="0"/>
              <a:t>как качество знаний, так и уровень подготовки.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x-none" sz="3200" b="1">
                <a:solidFill>
                  <a:srgbClr val="002060"/>
                </a:solidFill>
              </a:rPr>
              <a:t>Динамика результатов ОГЭ по предмету </a:t>
            </a:r>
            <a:r>
              <a:rPr lang="ru-RU" sz="1600" b="1" dirty="0"/>
              <a:t/>
            </a:r>
            <a:br>
              <a:rPr lang="ru-RU" sz="1600" b="1" dirty="0"/>
            </a:br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/>
          <a:srcRect l="19631" t="34331" r="20900" b="50265"/>
          <a:stretch>
            <a:fillRect/>
          </a:stretch>
        </p:blipFill>
        <p:spPr bwMode="auto">
          <a:xfrm>
            <a:off x="0" y="1643050"/>
            <a:ext cx="91440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x-none" sz="2800" b="1">
                <a:solidFill>
                  <a:srgbClr val="002060"/>
                </a:solidFill>
              </a:rPr>
              <a:t>Результаты ОГЭ по АТЕ региона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/>
          <a:srcRect l="19802" t="35308" r="20351" b="51020"/>
          <a:stretch>
            <a:fillRect/>
          </a:stretch>
        </p:blipFill>
        <p:spPr bwMode="auto">
          <a:xfrm>
            <a:off x="1" y="1571612"/>
            <a:ext cx="9143999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 fontScale="90000"/>
          </a:bodyPr>
          <a:lstStyle/>
          <a:p>
            <a:pPr lvl="1" algn="ctr" fontAlgn="base"/>
            <a:r>
              <a:rPr lang="x-none" sz="3200" b="1">
                <a:solidFill>
                  <a:srgbClr val="002060"/>
                </a:solidFill>
              </a:rPr>
              <a:t>Выделение перечня </a:t>
            </a:r>
            <a:r>
              <a:rPr lang="ru-RU" sz="3200" b="1" dirty="0" smtClean="0">
                <a:solidFill>
                  <a:srgbClr val="002060"/>
                </a:solidFill>
              </a:rPr>
              <a:t>школ</a:t>
            </a:r>
            <a:r>
              <a:rPr lang="x-none" sz="3200" b="1" smtClean="0">
                <a:solidFill>
                  <a:srgbClr val="002060"/>
                </a:solidFill>
              </a:rPr>
              <a:t>, </a:t>
            </a:r>
            <a:r>
              <a:rPr lang="x-none" sz="3200" b="1">
                <a:solidFill>
                  <a:srgbClr val="002060"/>
                </a:solidFill>
              </a:rPr>
              <a:t>продемонстрировавших наиболее высокие результаты ОГЭ по предмету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i="1" dirty="0"/>
              <a:t> 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7200" y="1643050"/>
            <a:ext cx="4040188" cy="464347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1. ГБОУ СОШ с. </a:t>
            </a:r>
            <a:r>
              <a:rPr lang="ru-RU" b="1" dirty="0" err="1">
                <a:solidFill>
                  <a:srgbClr val="002060"/>
                </a:solidFill>
              </a:rPr>
              <a:t>Кабановка</a:t>
            </a:r>
            <a:endParaRPr lang="ru-RU" b="1" dirty="0">
              <a:solidFill>
                <a:srgbClr val="002060"/>
              </a:solidFill>
            </a:endParaRPr>
          </a:p>
          <a:p>
            <a:pPr lvl="0"/>
            <a:r>
              <a:rPr lang="ru-RU" b="1" dirty="0"/>
              <a:t>Всего участников:</a:t>
            </a:r>
            <a:r>
              <a:rPr lang="ru-RU" dirty="0"/>
              <a:t> 12</a:t>
            </a:r>
          </a:p>
          <a:p>
            <a:pPr lvl="0"/>
            <a:r>
              <a:rPr lang="ru-RU" b="1" dirty="0"/>
              <a:t>«5»:</a:t>
            </a:r>
            <a:r>
              <a:rPr lang="ru-RU" dirty="0"/>
              <a:t> 6 (50%)</a:t>
            </a:r>
          </a:p>
          <a:p>
            <a:pPr lvl="0"/>
            <a:r>
              <a:rPr lang="ru-RU" b="1" dirty="0"/>
              <a:t>«4»:</a:t>
            </a:r>
            <a:r>
              <a:rPr lang="ru-RU" dirty="0"/>
              <a:t> 5 (41,7%)</a:t>
            </a:r>
          </a:p>
          <a:p>
            <a:pPr lvl="0"/>
            <a:r>
              <a:rPr lang="ru-RU" b="1" dirty="0"/>
              <a:t>«3»:</a:t>
            </a:r>
            <a:r>
              <a:rPr lang="ru-RU" dirty="0"/>
              <a:t> 1 (8,3%)</a:t>
            </a:r>
          </a:p>
          <a:p>
            <a:pPr lvl="0"/>
            <a:r>
              <a:rPr lang="ru-RU" b="1" dirty="0"/>
              <a:t>«2»:</a:t>
            </a:r>
            <a:r>
              <a:rPr lang="ru-RU" dirty="0"/>
              <a:t> 0</a:t>
            </a:r>
          </a:p>
          <a:p>
            <a:pPr lvl="0"/>
            <a:r>
              <a:rPr lang="ru-RU" b="1" dirty="0"/>
              <a:t>% «5»+«4»:</a:t>
            </a:r>
            <a:r>
              <a:rPr lang="ru-RU" dirty="0"/>
              <a:t> </a:t>
            </a:r>
            <a:r>
              <a:rPr lang="ru-RU" b="1" dirty="0"/>
              <a:t>91,7%</a:t>
            </a:r>
            <a:endParaRPr lang="ru-RU" dirty="0"/>
          </a:p>
          <a:p>
            <a:r>
              <a:rPr lang="ru-RU" b="1" dirty="0">
                <a:solidFill>
                  <a:srgbClr val="002060"/>
                </a:solidFill>
              </a:rPr>
              <a:t>2. ГБОУ ООШ пос. Подгорный</a:t>
            </a:r>
          </a:p>
          <a:p>
            <a:pPr lvl="0"/>
            <a:r>
              <a:rPr lang="ru-RU" b="1" dirty="0"/>
              <a:t>Всего участников:</a:t>
            </a:r>
            <a:r>
              <a:rPr lang="ru-RU" dirty="0"/>
              <a:t> 8</a:t>
            </a:r>
          </a:p>
          <a:p>
            <a:pPr lvl="0"/>
            <a:r>
              <a:rPr lang="ru-RU" b="1" dirty="0"/>
              <a:t>«5»:</a:t>
            </a:r>
            <a:r>
              <a:rPr lang="ru-RU" dirty="0"/>
              <a:t> 4 (50%)</a:t>
            </a:r>
          </a:p>
          <a:p>
            <a:pPr lvl="0"/>
            <a:r>
              <a:rPr lang="ru-RU" b="1" dirty="0"/>
              <a:t>«4»:</a:t>
            </a:r>
            <a:r>
              <a:rPr lang="ru-RU" dirty="0"/>
              <a:t> 3 (37,5%)</a:t>
            </a:r>
          </a:p>
          <a:p>
            <a:pPr lvl="0"/>
            <a:r>
              <a:rPr lang="ru-RU" b="1" dirty="0"/>
              <a:t>«3»:</a:t>
            </a:r>
            <a:r>
              <a:rPr lang="ru-RU" dirty="0"/>
              <a:t> 1 (12,5%)</a:t>
            </a:r>
          </a:p>
          <a:p>
            <a:pPr lvl="0"/>
            <a:r>
              <a:rPr lang="ru-RU" b="1" dirty="0"/>
              <a:t>«2»:</a:t>
            </a:r>
            <a:r>
              <a:rPr lang="ru-RU" dirty="0"/>
              <a:t> 0</a:t>
            </a:r>
            <a:endParaRPr lang="ru-RU" i="1" dirty="0"/>
          </a:p>
          <a:p>
            <a:pPr lvl="0"/>
            <a:r>
              <a:rPr lang="ru-RU" b="1" i="1" dirty="0"/>
              <a:t>% «5»+«4»:</a:t>
            </a:r>
            <a:r>
              <a:rPr lang="ru-RU" i="1" dirty="0"/>
              <a:t> </a:t>
            </a:r>
            <a:r>
              <a:rPr lang="ru-RU" b="1" i="1" dirty="0"/>
              <a:t>87,5</a:t>
            </a:r>
            <a:r>
              <a:rPr lang="ru-RU" b="1" i="1" dirty="0" smtClean="0"/>
              <a:t>%</a:t>
            </a:r>
          </a:p>
          <a:p>
            <a:pPr lvl="0"/>
            <a:endParaRPr lang="ru-RU" b="1" i="1" dirty="0"/>
          </a:p>
          <a:p>
            <a:pPr lvl="0"/>
            <a:endParaRPr lang="ru-RU" b="1" i="1" dirty="0" smtClean="0"/>
          </a:p>
          <a:p>
            <a:r>
              <a:rPr lang="ru-RU" b="1" dirty="0"/>
              <a:t>Общий итог по округу:</a:t>
            </a:r>
            <a:endParaRPr lang="ru-RU" dirty="0"/>
          </a:p>
          <a:p>
            <a:pPr lvl="0"/>
            <a:r>
              <a:rPr lang="ru-RU" dirty="0"/>
              <a:t>Доля "2": 12.3%</a:t>
            </a:r>
          </a:p>
          <a:p>
            <a:pPr lvl="0"/>
            <a:r>
              <a:rPr lang="ru-RU" dirty="0"/>
              <a:t>Доля "4-5": 54.8%</a:t>
            </a:r>
          </a:p>
          <a:p>
            <a:pPr lvl="0"/>
            <a:r>
              <a:rPr lang="ru-RU" dirty="0"/>
              <a:t>Доля "3-5": 87.7%</a:t>
            </a:r>
          </a:p>
          <a:p>
            <a:pPr lvl="0"/>
            <a:endParaRPr lang="ru-RU" i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572000" y="1643050"/>
            <a:ext cx="4041775" cy="5000660"/>
          </a:xfrm>
        </p:spPr>
        <p:txBody>
          <a:bodyPr>
            <a:normAutofit fontScale="47500" lnSpcReduction="20000"/>
          </a:bodyPr>
          <a:lstStyle/>
          <a:p>
            <a:r>
              <a:rPr lang="ru-RU" sz="2900" b="1" dirty="0" smtClean="0">
                <a:solidFill>
                  <a:srgbClr val="002060"/>
                </a:solidFill>
              </a:rPr>
              <a:t>3. ГБОУ СОШ №10 "ОЦ ЛИК"</a:t>
            </a:r>
          </a:p>
          <a:p>
            <a:pPr lvl="0"/>
            <a:r>
              <a:rPr lang="ru-RU" sz="2900" b="1" dirty="0" smtClean="0"/>
              <a:t>Всего участников:</a:t>
            </a:r>
            <a:r>
              <a:rPr lang="ru-RU" sz="2900" dirty="0" smtClean="0"/>
              <a:t> 54</a:t>
            </a:r>
          </a:p>
          <a:p>
            <a:pPr lvl="0"/>
            <a:r>
              <a:rPr lang="ru-RU" sz="2900" b="1" dirty="0" smtClean="0"/>
              <a:t>«5»:</a:t>
            </a:r>
            <a:r>
              <a:rPr lang="ru-RU" sz="2900" dirty="0" smtClean="0"/>
              <a:t> 16 (29,6%)</a:t>
            </a:r>
          </a:p>
          <a:p>
            <a:pPr lvl="0"/>
            <a:r>
              <a:rPr lang="ru-RU" sz="2900" b="1" dirty="0" smtClean="0"/>
              <a:t>«4»:</a:t>
            </a:r>
            <a:r>
              <a:rPr lang="ru-RU" sz="2900" dirty="0" smtClean="0"/>
              <a:t> 23 (42,6%)</a:t>
            </a:r>
          </a:p>
          <a:p>
            <a:pPr lvl="0"/>
            <a:r>
              <a:rPr lang="ru-RU" sz="2900" b="1" dirty="0" smtClean="0"/>
              <a:t>«3»:</a:t>
            </a:r>
            <a:r>
              <a:rPr lang="ru-RU" sz="2900" dirty="0" smtClean="0"/>
              <a:t> 13 (24,1%)</a:t>
            </a:r>
          </a:p>
          <a:p>
            <a:pPr lvl="0"/>
            <a:r>
              <a:rPr lang="ru-RU" sz="2900" b="1" dirty="0" smtClean="0"/>
              <a:t>«2»:</a:t>
            </a:r>
            <a:r>
              <a:rPr lang="ru-RU" sz="2900" dirty="0" smtClean="0"/>
              <a:t> 2 (3,7%)</a:t>
            </a:r>
          </a:p>
          <a:p>
            <a:r>
              <a:rPr lang="ru-RU" sz="2900" b="1" dirty="0" smtClean="0"/>
              <a:t>% «5»+«4»:</a:t>
            </a:r>
            <a:r>
              <a:rPr lang="ru-RU" sz="2900" dirty="0" smtClean="0"/>
              <a:t> </a:t>
            </a:r>
            <a:r>
              <a:rPr lang="ru-RU" sz="2900" b="1" dirty="0" smtClean="0"/>
              <a:t>72,2%</a:t>
            </a:r>
          </a:p>
          <a:p>
            <a:r>
              <a:rPr lang="ru-RU" sz="2900" b="1" dirty="0" smtClean="0">
                <a:solidFill>
                  <a:srgbClr val="002060"/>
                </a:solidFill>
              </a:rPr>
              <a:t>4</a:t>
            </a:r>
            <a:r>
              <a:rPr lang="ru-RU" sz="2900" b="1" dirty="0">
                <a:solidFill>
                  <a:srgbClr val="002060"/>
                </a:solidFill>
              </a:rPr>
              <a:t>. ГБОУ СОШ с. Тимашево</a:t>
            </a:r>
          </a:p>
          <a:p>
            <a:pPr lvl="0"/>
            <a:r>
              <a:rPr lang="ru-RU" sz="2900" b="1" dirty="0">
                <a:solidFill>
                  <a:srgbClr val="002060"/>
                </a:solidFill>
              </a:rPr>
              <a:t>Всего участников:</a:t>
            </a:r>
            <a:r>
              <a:rPr lang="ru-RU" sz="2900" dirty="0">
                <a:solidFill>
                  <a:srgbClr val="002060"/>
                </a:solidFill>
              </a:rPr>
              <a:t> 56</a:t>
            </a:r>
          </a:p>
          <a:p>
            <a:pPr lvl="0"/>
            <a:r>
              <a:rPr lang="ru-RU" sz="2900" b="1" dirty="0"/>
              <a:t>«5»:</a:t>
            </a:r>
            <a:r>
              <a:rPr lang="ru-RU" sz="2900" dirty="0"/>
              <a:t> 9 (16,1%)</a:t>
            </a:r>
          </a:p>
          <a:p>
            <a:pPr lvl="0"/>
            <a:r>
              <a:rPr lang="ru-RU" sz="2900" b="1" dirty="0"/>
              <a:t>«4»:</a:t>
            </a:r>
            <a:r>
              <a:rPr lang="ru-RU" sz="2900" dirty="0"/>
              <a:t> 23 (41,1%)</a:t>
            </a:r>
          </a:p>
          <a:p>
            <a:pPr lvl="0"/>
            <a:r>
              <a:rPr lang="ru-RU" sz="2900" b="1" dirty="0"/>
              <a:t>«3»:</a:t>
            </a:r>
            <a:r>
              <a:rPr lang="ru-RU" sz="2900" dirty="0"/>
              <a:t> 21 (37,5%)</a:t>
            </a:r>
          </a:p>
          <a:p>
            <a:pPr lvl="0"/>
            <a:r>
              <a:rPr lang="ru-RU" sz="2900" b="1" dirty="0"/>
              <a:t>«2»:</a:t>
            </a:r>
            <a:r>
              <a:rPr lang="ru-RU" sz="2900" dirty="0"/>
              <a:t> 3 (5,4%)</a:t>
            </a:r>
          </a:p>
          <a:p>
            <a:pPr lvl="0"/>
            <a:r>
              <a:rPr lang="ru-RU" sz="2900" b="1" dirty="0"/>
              <a:t>% «5»+«4»:</a:t>
            </a:r>
            <a:r>
              <a:rPr lang="ru-RU" sz="2900" dirty="0"/>
              <a:t> </a:t>
            </a:r>
            <a:r>
              <a:rPr lang="ru-RU" sz="2900" b="1" dirty="0"/>
              <a:t>57,2%</a:t>
            </a:r>
            <a:endParaRPr lang="ru-RU" sz="2900" dirty="0"/>
          </a:p>
          <a:p>
            <a:r>
              <a:rPr lang="ru-RU" sz="2900" b="1" dirty="0">
                <a:solidFill>
                  <a:srgbClr val="002060"/>
                </a:solidFill>
              </a:rPr>
              <a:t>5. ГБОУ СОШ №2 с. </a:t>
            </a:r>
            <a:r>
              <a:rPr lang="ru-RU" sz="2900" b="1" dirty="0" err="1">
                <a:solidFill>
                  <a:srgbClr val="002060"/>
                </a:solidFill>
              </a:rPr>
              <a:t>Кинель-Черкассы</a:t>
            </a:r>
            <a:endParaRPr lang="ru-RU" sz="2900" b="1" dirty="0">
              <a:solidFill>
                <a:srgbClr val="002060"/>
              </a:solidFill>
            </a:endParaRPr>
          </a:p>
          <a:p>
            <a:pPr lvl="0"/>
            <a:r>
              <a:rPr lang="ru-RU" sz="2900" b="1" dirty="0">
                <a:solidFill>
                  <a:srgbClr val="002060"/>
                </a:solidFill>
              </a:rPr>
              <a:t>Всего участников:</a:t>
            </a:r>
            <a:r>
              <a:rPr lang="ru-RU" sz="2900" dirty="0">
                <a:solidFill>
                  <a:srgbClr val="002060"/>
                </a:solidFill>
              </a:rPr>
              <a:t> 54</a:t>
            </a:r>
          </a:p>
          <a:p>
            <a:pPr lvl="0"/>
            <a:r>
              <a:rPr lang="ru-RU" sz="2900" b="1" dirty="0"/>
              <a:t>«5»:</a:t>
            </a:r>
            <a:r>
              <a:rPr lang="ru-RU" sz="2900" dirty="0"/>
              <a:t> 10 (18,5%)</a:t>
            </a:r>
          </a:p>
          <a:p>
            <a:pPr lvl="0"/>
            <a:r>
              <a:rPr lang="ru-RU" sz="2900" b="1" dirty="0"/>
              <a:t>«4»:</a:t>
            </a:r>
            <a:r>
              <a:rPr lang="ru-RU" sz="2900" dirty="0"/>
              <a:t> 25 (46,3%)</a:t>
            </a:r>
          </a:p>
          <a:p>
            <a:pPr lvl="0"/>
            <a:r>
              <a:rPr lang="ru-RU" sz="2900" b="1" dirty="0"/>
              <a:t>«3»:</a:t>
            </a:r>
            <a:r>
              <a:rPr lang="ru-RU" sz="2900" dirty="0"/>
              <a:t> 14 (25,9%)</a:t>
            </a:r>
          </a:p>
          <a:p>
            <a:pPr lvl="0"/>
            <a:r>
              <a:rPr lang="ru-RU" sz="2900" b="1" dirty="0"/>
              <a:t>«2»:</a:t>
            </a:r>
            <a:r>
              <a:rPr lang="ru-RU" sz="2900" dirty="0"/>
              <a:t> 5 (9,3%)</a:t>
            </a:r>
          </a:p>
          <a:p>
            <a:pPr lvl="0"/>
            <a:r>
              <a:rPr lang="ru-RU" sz="2900" b="1" dirty="0"/>
              <a:t>% «5»+«4»:</a:t>
            </a:r>
            <a:r>
              <a:rPr lang="ru-RU" sz="2900" dirty="0"/>
              <a:t> </a:t>
            </a:r>
            <a:r>
              <a:rPr lang="ru-RU" sz="2900" b="1" dirty="0"/>
              <a:t>64,8%</a:t>
            </a:r>
            <a:endParaRPr lang="ru-RU" sz="2900" dirty="0"/>
          </a:p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22161" t="14652" r="23346" b="16597"/>
          <a:stretch>
            <a:fillRect/>
          </a:stretch>
        </p:blipFill>
        <p:spPr bwMode="auto">
          <a:xfrm>
            <a:off x="0" y="5996157"/>
            <a:ext cx="1214414" cy="86184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14480" y="6211669"/>
            <a:ext cx="7429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Рекомендация: Обобщить и распространить успешный педагогический опыт данных ОО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Образовательные организации с низкими результатами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Критерий: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Высокий процент «двоек» и/или крайне низкий процент «4» и «5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ГБОУ СОШ с. Съезжее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р-н): 50% «2»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ГБОУ ООШ с. Ивановка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р-н): 50% «2», 0% «4-5»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ГБОУ ООШ №4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(г.о. Отрадный): 40.7% «2»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ГБОУ СОШ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Печинено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ГБОУ СОШ №3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Кинель-Черкассы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Рекомендация: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Необходим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внешний аудит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методическая поддержка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pic>
        <p:nvPicPr>
          <p:cNvPr id="6" name="Picture 4" descr="https://www.credy.kz/app/uploads/2017/02/chek-lis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5" r="19283"/>
          <a:stretch/>
        </p:blipFill>
        <p:spPr bwMode="auto">
          <a:xfrm>
            <a:off x="6858016" y="4157898"/>
            <a:ext cx="2077862" cy="2700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Анализ выполнения заданий КИМ. Самые сложные темы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002060"/>
                </a:solidFill>
              </a:rPr>
              <a:t>Задания </a:t>
            </a:r>
            <a:r>
              <a:rPr lang="ru-RU" sz="3600" dirty="0">
                <a:solidFill>
                  <a:srgbClr val="002060"/>
                </a:solidFill>
              </a:rPr>
              <a:t>с наименьшим процентом выполнен</a:t>
            </a:r>
            <a:r>
              <a:rPr lang="ru-RU" sz="3600" dirty="0"/>
              <a:t>ия</a:t>
            </a: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28794" y="2333685"/>
            <a:ext cx="70009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Задания высокого уровня сложности (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55%):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№29 (45%):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Оценка безопасности среды (работа с текстом).</a:t>
            </a:r>
          </a:p>
          <a:p>
            <a:pPr lvl="1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№11 (52%):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Углубленная картографическая грамотность.</a:t>
            </a:r>
          </a:p>
          <a:p>
            <a:pPr lvl="1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№25 (50%):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Анализ данных на карте.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Задания базового уровня (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60%):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№28 (21%):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Географические понятия и термины.</a:t>
            </a:r>
          </a:p>
          <a:p>
            <a:pPr lvl="1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№9 (37%):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Определение расстояния по карте.</a:t>
            </a:r>
          </a:p>
          <a:p>
            <a:pPr lvl="1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№27 (38%):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Определение географического положения.</a:t>
            </a:r>
          </a:p>
        </p:txBody>
      </p:sp>
      <p:pic>
        <p:nvPicPr>
          <p:cNvPr id="6" name="Picture 4" descr="https://images.izi.ua/2081488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496"/>
            <a:ext cx="2000264" cy="200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Типичные ошибки и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проблемы.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Выявленные </a:t>
            </a: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дефициты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подготовки.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Предметные: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Слабое знание географии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материков и стран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Неумение анализировать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текстовую информацию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и делать выводы (задания 28-29).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Ошибки в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математических расчетах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(расстояния, масштаб, округление).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Недостаточная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картографическая грамотность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Низкий уровень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смыслового чтения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Неумение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анализировать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сравнивать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строить логические цепочки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Неверное оформление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бланков ответов.</a:t>
            </a:r>
          </a:p>
          <a:p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pic>
        <p:nvPicPr>
          <p:cNvPr id="6" name="Picture 2" descr="https://avatars.mds.yandex.net/get-pdb/1904747/05ec2a8f-8249-488f-88da-d0dcffd11a25/s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8" b="96333" l="2750" r="98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81764" y="4786322"/>
            <a:ext cx="2762236" cy="207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Пути повышения качества географического образования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71472" y="1142984"/>
            <a:ext cx="8329642" cy="5257800"/>
          </a:xfrm>
        </p:spPr>
        <p:txBody>
          <a:bodyPr>
            <a:normAutofit fontScale="47500" lnSpcReduction="20000"/>
          </a:bodyPr>
          <a:lstStyle/>
          <a:p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Усилить работу с картой: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практиковать определение координат, азимутов, расстояний на картах разного масштаба.</a:t>
            </a:r>
          </a:p>
          <a:p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Внедрить системную работу с текстом: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анализировать учебные тексты, извлекать информацию, формулировать выводы.</a:t>
            </a:r>
          </a:p>
          <a:p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Повторить ключевые темы: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«Материки и страны», «Геоэкология», «Природа России».</a:t>
            </a:r>
          </a:p>
          <a:p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Отрабатывать задания нового формата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(№27-29) на уроках и консультациях.</a:t>
            </a:r>
          </a:p>
          <a:p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Проводить тренировку по заполнению бланков.</a:t>
            </a:r>
            <a:endParaRPr lang="ru-RU" sz="51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Использовать дифференцированный подход</a:t>
            </a:r>
            <a:r>
              <a:rPr lang="ru-RU" sz="5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при подготовке учащихся с разным уровнем знаний.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pic>
        <p:nvPicPr>
          <p:cNvPr id="6" name="Picture 2" descr="https://avatars.mds.yandex.net/get-pdb/1904747/05ec2a8f-8249-488f-88da-d0dcffd11a25/s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78" b="96333" l="2750" r="98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53339" y="4857760"/>
            <a:ext cx="2666986" cy="200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Организационно-методические мероприятия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1"/>
            <a:ext cx="6472254" cy="31146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142984"/>
            <a:ext cx="86439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РМО/ТУМО: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Провести 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семинары-практикумы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по разбору сложных заданий и новых форматов.</a:t>
            </a:r>
          </a:p>
          <a:p>
            <a:pPr lvl="1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Организовать 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взаимопосещение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уроков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учителями школ с высокими и низкими результатами.</a:t>
            </a:r>
          </a:p>
          <a:p>
            <a:pPr lvl="1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 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банк заданий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для отработки проблемных тем.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администрации ОО: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Обеспечить 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внутренний мониторинг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качества преподавания географии.</a:t>
            </a:r>
          </a:p>
          <a:p>
            <a:pPr lvl="1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 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индивидуальные образовательные маршруты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для слабоуспевающих учеников.</a:t>
            </a:r>
          </a:p>
          <a:p>
            <a:pPr lvl="1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Рассмотреть вопрос о 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повышении квалификации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учителей из школ с низкими результатами.</a:t>
            </a:r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8131" y="4572008"/>
            <a:ext cx="3655869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Итоги и перспективы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Проблемы: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Наблюдается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стабильное ухудшение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результатов ОГЭ по географии.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Выявлен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значительный разрыв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 качестве образования между школами и районами.</a:t>
            </a:r>
          </a:p>
          <a:p>
            <a:pPr lvl="1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Учащиеся испытывают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системные трудности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с заданиями, требующими анализа и практического применения знаний.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Пути решения: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Консолидация усилий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учителей, методистов и администрации.</a:t>
            </a:r>
          </a:p>
          <a:p>
            <a:pPr lvl="1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Адресная работа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со слабыми школами и учащимися.</a:t>
            </a:r>
          </a:p>
          <a:p>
            <a:pPr lvl="1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Смещение акцента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 преподавании на развитие 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практико-ориентированных и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умений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l="22161" t="14652" r="23346" b="16597"/>
          <a:stretch>
            <a:fillRect/>
          </a:stretch>
        </p:blipFill>
        <p:spPr bwMode="auto">
          <a:xfrm>
            <a:off x="0" y="5387782"/>
            <a:ext cx="2071670" cy="1470217"/>
          </a:xfrm>
          <a:prstGeom prst="rect">
            <a:avLst/>
          </a:prstGeom>
          <a:noFill/>
        </p:spPr>
      </p:pic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4857760"/>
            <a:ext cx="5214974" cy="2000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139</Words>
  <Application>Microsoft Office PowerPoint</Application>
  <PresentationFormat>Экран (4:3)</PresentationFormat>
  <Paragraphs>109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Cambria</vt:lpstr>
      <vt:lpstr>SF Pro Display</vt:lpstr>
      <vt:lpstr>Times New Roman</vt:lpstr>
      <vt:lpstr>Тема Office</vt:lpstr>
      <vt:lpstr>Презентация PowerPoint</vt:lpstr>
      <vt:lpstr>Основные результаты ОГЭ-2025 по географии</vt:lpstr>
      <vt:lpstr>Динамика результатов ОГЭ по предмету  </vt:lpstr>
      <vt:lpstr>Результаты ОГЭ по АТЕ региона </vt:lpstr>
      <vt:lpstr>Выделение перечня школ, продемонстрировавших наиболее высокие результаты ОГЭ по предмету    </vt:lpstr>
      <vt:lpstr>Образовательные организации с низкими результатами</vt:lpstr>
      <vt:lpstr>Анализ выполнения заданий КИМ. Самые сложные темы.  Задания с наименьшим процентом выполнения</vt:lpstr>
      <vt:lpstr>Типичные ошибки и проблемы. Выявленные дефициты подготовки.</vt:lpstr>
      <vt:lpstr>Пути повышения качества географического образования</vt:lpstr>
      <vt:lpstr>Организационно-методические мероприятия</vt:lpstr>
      <vt:lpstr>Итоги и перспективы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User</cp:lastModifiedBy>
  <cp:revision>5</cp:revision>
  <cp:lastPrinted>2025-09-08T04:22:07Z</cp:lastPrinted>
  <dcterms:created xsi:type="dcterms:W3CDTF">2025-09-03T16:18:29Z</dcterms:created>
  <dcterms:modified xsi:type="dcterms:W3CDTF">2025-09-08T04:22:39Z</dcterms:modified>
</cp:coreProperties>
</file>