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72" r:id="rId2"/>
    <p:sldId id="256" r:id="rId3"/>
    <p:sldId id="262" r:id="rId4"/>
    <p:sldId id="273" r:id="rId5"/>
    <p:sldId id="274" r:id="rId6"/>
    <p:sldId id="285" r:id="rId7"/>
    <p:sldId id="286" r:id="rId8"/>
    <p:sldId id="280" r:id="rId9"/>
    <p:sldId id="279" r:id="rId10"/>
    <p:sldId id="287" r:id="rId11"/>
    <p:sldId id="281" r:id="rId12"/>
    <p:sldId id="275" r:id="rId13"/>
    <p:sldId id="282" r:id="rId14"/>
    <p:sldId id="283" r:id="rId15"/>
    <p:sldId id="28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E0C1C1-6A0F-4ABB-B96A-1F7E6FA94456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959E75-7E40-41B4-8186-90009F5F4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98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EBA70D-7D6A-48D6-BA97-7B65DEDF656B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69ED3B-DE9F-47A5-87A2-5BAA49C07F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922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69ED3B-DE9F-47A5-87A2-5BAA49C07F2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597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2232248"/>
          </a:xfrm>
        </p:spPr>
        <p:txBody>
          <a:bodyPr>
            <a:normAutofit/>
          </a:bodyPr>
          <a:lstStyle/>
          <a:p>
            <a:pPr lvl="0">
              <a:spcBef>
                <a:spcPct val="20000"/>
              </a:spcBef>
            </a:pPr>
            <a:r>
              <a:rPr lang="ru-RU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Анализ результатов ОГЭ-2025</a:t>
            </a:r>
            <a:br>
              <a:rPr lang="ru-RU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по истории</a:t>
            </a:r>
            <a:br>
              <a:rPr lang="ru-RU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5896" y="4725144"/>
            <a:ext cx="4536504" cy="1008111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И.А. Трофимова, </a:t>
            </a:r>
          </a:p>
          <a:p>
            <a:pPr marL="0" indent="0" algn="r">
              <a:buNone/>
            </a:pP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обществознания </a:t>
            </a:r>
            <a:endParaRPr lang="ru-RU" sz="1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ГБОУ 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СОШ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2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ОЦ» с. </a:t>
            </a:r>
            <a:r>
              <a:rPr lang="ru-RU" sz="1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Кинель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-Черкассы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37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13681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Результаты ОГЭ по истории 2025 г.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988840"/>
            <a:ext cx="8496944" cy="4248472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ru-RU" dirty="0" smtClean="0">
                <a:solidFill>
                  <a:schemeClr val="tx1"/>
                </a:solidFill>
              </a:rPr>
              <a:t>Всего участников: 36 человек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ОУ:</a:t>
            </a:r>
          </a:p>
          <a:p>
            <a:pPr algn="l"/>
            <a:r>
              <a:rPr lang="ru-RU" sz="3400" dirty="0" smtClean="0">
                <a:solidFill>
                  <a:schemeClr val="tx1"/>
                </a:solidFill>
              </a:rPr>
              <a:t> </a:t>
            </a:r>
            <a:r>
              <a:rPr lang="ru-RU" sz="3400" dirty="0">
                <a:solidFill>
                  <a:schemeClr val="tx1"/>
                </a:solidFill>
              </a:rPr>
              <a:t>ГБОУ </a:t>
            </a:r>
            <a:r>
              <a:rPr lang="ru-RU" sz="3400" dirty="0" smtClean="0">
                <a:solidFill>
                  <a:schemeClr val="tx1"/>
                </a:solidFill>
              </a:rPr>
              <a:t>СОШ </a:t>
            </a:r>
            <a:r>
              <a:rPr lang="ru-RU" sz="3400" dirty="0">
                <a:solidFill>
                  <a:schemeClr val="tx1"/>
                </a:solidFill>
              </a:rPr>
              <a:t>с. </a:t>
            </a:r>
            <a:r>
              <a:rPr lang="ru-RU" sz="3400" dirty="0" err="1" smtClean="0">
                <a:solidFill>
                  <a:schemeClr val="tx1"/>
                </a:solidFill>
              </a:rPr>
              <a:t>Беловка</a:t>
            </a:r>
            <a:r>
              <a:rPr lang="ru-RU" sz="3400" dirty="0" smtClean="0">
                <a:solidFill>
                  <a:schemeClr val="tx1"/>
                </a:solidFill>
              </a:rPr>
              <a:t> – 3</a:t>
            </a:r>
          </a:p>
          <a:p>
            <a:pPr algn="l"/>
            <a:r>
              <a:rPr lang="ru-RU" sz="3400" dirty="0">
                <a:solidFill>
                  <a:schemeClr val="tx1"/>
                </a:solidFill>
              </a:rPr>
              <a:t>ГБОУ </a:t>
            </a:r>
            <a:r>
              <a:rPr lang="ru-RU" sz="3400" dirty="0" smtClean="0">
                <a:solidFill>
                  <a:schemeClr val="tx1"/>
                </a:solidFill>
              </a:rPr>
              <a:t>СОШ </a:t>
            </a:r>
            <a:r>
              <a:rPr lang="ru-RU" sz="3400" dirty="0">
                <a:solidFill>
                  <a:schemeClr val="tx1"/>
                </a:solidFill>
              </a:rPr>
              <a:t>с. </a:t>
            </a:r>
            <a:r>
              <a:rPr lang="ru-RU" sz="3400" dirty="0" err="1" smtClean="0">
                <a:solidFill>
                  <a:schemeClr val="tx1"/>
                </a:solidFill>
              </a:rPr>
              <a:t>Максимовка</a:t>
            </a:r>
            <a:r>
              <a:rPr lang="ru-RU" sz="3400" dirty="0" smtClean="0">
                <a:solidFill>
                  <a:schemeClr val="tx1"/>
                </a:solidFill>
              </a:rPr>
              <a:t> – 1</a:t>
            </a:r>
          </a:p>
          <a:p>
            <a:pPr algn="l"/>
            <a:r>
              <a:rPr lang="ru-RU" sz="3400" dirty="0">
                <a:solidFill>
                  <a:schemeClr val="tx1"/>
                </a:solidFill>
              </a:rPr>
              <a:t>ГБОУ СОШ </a:t>
            </a:r>
            <a:r>
              <a:rPr lang="ru-RU" sz="3400" dirty="0" smtClean="0">
                <a:solidFill>
                  <a:schemeClr val="tx1"/>
                </a:solidFill>
              </a:rPr>
              <a:t>№1 </a:t>
            </a:r>
            <a:r>
              <a:rPr lang="ru-RU" sz="3400" dirty="0">
                <a:solidFill>
                  <a:schemeClr val="tx1"/>
                </a:solidFill>
              </a:rPr>
              <a:t>с. </a:t>
            </a:r>
            <a:r>
              <a:rPr lang="ru-RU" sz="3400" dirty="0" err="1">
                <a:solidFill>
                  <a:schemeClr val="tx1"/>
                </a:solidFill>
              </a:rPr>
              <a:t>Кинель</a:t>
            </a:r>
            <a:r>
              <a:rPr lang="ru-RU" sz="3400" dirty="0">
                <a:solidFill>
                  <a:schemeClr val="tx1"/>
                </a:solidFill>
              </a:rPr>
              <a:t> – Черкассы - </a:t>
            </a:r>
            <a:r>
              <a:rPr lang="ru-RU" sz="3400" dirty="0" smtClean="0">
                <a:solidFill>
                  <a:schemeClr val="tx1"/>
                </a:solidFill>
              </a:rPr>
              <a:t>5</a:t>
            </a:r>
            <a:endParaRPr lang="ru-RU" sz="3400" dirty="0">
              <a:solidFill>
                <a:schemeClr val="tx1"/>
              </a:solidFill>
            </a:endParaRPr>
          </a:p>
          <a:p>
            <a:pPr algn="l"/>
            <a:r>
              <a:rPr lang="ru-RU" sz="3400" dirty="0">
                <a:solidFill>
                  <a:schemeClr val="tx1"/>
                </a:solidFill>
              </a:rPr>
              <a:t>ГБОУ </a:t>
            </a:r>
            <a:r>
              <a:rPr lang="ru-RU" sz="3400" dirty="0" smtClean="0">
                <a:solidFill>
                  <a:schemeClr val="tx1"/>
                </a:solidFill>
              </a:rPr>
              <a:t>СОШ </a:t>
            </a:r>
            <a:r>
              <a:rPr lang="ru-RU" sz="3400" dirty="0">
                <a:solidFill>
                  <a:schemeClr val="tx1"/>
                </a:solidFill>
              </a:rPr>
              <a:t>с. </a:t>
            </a:r>
            <a:r>
              <a:rPr lang="ru-RU" sz="3400" dirty="0" smtClean="0">
                <a:solidFill>
                  <a:schemeClr val="tx1"/>
                </a:solidFill>
              </a:rPr>
              <a:t>Тимашево </a:t>
            </a:r>
            <a:r>
              <a:rPr lang="ru-RU" sz="3400" dirty="0">
                <a:solidFill>
                  <a:schemeClr val="tx1"/>
                </a:solidFill>
              </a:rPr>
              <a:t>- </a:t>
            </a:r>
            <a:r>
              <a:rPr lang="ru-RU" sz="3400" dirty="0" smtClean="0">
                <a:solidFill>
                  <a:schemeClr val="tx1"/>
                </a:solidFill>
              </a:rPr>
              <a:t>4</a:t>
            </a:r>
          </a:p>
          <a:p>
            <a:pPr algn="l"/>
            <a:r>
              <a:rPr lang="ru-RU" sz="3400" dirty="0">
                <a:solidFill>
                  <a:schemeClr val="tx1"/>
                </a:solidFill>
              </a:rPr>
              <a:t>ГБОУ СОШ </a:t>
            </a:r>
            <a:r>
              <a:rPr lang="ru-RU" sz="3400" dirty="0" smtClean="0">
                <a:solidFill>
                  <a:schemeClr val="tx1"/>
                </a:solidFill>
              </a:rPr>
              <a:t>№2 </a:t>
            </a:r>
            <a:r>
              <a:rPr lang="ru-RU" sz="3400" dirty="0">
                <a:solidFill>
                  <a:schemeClr val="tx1"/>
                </a:solidFill>
              </a:rPr>
              <a:t>с. </a:t>
            </a:r>
            <a:r>
              <a:rPr lang="ru-RU" sz="3400" dirty="0" err="1">
                <a:solidFill>
                  <a:schemeClr val="tx1"/>
                </a:solidFill>
              </a:rPr>
              <a:t>Кинель</a:t>
            </a:r>
            <a:r>
              <a:rPr lang="ru-RU" sz="3400" dirty="0">
                <a:solidFill>
                  <a:schemeClr val="tx1"/>
                </a:solidFill>
              </a:rPr>
              <a:t> – </a:t>
            </a:r>
            <a:r>
              <a:rPr lang="ru-RU" sz="3400" dirty="0" smtClean="0">
                <a:solidFill>
                  <a:schemeClr val="tx1"/>
                </a:solidFill>
              </a:rPr>
              <a:t>Черкассы - 6</a:t>
            </a:r>
            <a:endParaRPr lang="ru-RU" sz="3400" dirty="0">
              <a:solidFill>
                <a:schemeClr val="tx1"/>
              </a:solidFill>
            </a:endParaRPr>
          </a:p>
          <a:p>
            <a:pPr algn="l"/>
            <a:r>
              <a:rPr lang="ru-RU" sz="3400" dirty="0">
                <a:solidFill>
                  <a:schemeClr val="tx1"/>
                </a:solidFill>
              </a:rPr>
              <a:t>ГБОУ СОШ </a:t>
            </a:r>
            <a:r>
              <a:rPr lang="ru-RU" sz="3400" dirty="0" smtClean="0">
                <a:solidFill>
                  <a:schemeClr val="tx1"/>
                </a:solidFill>
              </a:rPr>
              <a:t>№3 </a:t>
            </a:r>
            <a:r>
              <a:rPr lang="ru-RU" sz="3400" dirty="0">
                <a:solidFill>
                  <a:schemeClr val="tx1"/>
                </a:solidFill>
              </a:rPr>
              <a:t>с. </a:t>
            </a:r>
            <a:r>
              <a:rPr lang="ru-RU" sz="3400" dirty="0" err="1">
                <a:solidFill>
                  <a:schemeClr val="tx1"/>
                </a:solidFill>
              </a:rPr>
              <a:t>Кинель</a:t>
            </a:r>
            <a:r>
              <a:rPr lang="ru-RU" sz="3400" dirty="0">
                <a:solidFill>
                  <a:schemeClr val="tx1"/>
                </a:solidFill>
              </a:rPr>
              <a:t> – </a:t>
            </a:r>
            <a:r>
              <a:rPr lang="ru-RU" sz="3400" dirty="0" smtClean="0">
                <a:solidFill>
                  <a:schemeClr val="tx1"/>
                </a:solidFill>
              </a:rPr>
              <a:t>Черкассы - 3</a:t>
            </a:r>
          </a:p>
          <a:p>
            <a:pPr algn="l"/>
            <a:r>
              <a:rPr lang="ru-RU" sz="3400" dirty="0" smtClean="0">
                <a:solidFill>
                  <a:schemeClr val="tx1"/>
                </a:solidFill>
              </a:rPr>
              <a:t>ГБОУ СОШ №</a:t>
            </a:r>
            <a:r>
              <a:rPr lang="ru-RU" sz="3400" dirty="0">
                <a:solidFill>
                  <a:schemeClr val="tx1"/>
                </a:solidFill>
              </a:rPr>
              <a:t> </a:t>
            </a:r>
            <a:r>
              <a:rPr lang="ru-RU" sz="3400" dirty="0" smtClean="0">
                <a:solidFill>
                  <a:schemeClr val="tx1"/>
                </a:solidFill>
              </a:rPr>
              <a:t>6 </a:t>
            </a:r>
            <a:r>
              <a:rPr lang="ru-RU" sz="3400" dirty="0" err="1" smtClean="0">
                <a:solidFill>
                  <a:schemeClr val="tx1"/>
                </a:solidFill>
              </a:rPr>
              <a:t>г.о</a:t>
            </a:r>
            <a:r>
              <a:rPr lang="ru-RU" sz="3400" dirty="0" smtClean="0">
                <a:solidFill>
                  <a:schemeClr val="tx1"/>
                </a:solidFill>
              </a:rPr>
              <a:t> Отрадный -1</a:t>
            </a:r>
          </a:p>
          <a:p>
            <a:pPr algn="l"/>
            <a:r>
              <a:rPr lang="ru-RU" sz="3400" dirty="0" smtClean="0">
                <a:solidFill>
                  <a:schemeClr val="tx1"/>
                </a:solidFill>
              </a:rPr>
              <a:t>ГБОУ СОШ № 8 </a:t>
            </a:r>
            <a:r>
              <a:rPr lang="ru-RU" sz="3400" dirty="0" err="1" smtClean="0">
                <a:solidFill>
                  <a:schemeClr val="tx1"/>
                </a:solidFill>
              </a:rPr>
              <a:t>г.о</a:t>
            </a:r>
            <a:r>
              <a:rPr lang="ru-RU" sz="3400" dirty="0" smtClean="0">
                <a:solidFill>
                  <a:schemeClr val="tx1"/>
                </a:solidFill>
              </a:rPr>
              <a:t>. Отрадный- 4</a:t>
            </a:r>
          </a:p>
          <a:p>
            <a:pPr algn="l"/>
            <a:r>
              <a:rPr lang="ru-RU" sz="3400" dirty="0" smtClean="0">
                <a:solidFill>
                  <a:schemeClr val="tx1"/>
                </a:solidFill>
              </a:rPr>
              <a:t>ГБОУ СОШ №10 «ОЦ ЛИК» - 2</a:t>
            </a:r>
          </a:p>
          <a:p>
            <a:pPr algn="l"/>
            <a:r>
              <a:rPr lang="ru-RU" sz="3400" dirty="0" smtClean="0">
                <a:solidFill>
                  <a:schemeClr val="tx1"/>
                </a:solidFill>
              </a:rPr>
              <a:t>ГБОУ  гимназия «Гармония»  -2</a:t>
            </a:r>
          </a:p>
          <a:p>
            <a:pPr algn="l"/>
            <a:r>
              <a:rPr lang="ru-RU" sz="3400" dirty="0" smtClean="0">
                <a:solidFill>
                  <a:schemeClr val="tx1"/>
                </a:solidFill>
              </a:rPr>
              <a:t>ГБОУ СОШ Кротовка - 5</a:t>
            </a:r>
          </a:p>
          <a:p>
            <a:pPr algn="l"/>
            <a:endParaRPr lang="ru-RU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721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Результаты ОГЭ по истории </a:t>
            </a:r>
            <a:r>
              <a:rPr lang="ru-RU" dirty="0" smtClean="0"/>
              <a:t>2025 </a:t>
            </a:r>
            <a:r>
              <a:rPr lang="ru-RU" dirty="0"/>
              <a:t>г.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Успеваемость: </a:t>
            </a:r>
            <a:r>
              <a:rPr lang="ru-RU" dirty="0" smtClean="0"/>
              <a:t>99, 2 %</a:t>
            </a:r>
            <a:endParaRPr lang="ru-RU" dirty="0"/>
          </a:p>
          <a:p>
            <a:r>
              <a:rPr lang="ru-RU" dirty="0"/>
              <a:t>Качество знаний: </a:t>
            </a:r>
            <a:r>
              <a:rPr lang="ru-RU" dirty="0" smtClean="0"/>
              <a:t>55,5 %</a:t>
            </a:r>
            <a:endParaRPr lang="ru-RU" dirty="0"/>
          </a:p>
          <a:p>
            <a:r>
              <a:rPr lang="ru-RU" dirty="0"/>
              <a:t>«5» - </a:t>
            </a:r>
            <a:r>
              <a:rPr lang="ru-RU" dirty="0" smtClean="0"/>
              <a:t>10</a:t>
            </a:r>
            <a:endParaRPr lang="ru-RU" dirty="0"/>
          </a:p>
          <a:p>
            <a:r>
              <a:rPr lang="ru-RU" dirty="0"/>
              <a:t>«4» - </a:t>
            </a:r>
            <a:r>
              <a:rPr lang="ru-RU" dirty="0" smtClean="0"/>
              <a:t>10</a:t>
            </a:r>
            <a:endParaRPr lang="ru-RU" dirty="0"/>
          </a:p>
          <a:p>
            <a:r>
              <a:rPr lang="ru-RU" dirty="0"/>
              <a:t>«3» </a:t>
            </a:r>
            <a:r>
              <a:rPr lang="ru-RU" dirty="0" smtClean="0"/>
              <a:t>- 14</a:t>
            </a:r>
          </a:p>
          <a:p>
            <a:r>
              <a:rPr lang="ru-RU" dirty="0" smtClean="0"/>
              <a:t>«2» - 2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38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 ОГЭ по истории 2025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ru-RU" sz="3000" dirty="0"/>
              <a:t>Государственную итоговую аттестацию по истории в форме ОГЭ сдавали </a:t>
            </a:r>
            <a:r>
              <a:rPr lang="ru-RU" sz="3000" dirty="0" smtClean="0">
                <a:solidFill>
                  <a:srgbClr val="FF0000"/>
                </a:solidFill>
              </a:rPr>
              <a:t>36 </a:t>
            </a:r>
            <a:r>
              <a:rPr lang="ru-RU" sz="3000" dirty="0">
                <a:solidFill>
                  <a:srgbClr val="FF0000"/>
                </a:solidFill>
              </a:rPr>
              <a:t>обучающихся</a:t>
            </a:r>
            <a:r>
              <a:rPr lang="ru-RU" sz="3000" dirty="0"/>
              <a:t>, что на </a:t>
            </a:r>
            <a:r>
              <a:rPr lang="ru-RU" sz="3000" dirty="0" smtClean="0"/>
              <a:t>8 </a:t>
            </a:r>
            <a:r>
              <a:rPr lang="ru-RU" sz="3000" dirty="0"/>
              <a:t>чел. больше чем в </a:t>
            </a:r>
            <a:r>
              <a:rPr lang="ru-RU" sz="3000" dirty="0" smtClean="0"/>
              <a:t>2024 </a:t>
            </a:r>
            <a:r>
              <a:rPr lang="ru-RU" sz="3000" dirty="0"/>
              <a:t>г. </a:t>
            </a:r>
            <a:r>
              <a:rPr lang="ru-RU" sz="3000" dirty="0" smtClean="0"/>
              <a:t>2 выпускника не справились </a:t>
            </a:r>
            <a:r>
              <a:rPr lang="ru-RU" sz="3000" dirty="0"/>
              <a:t>с заданиями и </a:t>
            </a:r>
            <a:r>
              <a:rPr lang="ru-RU" sz="3000" dirty="0" smtClean="0"/>
              <a:t>не преодолели </a:t>
            </a:r>
            <a:r>
              <a:rPr lang="ru-RU" sz="3000" dirty="0"/>
              <a:t>минимальный порог. </a:t>
            </a:r>
            <a:endParaRPr lang="ru-RU" sz="3000" dirty="0" smtClean="0"/>
          </a:p>
          <a:p>
            <a:pPr algn="just"/>
            <a:r>
              <a:rPr lang="ru-RU" sz="3000" dirty="0" smtClean="0"/>
              <a:t>По </a:t>
            </a:r>
            <a:r>
              <a:rPr lang="ru-RU" sz="3000" dirty="0"/>
              <a:t>сравнению с предыдущими годами отмечается </a:t>
            </a:r>
            <a:r>
              <a:rPr lang="ru-RU" sz="3000" dirty="0" smtClean="0"/>
              <a:t>положительная   </a:t>
            </a:r>
            <a:r>
              <a:rPr lang="ru-RU" sz="3000" dirty="0"/>
              <a:t>динамика в качестве подготовки обучающихся. Доля выпускников, выполнивших задания «4» и «5», </a:t>
            </a:r>
            <a:r>
              <a:rPr lang="ru-RU" sz="3000" dirty="0" smtClean="0"/>
              <a:t>увеличилась </a:t>
            </a:r>
            <a:r>
              <a:rPr lang="ru-RU" sz="3000" dirty="0"/>
              <a:t>с </a:t>
            </a:r>
            <a:r>
              <a:rPr lang="ru-RU" sz="3000" dirty="0" smtClean="0"/>
              <a:t>53,5 </a:t>
            </a:r>
            <a:r>
              <a:rPr lang="ru-RU" sz="3000" dirty="0"/>
              <a:t>% в </a:t>
            </a:r>
            <a:r>
              <a:rPr lang="ru-RU" sz="3000" dirty="0" smtClean="0"/>
              <a:t>2024 </a:t>
            </a:r>
            <a:r>
              <a:rPr lang="ru-RU" sz="3000" dirty="0"/>
              <a:t>г. до </a:t>
            </a:r>
            <a:r>
              <a:rPr lang="ru-RU" sz="3000" dirty="0" smtClean="0"/>
              <a:t>55,5 </a:t>
            </a:r>
            <a:r>
              <a:rPr lang="ru-RU" sz="3000" dirty="0"/>
              <a:t>% в </a:t>
            </a:r>
            <a:r>
              <a:rPr lang="ru-RU" sz="3000" dirty="0" smtClean="0"/>
              <a:t>2025 </a:t>
            </a:r>
            <a:r>
              <a:rPr lang="ru-RU" sz="3000" dirty="0"/>
              <a:t>г. Средний балл -</a:t>
            </a:r>
            <a:r>
              <a:rPr lang="ru-RU" sz="3000" dirty="0" smtClean="0">
                <a:solidFill>
                  <a:srgbClr val="FF0000"/>
                </a:solidFill>
              </a:rPr>
              <a:t> 22.  </a:t>
            </a:r>
            <a:endParaRPr lang="ru-RU" sz="3000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2875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Результаты ОГЭ по истории 2025 г.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800" dirty="0"/>
              <a:t>Обучающиеся </a:t>
            </a:r>
            <a:r>
              <a:rPr lang="ru-RU" sz="2800" dirty="0" err="1"/>
              <a:t>Отрадненского</a:t>
            </a:r>
            <a:r>
              <a:rPr lang="ru-RU" sz="2800" dirty="0"/>
              <a:t> ТУ показали  хорошую подготовку к ОГЭ по истории.  Средний процент заданий базового уровня колеблется от </a:t>
            </a:r>
            <a:r>
              <a:rPr lang="ru-RU" sz="2800" dirty="0" smtClean="0">
                <a:solidFill>
                  <a:srgbClr val="FF0000"/>
                </a:solidFill>
              </a:rPr>
              <a:t>53% </a:t>
            </a:r>
            <a:r>
              <a:rPr lang="ru-RU" sz="2800" dirty="0">
                <a:solidFill>
                  <a:srgbClr val="FF0000"/>
                </a:solidFill>
              </a:rPr>
              <a:t>до </a:t>
            </a:r>
            <a:r>
              <a:rPr lang="ru-RU" sz="2800" dirty="0" smtClean="0">
                <a:solidFill>
                  <a:srgbClr val="FF0000"/>
                </a:solidFill>
              </a:rPr>
              <a:t>86%, </a:t>
            </a:r>
            <a:r>
              <a:rPr lang="ru-RU" sz="2800" dirty="0"/>
              <a:t>т.е. превышен 50% порог. При выполнении заданий повышенного и высокого уровня средний процент колеблется в диапазоне от </a:t>
            </a:r>
            <a:r>
              <a:rPr lang="ru-RU" sz="2800" dirty="0" smtClean="0">
                <a:solidFill>
                  <a:srgbClr val="FF0000"/>
                </a:solidFill>
              </a:rPr>
              <a:t>33% </a:t>
            </a:r>
            <a:r>
              <a:rPr lang="ru-RU" sz="2800" dirty="0">
                <a:solidFill>
                  <a:srgbClr val="FF0000"/>
                </a:solidFill>
              </a:rPr>
              <a:t>до </a:t>
            </a:r>
            <a:r>
              <a:rPr lang="ru-RU" sz="2800" dirty="0" smtClean="0">
                <a:solidFill>
                  <a:srgbClr val="FF0000"/>
                </a:solidFill>
              </a:rPr>
              <a:t>92%. </a:t>
            </a:r>
            <a:r>
              <a:rPr lang="ru-RU" sz="2800" dirty="0"/>
              <a:t>О</a:t>
            </a:r>
            <a:r>
              <a:rPr lang="ru-RU" sz="2800" dirty="0" smtClean="0"/>
              <a:t>тсутствуют </a:t>
            </a:r>
            <a:r>
              <a:rPr lang="ru-RU" sz="2800" dirty="0"/>
              <a:t>показатели  ниже 15 %.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7955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prstClr val="black"/>
                </a:solidFill>
              </a:rPr>
              <a:t>Сложные задания ОГЭ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libri" panose="020F0502020204030204" pitchFamily="34" charset="0"/>
              </a:rPr>
              <a:t>Это задания </a:t>
            </a:r>
            <a:r>
              <a:rPr lang="ru-RU" sz="2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2, 20, 21, 22, 23, 24.</a:t>
            </a:r>
          </a:p>
          <a:p>
            <a:pPr marL="0" indent="0">
              <a:buNone/>
            </a:pPr>
            <a:r>
              <a:rPr lang="ru-RU" sz="2000" b="1" i="1" dirty="0" smtClean="0">
                <a:latin typeface="Calibri" panose="020F0502020204030204" pitchFamily="34" charset="0"/>
              </a:rPr>
              <a:t>Задание 2 – </a:t>
            </a:r>
            <a:r>
              <a:rPr lang="ru-RU" sz="2000" b="1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47%</a:t>
            </a:r>
          </a:p>
          <a:p>
            <a:pPr marL="0" indent="0">
              <a:buNone/>
            </a:pPr>
            <a:r>
              <a:rPr lang="ru-RU" sz="2000" dirty="0">
                <a:latin typeface="Calibri" panose="020F0502020204030204" pitchFamily="34" charset="0"/>
              </a:rPr>
              <a:t>Расположите в хронологической последовательности исторические события.</a:t>
            </a:r>
          </a:p>
          <a:p>
            <a:pPr marL="0" indent="0">
              <a:buNone/>
            </a:pPr>
            <a:r>
              <a:rPr lang="ru-RU" sz="2000" dirty="0">
                <a:latin typeface="Calibri" panose="020F0502020204030204" pitchFamily="34" charset="0"/>
              </a:rPr>
              <a:t>Запишите цифры, которыми обозначены исторические </a:t>
            </a:r>
            <a:r>
              <a:rPr lang="ru-RU" sz="2000" dirty="0" smtClean="0">
                <a:latin typeface="Calibri" panose="020F0502020204030204" pitchFamily="34" charset="0"/>
              </a:rPr>
              <a:t>события, в </a:t>
            </a:r>
            <a:r>
              <a:rPr lang="ru-RU" sz="2000" dirty="0">
                <a:latin typeface="Calibri" panose="020F0502020204030204" pitchFamily="34" charset="0"/>
              </a:rPr>
              <a:t>правильной последовательности в таблицу.</a:t>
            </a:r>
          </a:p>
          <a:p>
            <a:pPr marL="0" indent="0">
              <a:buNone/>
            </a:pPr>
            <a:r>
              <a:rPr lang="ru-RU" sz="2000" dirty="0">
                <a:latin typeface="Calibri" panose="020F0502020204030204" pitchFamily="34" charset="0"/>
              </a:rPr>
              <a:t>1) объединение Киева и Новгорода под властью князя Олега Вещего</a:t>
            </a:r>
          </a:p>
          <a:p>
            <a:pPr marL="0" indent="0">
              <a:buNone/>
            </a:pPr>
            <a:r>
              <a:rPr lang="ru-RU" sz="2000" dirty="0">
                <a:latin typeface="Calibri" panose="020F0502020204030204" pitchFamily="34" charset="0"/>
              </a:rPr>
              <a:t>2) дунайские походы князя Святослава Игоревича</a:t>
            </a:r>
          </a:p>
          <a:p>
            <a:pPr marL="0" indent="0">
              <a:buNone/>
            </a:pPr>
            <a:r>
              <a:rPr lang="ru-RU" sz="2000" dirty="0">
                <a:latin typeface="Calibri" panose="020F0502020204030204" pitchFamily="34" charset="0"/>
              </a:rPr>
              <a:t>3) призвание на княжение варягов</a:t>
            </a:r>
          </a:p>
          <a:p>
            <a:pPr marL="0" indent="0">
              <a:buNone/>
            </a:pPr>
            <a:r>
              <a:rPr lang="ru-RU" sz="2000" dirty="0">
                <a:latin typeface="Calibri" panose="020F0502020204030204" pitchFamily="34" charset="0"/>
              </a:rPr>
              <a:t>4) введение уроков и погостов</a:t>
            </a:r>
          </a:p>
          <a:p>
            <a:pPr marL="0" indent="0">
              <a:buNone/>
            </a:pPr>
            <a:r>
              <a:rPr lang="ru-RU" sz="2000" dirty="0">
                <a:latin typeface="Calibri" panose="020F0502020204030204" pitchFamily="34" charset="0"/>
              </a:rPr>
              <a:t>Ответ:</a:t>
            </a:r>
          </a:p>
        </p:txBody>
      </p:sp>
    </p:spTree>
    <p:extLst>
      <p:ext uri="{BB962C8B-B14F-4D97-AF65-F5344CB8AC3E}">
        <p14:creationId xmlns:p14="http://schemas.microsoft.com/office/powerpoint/2010/main" val="3477136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prstClr val="black"/>
                </a:solidFill>
              </a:rPr>
              <a:t>Сложные задания ОГЭ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prstClr val="black"/>
                </a:solidFill>
              </a:rPr>
              <a:t>Низкий </a:t>
            </a:r>
            <a:r>
              <a:rPr lang="ru-RU" sz="2000" dirty="0">
                <a:solidFill>
                  <a:prstClr val="black"/>
                </a:solidFill>
              </a:rPr>
              <a:t>результат был продемонстрирован учениками при  выполнении </a:t>
            </a:r>
            <a:r>
              <a:rPr lang="ru-RU" sz="2000" dirty="0" smtClean="0">
                <a:solidFill>
                  <a:srgbClr val="FF0000"/>
                </a:solidFill>
              </a:rPr>
              <a:t>20 </a:t>
            </a:r>
            <a:r>
              <a:rPr lang="ru-RU" sz="2000" dirty="0" smtClean="0">
                <a:solidFill>
                  <a:prstClr val="black"/>
                </a:solidFill>
              </a:rPr>
              <a:t>задания – </a:t>
            </a:r>
            <a:r>
              <a:rPr lang="ru-RU" sz="2000" dirty="0" smtClean="0">
                <a:solidFill>
                  <a:srgbClr val="FF0000"/>
                </a:solidFill>
              </a:rPr>
              <a:t>33%.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prstClr val="black"/>
                </a:solidFill>
              </a:rPr>
              <a:t>Девятиклассники осуществляли работу с текстом, выполняя 18-19-20 задания.</a:t>
            </a:r>
          </a:p>
          <a:p>
            <a:pPr marL="0" indent="0">
              <a:buNone/>
            </a:pPr>
            <a:endParaRPr lang="ru-RU" sz="1800" dirty="0" smtClean="0">
              <a:solidFill>
                <a:prstClr val="black"/>
              </a:solidFill>
            </a:endParaRPr>
          </a:p>
          <a:p>
            <a:pPr marL="0" indent="0" algn="just">
              <a:buNone/>
            </a:pPr>
            <a:r>
              <a:rPr lang="ru-RU" sz="1800" b="1" dirty="0" smtClean="0"/>
              <a:t>№20. Укажите </a:t>
            </a:r>
            <a:r>
              <a:rPr lang="ru-RU" sz="1800" b="1" dirty="0"/>
              <a:t>название, под которым вошли в историю участники </a:t>
            </a:r>
            <a:r>
              <a:rPr lang="ru-RU" sz="1800" b="1" dirty="0" smtClean="0"/>
              <a:t>тайных революционных </a:t>
            </a:r>
            <a:r>
              <a:rPr lang="ru-RU" sz="1800" b="1" dirty="0"/>
              <a:t>обществ, возникших в России в годы правления </a:t>
            </a:r>
            <a:r>
              <a:rPr lang="ru-RU" sz="1800" b="1" dirty="0" smtClean="0"/>
              <a:t>императора, имя </a:t>
            </a:r>
            <a:r>
              <a:rPr lang="ru-RU" sz="1800" b="1" dirty="0"/>
              <a:t>которого дважды пропущено в отрывке. Укажите одну из </a:t>
            </a:r>
            <a:r>
              <a:rPr lang="ru-RU" sz="1800" b="1" dirty="0" smtClean="0"/>
              <a:t>целей, провозглашённых </a:t>
            </a:r>
            <a:r>
              <a:rPr lang="ru-RU" sz="1800" b="1" dirty="0"/>
              <a:t>участниками данных обществ в их </a:t>
            </a:r>
            <a:r>
              <a:rPr lang="ru-RU" sz="1800" b="1" dirty="0" smtClean="0"/>
              <a:t>программных документах</a:t>
            </a:r>
            <a:r>
              <a:rPr lang="ru-RU" sz="1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18709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Сложные задания ОГЭ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/>
              <a:t>Невысокий результат показали ученики при выполнении </a:t>
            </a:r>
            <a:r>
              <a:rPr lang="ru-RU" sz="2000" dirty="0">
                <a:solidFill>
                  <a:srgbClr val="FF0000"/>
                </a:solidFill>
              </a:rPr>
              <a:t>задания 21</a:t>
            </a:r>
            <a:r>
              <a:rPr lang="ru-RU" sz="2000" dirty="0"/>
              <a:t>, где необходимо было определить причины и следствия важнейших исторических </a:t>
            </a:r>
            <a:r>
              <a:rPr lang="ru-RU" sz="2000" dirty="0" smtClean="0"/>
              <a:t>событий</a:t>
            </a:r>
            <a:r>
              <a:rPr lang="ru-RU" sz="2000" dirty="0"/>
              <a:t>. Его выполнили </a:t>
            </a:r>
            <a:r>
              <a:rPr lang="ru-RU" sz="2000" dirty="0" smtClean="0">
                <a:solidFill>
                  <a:srgbClr val="FF0000"/>
                </a:solidFill>
              </a:rPr>
              <a:t>46% </a:t>
            </a:r>
            <a:r>
              <a:rPr lang="ru-RU" sz="2000" dirty="0"/>
              <a:t>выпускников</a:t>
            </a:r>
            <a:r>
              <a:rPr lang="ru-RU" sz="2000" dirty="0" smtClean="0"/>
              <a:t>.</a:t>
            </a:r>
          </a:p>
          <a:p>
            <a:pPr algn="just"/>
            <a:endParaRPr lang="ru-RU" sz="1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80928"/>
            <a:ext cx="6932811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9436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Сложные задания ОГЭ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alibri" panose="020F0502020204030204" pitchFamily="34" charset="0"/>
              </a:rPr>
              <a:t>22 задание – процент выполнения </a:t>
            </a:r>
            <a:r>
              <a:rPr lang="ru-RU" sz="2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41%.</a:t>
            </a:r>
          </a:p>
          <a:p>
            <a:pPr marL="0" indent="0">
              <a:buNone/>
            </a:pPr>
            <a:r>
              <a:rPr lang="ru-RU" sz="2000" b="1" dirty="0">
                <a:latin typeface="Calibri" panose="020F0502020204030204" pitchFamily="34" charset="0"/>
              </a:rPr>
              <a:t>Прочитайте текст, который содержит две фактические ошибки.</a:t>
            </a:r>
          </a:p>
          <a:p>
            <a:pPr marL="0" indent="0" algn="just">
              <a:buNone/>
            </a:pPr>
            <a:r>
              <a:rPr lang="ru-RU" sz="2000" dirty="0">
                <a:latin typeface="Calibri" panose="020F0502020204030204" pitchFamily="34" charset="0"/>
              </a:rPr>
              <a:t>Неожиданная смерть молодого императора Петра II вновь поставила </a:t>
            </a:r>
            <a:r>
              <a:rPr lang="ru-RU" sz="2000" dirty="0" smtClean="0">
                <a:latin typeface="Calibri" panose="020F0502020204030204" pitchFamily="34" charset="0"/>
              </a:rPr>
              <a:t>ребром вопрос </a:t>
            </a:r>
            <a:r>
              <a:rPr lang="ru-RU" sz="2000" dirty="0">
                <a:latin typeface="Calibri" panose="020F0502020204030204" pitchFamily="34" charset="0"/>
              </a:rPr>
              <a:t>о престолонаследии. При отсутствии завещания Верховный </a:t>
            </a:r>
            <a:r>
              <a:rPr lang="ru-RU" sz="2000" dirty="0" smtClean="0">
                <a:latin typeface="Calibri" panose="020F0502020204030204" pitchFamily="34" charset="0"/>
              </a:rPr>
              <a:t>тайный совет </a:t>
            </a:r>
            <a:r>
              <a:rPr lang="ru-RU" sz="2000" dirty="0">
                <a:latin typeface="Calibri" panose="020F0502020204030204" pitchFamily="34" charset="0"/>
              </a:rPr>
              <a:t>решил предложить престол сестре Петра I Анне Иоанновне. </a:t>
            </a:r>
            <a:r>
              <a:rPr lang="ru-RU" sz="2000" dirty="0" smtClean="0">
                <a:latin typeface="Calibri" panose="020F0502020204030204" pitchFamily="34" charset="0"/>
              </a:rPr>
              <a:t>Выданная замуж </a:t>
            </a:r>
            <a:r>
              <a:rPr lang="ru-RU" sz="2000" dirty="0">
                <a:latin typeface="Calibri" panose="020F0502020204030204" pitchFamily="34" charset="0"/>
              </a:rPr>
              <a:t>за курляндского герцога, Анна Иоанновна к моменту смерти Петра </a:t>
            </a:r>
            <a:r>
              <a:rPr lang="ru-RU" sz="2000" dirty="0" smtClean="0">
                <a:latin typeface="Calibri" panose="020F0502020204030204" pitchFamily="34" charset="0"/>
              </a:rPr>
              <a:t>II давно </a:t>
            </a:r>
            <a:r>
              <a:rPr lang="ru-RU" sz="2000" dirty="0">
                <a:latin typeface="Calibri" panose="020F0502020204030204" pitchFamily="34" charset="0"/>
              </a:rPr>
              <a:t>овдовела. В Курляндию был отправлен посол с Кондициями </a:t>
            </a:r>
            <a:r>
              <a:rPr lang="ru-RU" sz="2000" dirty="0" smtClean="0">
                <a:latin typeface="Calibri" panose="020F0502020204030204" pitchFamily="34" charset="0"/>
              </a:rPr>
              <a:t>– условиями </a:t>
            </a:r>
            <a:r>
              <a:rPr lang="ru-RU" sz="2000" dirty="0">
                <a:latin typeface="Calibri" panose="020F0502020204030204" pitchFamily="34" charset="0"/>
              </a:rPr>
              <a:t>избрания Анны на российский престол. Выполнение </a:t>
            </a:r>
            <a:r>
              <a:rPr lang="ru-RU" sz="2000" dirty="0" smtClean="0">
                <a:latin typeface="Calibri" panose="020F0502020204030204" pitchFamily="34" charset="0"/>
              </a:rPr>
              <a:t>Кондиций должно </a:t>
            </a:r>
            <a:r>
              <a:rPr lang="ru-RU" sz="2000" dirty="0">
                <a:latin typeface="Calibri" panose="020F0502020204030204" pitchFamily="34" charset="0"/>
              </a:rPr>
              <a:t>было изменить характер </a:t>
            </a:r>
            <a:r>
              <a:rPr lang="ru-RU" sz="2000" dirty="0" smtClean="0">
                <a:latin typeface="Calibri" panose="020F0502020204030204" pitchFamily="34" charset="0"/>
              </a:rPr>
              <a:t>власти: республика превратилась бы </a:t>
            </a:r>
            <a:r>
              <a:rPr lang="ru-RU" sz="2000" dirty="0">
                <a:latin typeface="Calibri" panose="020F0502020204030204" pitchFamily="34" charset="0"/>
              </a:rPr>
              <a:t>в ограниченную монархию.</a:t>
            </a:r>
          </a:p>
          <a:p>
            <a:pPr marL="0" indent="0" algn="just">
              <a:buNone/>
            </a:pPr>
            <a:r>
              <a:rPr lang="ru-RU" sz="2000" b="1" dirty="0">
                <a:latin typeface="Calibri" panose="020F0502020204030204" pitchFamily="34" charset="0"/>
              </a:rPr>
              <a:t>Найдите фактические ошибки и исправьте их. Ответ оформите </a:t>
            </a:r>
            <a:r>
              <a:rPr lang="ru-RU" sz="2000" b="1" dirty="0" smtClean="0">
                <a:latin typeface="Calibri" panose="020F0502020204030204" pitchFamily="34" charset="0"/>
              </a:rPr>
              <a:t>следующим образом </a:t>
            </a:r>
            <a:r>
              <a:rPr lang="ru-RU" sz="2000" b="1" dirty="0">
                <a:latin typeface="Calibri" panose="020F0502020204030204" pitchFamily="34" charset="0"/>
              </a:rPr>
              <a:t>(обязательно заполните обе колонки таблицы</a:t>
            </a:r>
            <a:r>
              <a:rPr lang="ru-RU" sz="2000" b="1" dirty="0" smtClean="0">
                <a:latin typeface="Calibri" panose="020F0502020204030204" pitchFamily="34" charset="0"/>
              </a:rPr>
              <a:t>).</a:t>
            </a:r>
          </a:p>
          <a:p>
            <a:pPr marL="0" indent="0" algn="just">
              <a:buNone/>
            </a:pPr>
            <a:endParaRPr lang="ru-RU" sz="20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prstClr val="black"/>
                </a:solidFill>
              </a:rPr>
              <a:t>Сложные задания ОГЭ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i="1" dirty="0" smtClean="0">
                <a:latin typeface="Calibri" panose="020F0502020204030204" pitchFamily="34" charset="0"/>
              </a:rPr>
              <a:t>№ 23 Существует </a:t>
            </a:r>
            <a:r>
              <a:rPr lang="ru-RU" sz="2000" b="1" i="1" dirty="0">
                <a:latin typeface="Calibri" panose="020F0502020204030204" pitchFamily="34" charset="0"/>
              </a:rPr>
              <a:t>точка зрения, что, несмотря на сохранение </a:t>
            </a:r>
            <a:r>
              <a:rPr lang="ru-RU" sz="2000" b="1" i="1" dirty="0" smtClean="0">
                <a:latin typeface="Calibri" panose="020F0502020204030204" pitchFamily="34" charset="0"/>
              </a:rPr>
              <a:t>положения дворянства </a:t>
            </a:r>
            <a:r>
              <a:rPr lang="ru-RU" sz="2000" b="1" i="1" dirty="0">
                <a:latin typeface="Calibri" panose="020F0502020204030204" pitchFamily="34" charset="0"/>
              </a:rPr>
              <a:t>как служилого сословия, в годы правления Петра I в </a:t>
            </a:r>
            <a:r>
              <a:rPr lang="ru-RU" sz="2000" b="1" i="1" dirty="0" smtClean="0">
                <a:latin typeface="Calibri" panose="020F0502020204030204" pitchFamily="34" charset="0"/>
              </a:rPr>
              <a:t>правах и </a:t>
            </a:r>
            <a:r>
              <a:rPr lang="ru-RU" sz="2000" b="1" i="1" dirty="0">
                <a:latin typeface="Calibri" panose="020F0502020204030204" pitchFamily="34" charset="0"/>
              </a:rPr>
              <a:t>обязанностях дворян появилось много отличий от прав и </a:t>
            </a:r>
            <a:r>
              <a:rPr lang="ru-RU" sz="2000" b="1" i="1" dirty="0" smtClean="0">
                <a:latin typeface="Calibri" panose="020F0502020204030204" pitchFamily="34" charset="0"/>
              </a:rPr>
              <a:t>обязанностей дворян </a:t>
            </a:r>
            <a:r>
              <a:rPr lang="ru-RU" sz="2000" b="1" i="1" dirty="0">
                <a:latin typeface="Calibri" panose="020F0502020204030204" pitchFamily="34" charset="0"/>
              </a:rPr>
              <a:t>XVII в. Приведите не менее </a:t>
            </a:r>
            <a:r>
              <a:rPr lang="ru-RU" sz="2000" b="1" i="1" dirty="0" smtClean="0">
                <a:latin typeface="Calibri" panose="020F0502020204030204" pitchFamily="34" charset="0"/>
              </a:rPr>
              <a:t>двух различий.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sz="2000" i="1" dirty="0" smtClean="0"/>
              <a:t>Здесь необходимо было умение </a:t>
            </a:r>
            <a:r>
              <a:rPr lang="ru-RU" sz="2000" dirty="0" smtClean="0"/>
              <a:t>в</a:t>
            </a:r>
            <a:r>
              <a:rPr lang="ru-RU" sz="2000" dirty="0" smtClean="0">
                <a:ea typeface="Calibri" panose="020F0502020204030204" pitchFamily="34" charset="0"/>
              </a:rPr>
              <a:t>ыявлять общее </a:t>
            </a:r>
            <a:r>
              <a:rPr lang="ru-RU" sz="2000" dirty="0">
                <a:ea typeface="Calibri" panose="020F0502020204030204" pitchFamily="34" charset="0"/>
              </a:rPr>
              <a:t>и </a:t>
            </a:r>
            <a:r>
              <a:rPr lang="ru-RU" sz="2000" dirty="0" smtClean="0">
                <a:ea typeface="Calibri" panose="020F0502020204030204" pitchFamily="34" charset="0"/>
              </a:rPr>
              <a:t>различия сравниваемых </a:t>
            </a:r>
            <a:r>
              <a:rPr lang="ru-RU" sz="2000" dirty="0">
                <a:ea typeface="Calibri" panose="020F0502020204030204" pitchFamily="34" charset="0"/>
              </a:rPr>
              <a:t>исторических событий и явлений</a:t>
            </a:r>
            <a:r>
              <a:rPr lang="ru-RU" sz="2000" dirty="0" smtClean="0">
                <a:ea typeface="Calibri" panose="020F0502020204030204" pitchFamily="34" charset="0"/>
              </a:rPr>
              <a:t>.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sz="2000" i="1" dirty="0" smtClean="0"/>
              <a:t>Средний процент – </a:t>
            </a:r>
            <a:r>
              <a:rPr lang="ru-RU" sz="2000" i="1" dirty="0" smtClean="0">
                <a:solidFill>
                  <a:srgbClr val="FF0000"/>
                </a:solidFill>
              </a:rPr>
              <a:t>43%.</a:t>
            </a:r>
            <a:endParaRPr lang="ru-RU" sz="20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202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Сложные задания ОГЭ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ru-RU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Еще одним сложным для учащихся заданием оказалось</a:t>
            </a:r>
            <a:r>
              <a:rPr lang="ru-RU" sz="1800" b="1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задание </a:t>
            </a:r>
            <a:r>
              <a:rPr lang="ru-RU" sz="18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24 </a:t>
            </a:r>
            <a:r>
              <a:rPr lang="ru-RU" sz="18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ru-RU" sz="1800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ru-RU" sz="18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мение </a:t>
            </a:r>
            <a:r>
              <a:rPr lang="ru-RU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выявлять существенные 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черты и характерные признаки</a:t>
            </a: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исторических событий, </a:t>
            </a:r>
            <a:r>
              <a:rPr lang="ru-RU" sz="18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явлений. Его средний процент – </a:t>
            </a:r>
            <a:r>
              <a:rPr lang="ru-RU" sz="18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39%</a:t>
            </a:r>
            <a:endParaRPr lang="ru-RU" sz="18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800" dirty="0">
                <a:latin typeface="Calibri" panose="020F0502020204030204" pitchFamily="34" charset="0"/>
              </a:rPr>
              <a:t>Вдова новгородского посадника Марфа </a:t>
            </a:r>
            <a:r>
              <a:rPr lang="ru-RU" sz="1800" dirty="0" err="1">
                <a:latin typeface="Calibri" panose="020F0502020204030204" pitchFamily="34" charset="0"/>
              </a:rPr>
              <a:t>Борецкая</a:t>
            </a:r>
            <a:r>
              <a:rPr lang="ru-RU" sz="1800" dirty="0">
                <a:latin typeface="Calibri" panose="020F0502020204030204" pitchFamily="34" charset="0"/>
              </a:rPr>
              <a:t> </a:t>
            </a:r>
            <a:r>
              <a:rPr lang="ru-RU" sz="1800" dirty="0" smtClean="0">
                <a:latin typeface="Calibri" panose="020F0502020204030204" pitchFamily="34" charset="0"/>
              </a:rPr>
              <a:t>располагала значительными </a:t>
            </a:r>
            <a:r>
              <a:rPr lang="ru-RU" sz="1800" dirty="0">
                <a:latin typeface="Calibri" panose="020F0502020204030204" pitchFamily="34" charset="0"/>
              </a:rPr>
              <a:t>средствами, возглавляла мощнейшую боярскую </a:t>
            </a:r>
            <a:r>
              <a:rPr lang="ru-RU" sz="1800" dirty="0" smtClean="0">
                <a:latin typeface="Calibri" panose="020F0502020204030204" pitchFamily="34" charset="0"/>
              </a:rPr>
              <a:t>группировку, выступала </a:t>
            </a:r>
            <a:r>
              <a:rPr lang="ru-RU" sz="1800" dirty="0">
                <a:latin typeface="Calibri" panose="020F0502020204030204" pitchFamily="34" charset="0"/>
              </a:rPr>
              <a:t>от имени Новгородской республики на международной арене.</a:t>
            </a:r>
          </a:p>
          <a:p>
            <a:pPr marL="0" indent="0" algn="just">
              <a:buNone/>
            </a:pPr>
            <a:r>
              <a:rPr lang="ru-RU" sz="1800" dirty="0">
                <a:latin typeface="Calibri" panose="020F0502020204030204" pitchFamily="34" charset="0"/>
              </a:rPr>
              <a:t>Но за несколько лет лишилась всего, вынудив своими действиями великого</a:t>
            </a:r>
          </a:p>
          <a:p>
            <a:pPr marL="0" indent="0" algn="just">
              <a:buNone/>
            </a:pPr>
            <a:r>
              <a:rPr lang="ru-RU" sz="1800" dirty="0">
                <a:latin typeface="Calibri" panose="020F0502020204030204" pitchFamily="34" charset="0"/>
              </a:rPr>
              <a:t>князя московского начать войну против непокорного Новгорода: её сын был</a:t>
            </a:r>
          </a:p>
          <a:p>
            <a:pPr marL="0" indent="0" algn="just">
              <a:buNone/>
            </a:pPr>
            <a:r>
              <a:rPr lang="ru-RU" sz="1800" dirty="0">
                <a:latin typeface="Calibri" panose="020F0502020204030204" pitchFamily="34" charset="0"/>
              </a:rPr>
              <a:t>казнён, земли были конфискованы, а сама она под именем Марии </a:t>
            </a:r>
            <a:r>
              <a:rPr lang="ru-RU" sz="1800" dirty="0" smtClean="0">
                <a:latin typeface="Calibri" panose="020F0502020204030204" pitchFamily="34" charset="0"/>
              </a:rPr>
              <a:t>была заточена </a:t>
            </a:r>
            <a:r>
              <a:rPr lang="ru-RU" sz="1800" dirty="0">
                <a:latin typeface="Calibri" panose="020F0502020204030204" pitchFamily="34" charset="0"/>
              </a:rPr>
              <a:t>в монастырь.</a:t>
            </a:r>
          </a:p>
          <a:p>
            <a:pPr marL="0" indent="0">
              <a:buNone/>
            </a:pPr>
            <a:r>
              <a:rPr lang="ru-RU" sz="1800" b="1" i="1" dirty="0">
                <a:latin typeface="Calibri" panose="020F0502020204030204" pitchFamily="34" charset="0"/>
              </a:rPr>
              <a:t>1. Укажите век, когда произошли описанные события.</a:t>
            </a:r>
          </a:p>
          <a:p>
            <a:pPr marL="0" indent="0">
              <a:buNone/>
            </a:pPr>
            <a:r>
              <a:rPr lang="ru-RU" sz="1800" b="1" i="1" dirty="0">
                <a:latin typeface="Calibri" panose="020F0502020204030204" pitchFamily="34" charset="0"/>
              </a:rPr>
              <a:t>2. Назовите великого князя московского, о котором идёт речь.</a:t>
            </a:r>
          </a:p>
          <a:p>
            <a:pPr marL="0" indent="0">
              <a:buNone/>
            </a:pPr>
            <a:r>
              <a:rPr lang="ru-RU" sz="1800" b="1" i="1" dirty="0">
                <a:latin typeface="Calibri" panose="020F0502020204030204" pitchFamily="34" charset="0"/>
              </a:rPr>
              <a:t>3. Почему великий князь московский принял упомянутое решение о начале</a:t>
            </a:r>
          </a:p>
          <a:p>
            <a:pPr marL="0" indent="0">
              <a:buNone/>
            </a:pPr>
            <a:r>
              <a:rPr lang="ru-RU" sz="1800" b="1" i="1" dirty="0">
                <a:latin typeface="Calibri" panose="020F0502020204030204" pitchFamily="34" charset="0"/>
              </a:rPr>
              <a:t>военных действий против Новгородской республики? Укажите </a:t>
            </a:r>
            <a:r>
              <a:rPr lang="ru-RU" sz="1800" b="1" i="1" dirty="0" smtClean="0">
                <a:latin typeface="Calibri" panose="020F0502020204030204" pitchFamily="34" charset="0"/>
              </a:rPr>
              <a:t>одну любую причину.</a:t>
            </a:r>
            <a:endParaRPr lang="ru-RU" sz="1800" b="1" i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953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</a:t>
            </a:r>
            <a:r>
              <a:rPr lang="ru-RU" dirty="0" smtClean="0"/>
              <a:t>адания ОГЭ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800" dirty="0"/>
              <a:t>Задания № 8, №9, №10 были направлены на проверку умений осуществлять работу с исторической картой. Здесь процент выполнения варьировался от </a:t>
            </a:r>
            <a:r>
              <a:rPr lang="ru-RU" sz="1800" dirty="0" smtClean="0"/>
              <a:t>64% </a:t>
            </a:r>
            <a:r>
              <a:rPr lang="ru-RU" sz="1800" dirty="0"/>
              <a:t>до </a:t>
            </a:r>
            <a:r>
              <a:rPr lang="ru-RU" sz="1800" dirty="0" smtClean="0"/>
              <a:t>92%.  Самый низкий показатель за 8 задание. </a:t>
            </a:r>
            <a:endParaRPr lang="ru-RU" sz="1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3068960"/>
            <a:ext cx="4752527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636912"/>
            <a:ext cx="3476625" cy="422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78560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 ОГЭ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000" dirty="0"/>
              <a:t>Большинство участников ОГЭ </a:t>
            </a:r>
            <a:r>
              <a:rPr lang="ru-RU" sz="2000" dirty="0" smtClean="0"/>
              <a:t>2025 </a:t>
            </a:r>
            <a:r>
              <a:rPr lang="ru-RU" sz="2000" dirty="0"/>
              <a:t>г. успешно выполнили задания, проверяющие знание дат, этапов и ключевых событий истории – </a:t>
            </a:r>
            <a:r>
              <a:rPr lang="ru-RU" sz="2000" dirty="0" smtClean="0"/>
              <a:t>85% </a:t>
            </a:r>
            <a:r>
              <a:rPr lang="ru-RU" sz="2000" dirty="0"/>
              <a:t>(задание №1). С аналогичным заданием (№4), где требовалось осуществить множественный выбор, справилось </a:t>
            </a:r>
            <a:r>
              <a:rPr lang="ru-RU" sz="2000" dirty="0" smtClean="0"/>
              <a:t>78%. </a:t>
            </a:r>
            <a:r>
              <a:rPr lang="ru-RU" sz="2000" dirty="0"/>
              <a:t>Задания №15, 16,  где требовалось знание фактов из истории зарубежных стран выполнено на </a:t>
            </a:r>
            <a:r>
              <a:rPr lang="ru-RU" sz="2000" dirty="0" smtClean="0"/>
              <a:t>64-67%. </a:t>
            </a:r>
            <a:r>
              <a:rPr lang="ru-RU" sz="2000" dirty="0"/>
              <a:t>Хорошие результаты показали  школьники при выполнении заданий, где требуется знание исторических понятий и терминов. Это задания №3 и №5, где баллы варьируются от </a:t>
            </a:r>
            <a:r>
              <a:rPr lang="ru-RU" sz="2000" dirty="0" smtClean="0"/>
              <a:t>69 % </a:t>
            </a:r>
            <a:r>
              <a:rPr lang="ru-RU" sz="2000" dirty="0"/>
              <a:t>до </a:t>
            </a:r>
            <a:r>
              <a:rPr lang="ru-RU" sz="2000" dirty="0" smtClean="0"/>
              <a:t>53%. 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2560909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Рекомендации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sz="7200" b="1" i="1" dirty="0"/>
              <a:t>Учителям</a:t>
            </a:r>
            <a:endParaRPr lang="ru-RU" sz="7200" dirty="0"/>
          </a:p>
          <a:p>
            <a:r>
              <a:rPr lang="ru-RU" sz="7200" dirty="0"/>
              <a:t>- изучить «Демонстрационный вариант измерительных материалов для государственной итоговой аттестации по программам основного общего образования» (история), «Спецификацию измерительных материалов для государственной итоговой аттестации по программам основного общего образования» (история)» (http://www.fipi); ознакомить с данными документами обучающихся, потенциальных участников ОГЭ по истории;</a:t>
            </a:r>
          </a:p>
          <a:p>
            <a:r>
              <a:rPr lang="ru-RU" sz="7200" dirty="0"/>
              <a:t>- изучить и использовать в педагогической деятельности содержание отчета председателя предметной комиссии о результатах ОГЭ по истории в Самарской области в </a:t>
            </a:r>
            <a:r>
              <a:rPr lang="ru-RU" sz="7200" dirty="0" smtClean="0"/>
              <a:t>2025 </a:t>
            </a:r>
            <a:r>
              <a:rPr lang="ru-RU" sz="7200" dirty="0"/>
              <a:t>году.</a:t>
            </a:r>
          </a:p>
          <a:p>
            <a:r>
              <a:rPr lang="ru-RU" sz="7200" dirty="0"/>
              <a:t>- использовать задания формата вариантов измерительных материалов для государственной итоговой аттестации по программам основного общего образования при организации текущего контроля и проведении промежуточной аттестации обучающихся по истории;</a:t>
            </a:r>
          </a:p>
          <a:p>
            <a:r>
              <a:rPr lang="ru-RU" sz="7200" dirty="0"/>
              <a:t>- обсудить с обучающимися алгоритмы выполнения заданий, аналогичных тем, которые используются в рамках государственной итоговой аттестации;</a:t>
            </a:r>
          </a:p>
          <a:p>
            <a:r>
              <a:rPr lang="ru-RU" sz="7200" dirty="0"/>
              <a:t>- учитывать в работе содержание и принципы Историко-культурного стандарта, обязательно изучать даты, термины и исторические личности, указанные в стандарте;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630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Рекомендации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1800" dirty="0"/>
              <a:t>- повысить уровень овладения учащимися умениями анализировать историческую информацию, представленную в разных источниках (текст, историческая карта, таблица, схема, изображение);</a:t>
            </a:r>
          </a:p>
          <a:p>
            <a:pPr algn="just"/>
            <a:r>
              <a:rPr lang="ru-RU" sz="1800" dirty="0"/>
              <a:t>- использовать в обучении эффективные приемы сравнительного анализа;</a:t>
            </a:r>
          </a:p>
          <a:p>
            <a:pPr algn="just"/>
            <a:r>
              <a:rPr lang="ru-RU" sz="1800" dirty="0"/>
              <a:t>- включать разнообразные по форме и уровню сложности задания в текущую проверку знаний на уроках, ориентируясь на модели заданий ОГЭ; </a:t>
            </a:r>
          </a:p>
          <a:p>
            <a:pPr algn="just"/>
            <a:r>
              <a:rPr lang="ru-RU" sz="1800" dirty="0" smtClean="0"/>
              <a:t>- </a:t>
            </a:r>
            <a:r>
              <a:rPr lang="ru-RU" sz="1800" dirty="0"/>
              <a:t>особое внимание уделять развитию письменной речи выпускников для того, чтобы они могли продемонстрировать следующие умения: последовательно излагать исторические факты и события; устанавливать причинно-следственные связи; систематизировать, обобщать исторический материал; максимально использовать историческую терминологию и понятийный аппарат; </a:t>
            </a:r>
          </a:p>
          <a:p>
            <a:pPr algn="just"/>
            <a:r>
              <a:rPr lang="ru-RU" sz="1800" dirty="0"/>
              <a:t>- разнообразить формы организации учебной деятельности (игровые формы, моделирование исторических ситуаций, «круглые столы», уроки-дебаты, лекционно-семинарские практикумы и др.);</a:t>
            </a:r>
          </a:p>
          <a:p>
            <a:pPr algn="just"/>
            <a:r>
              <a:rPr lang="ru-RU" sz="1800" dirty="0"/>
              <a:t>- активно использовать в работе материалы, размещенные на сайте ФИПИ, в частности, Открытый банк </a:t>
            </a:r>
            <a:r>
              <a:rPr lang="ru-RU" sz="1800" dirty="0" smtClean="0"/>
              <a:t>заданий.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3086677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694</TotalTime>
  <Words>1230</Words>
  <Application>Microsoft Office PowerPoint</Application>
  <PresentationFormat>Экран (4:3)</PresentationFormat>
  <Paragraphs>85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Тема Office</vt:lpstr>
      <vt:lpstr>Анализ результатов ОГЭ-2025  по истории </vt:lpstr>
      <vt:lpstr>Результаты ОГЭ по истории 2025 г.</vt:lpstr>
      <vt:lpstr>Результаты ОГЭ по истории 2025 г.</vt:lpstr>
      <vt:lpstr>Результаты ОГЭ по истории 2025</vt:lpstr>
      <vt:lpstr>Результаты ОГЭ по истории 2025 г.</vt:lpstr>
      <vt:lpstr>Сложные задания ОГЭ</vt:lpstr>
      <vt:lpstr>Сложные задания ОГЭ</vt:lpstr>
      <vt:lpstr>Сложные задания ОГЭ</vt:lpstr>
      <vt:lpstr>Сложные задания ОГЭ</vt:lpstr>
      <vt:lpstr>Сложные задания ОГЭ</vt:lpstr>
      <vt:lpstr>Сложные задания ОГЭ</vt:lpstr>
      <vt:lpstr>Задания ОГЭ</vt:lpstr>
      <vt:lpstr>Результаты ОГЭ</vt:lpstr>
      <vt:lpstr>Рекомендации</vt:lpstr>
      <vt:lpstr>Рекомендации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ОГЭ по истории 2023 г.</dc:title>
  <dc:creator>Администратор</dc:creator>
  <cp:lastModifiedBy>User</cp:lastModifiedBy>
  <cp:revision>70</cp:revision>
  <cp:lastPrinted>2025-08-27T05:25:47Z</cp:lastPrinted>
  <dcterms:created xsi:type="dcterms:W3CDTF">2023-08-10T11:13:43Z</dcterms:created>
  <dcterms:modified xsi:type="dcterms:W3CDTF">2025-08-27T08:25:49Z</dcterms:modified>
</cp:coreProperties>
</file>