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9A627-43A1-410C-B620-FAEAFA6B21BF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D1843-5608-48D8-8CCA-C0E4D8AA9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7905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9FD10-FDFD-4BF8-B1D8-22475F09647F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9C905-784F-48F0-B771-9FA5EDCB5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024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19C905-784F-48F0-B771-9FA5EDCB5A8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309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Анализ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выполнения ВПР-2025 по английскому языку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5 класс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886200"/>
            <a:ext cx="8424936" cy="2711152"/>
          </a:xfrm>
        </p:spPr>
        <p:txBody>
          <a:bodyPr>
            <a:noAutofit/>
          </a:bodyPr>
          <a:lstStyle/>
          <a:p>
            <a:pPr algn="r"/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Тюрина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О.Н,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английского языка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№2 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«ОЦ»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с.Кинель-Черкассы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  <a:p>
            <a:r>
              <a:rPr lang="ru-RU" sz="2800" dirty="0"/>
              <a:t>2025, август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170001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633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ВПР  по иностранным языкам в 2025 году – </a:t>
            </a:r>
          </a:p>
          <a:p>
            <a:r>
              <a:rPr lang="ru-RU" dirty="0"/>
              <a:t>5 класс – 11 апреля по 16 мая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68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2024-2025 учебный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Английский язык:</a:t>
            </a:r>
          </a:p>
          <a:p>
            <a:pPr marL="0" indent="0">
              <a:buNone/>
            </a:pPr>
            <a:r>
              <a:rPr lang="ru-RU" dirty="0"/>
              <a:t>5 класс – 217 чел из 12 школ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999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ВПР 5</a:t>
            </a:r>
            <a:r>
              <a:rPr lang="ru-RU" dirty="0"/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класс</a:t>
            </a:r>
            <a:r>
              <a:rPr lang="ru-RU" dirty="0"/>
              <a:t>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0822779"/>
              </p:ext>
            </p:extLst>
          </p:nvPr>
        </p:nvGraphicFramePr>
        <p:xfrm>
          <a:off x="251520" y="2348880"/>
          <a:ext cx="8352930" cy="2768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107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Отметка по пятибалльной шкале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«2»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«3»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«4»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«5»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75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Первичные баллы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0–9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10–14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15–21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22–25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40926" y="863134"/>
            <a:ext cx="728745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</a:pPr>
            <a:r>
              <a:rPr kumimoji="0" lang="ru-RU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Перевод первичных баллов по английскому языку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</a:pPr>
            <a:r>
              <a:rPr kumimoji="0" lang="ru-RU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отметки  по пятибалльной шкале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02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Средний балл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Английский язык:</a:t>
            </a:r>
          </a:p>
          <a:p>
            <a:pPr marL="0" indent="0">
              <a:buNone/>
            </a:pPr>
            <a:r>
              <a:rPr lang="ru-RU" dirty="0"/>
              <a:t>5 класс – 3.6, по журналу 3.8</a:t>
            </a:r>
          </a:p>
        </p:txBody>
      </p:sp>
    </p:spTree>
    <p:extLst>
      <p:ext uri="{BB962C8B-B14F-4D97-AF65-F5344CB8AC3E}">
        <p14:creationId xmlns:p14="http://schemas.microsoft.com/office/powerpoint/2010/main" val="1073462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Максимальное количество первичных баллов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Английский язык:</a:t>
            </a:r>
          </a:p>
          <a:p>
            <a:pPr marL="0" indent="0">
              <a:buNone/>
            </a:pPr>
            <a:r>
              <a:rPr lang="ru-RU" dirty="0"/>
              <a:t>5 класс – 2 чел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2525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F475A-2BDD-490C-B2A4-A8D7F9451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Распределение участников по </a:t>
            </a:r>
            <a:r>
              <a:rPr lang="ru-RU" i="1">
                <a:solidFill>
                  <a:schemeClr val="accent2">
                    <a:lumMod val="50000"/>
                  </a:schemeClr>
                </a:solidFill>
              </a:rPr>
              <a:t>полученным  </a:t>
            </a: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отметкам </a:t>
            </a:r>
            <a:br>
              <a:rPr lang="ru-RU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5 английский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D78C653-6014-45DE-A149-FCE74ECFAB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903473"/>
              </p:ext>
            </p:extLst>
          </p:nvPr>
        </p:nvGraphicFramePr>
        <p:xfrm>
          <a:off x="179512" y="1916832"/>
          <a:ext cx="8712964" cy="40290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7443">
                  <a:extLst>
                    <a:ext uri="{9D8B030D-6E8A-4147-A177-3AD203B41FA5}">
                      <a16:colId xmlns:a16="http://schemas.microsoft.com/office/drawing/2014/main" val="3539564804"/>
                    </a:ext>
                  </a:extLst>
                </a:gridCol>
                <a:gridCol w="1190723">
                  <a:extLst>
                    <a:ext uri="{9D8B030D-6E8A-4147-A177-3AD203B41FA5}">
                      <a16:colId xmlns:a16="http://schemas.microsoft.com/office/drawing/2014/main" val="1928346370"/>
                    </a:ext>
                  </a:extLst>
                </a:gridCol>
                <a:gridCol w="1136359">
                  <a:extLst>
                    <a:ext uri="{9D8B030D-6E8A-4147-A177-3AD203B41FA5}">
                      <a16:colId xmlns:a16="http://schemas.microsoft.com/office/drawing/2014/main" val="2542768780"/>
                    </a:ext>
                  </a:extLst>
                </a:gridCol>
                <a:gridCol w="715485">
                  <a:extLst>
                    <a:ext uri="{9D8B030D-6E8A-4147-A177-3AD203B41FA5}">
                      <a16:colId xmlns:a16="http://schemas.microsoft.com/office/drawing/2014/main" val="1059407561"/>
                    </a:ext>
                  </a:extLst>
                </a:gridCol>
                <a:gridCol w="715485">
                  <a:extLst>
                    <a:ext uri="{9D8B030D-6E8A-4147-A177-3AD203B41FA5}">
                      <a16:colId xmlns:a16="http://schemas.microsoft.com/office/drawing/2014/main" val="3644876195"/>
                    </a:ext>
                  </a:extLst>
                </a:gridCol>
                <a:gridCol w="715485">
                  <a:extLst>
                    <a:ext uri="{9D8B030D-6E8A-4147-A177-3AD203B41FA5}">
                      <a16:colId xmlns:a16="http://schemas.microsoft.com/office/drawing/2014/main" val="1650955570"/>
                    </a:ext>
                  </a:extLst>
                </a:gridCol>
                <a:gridCol w="715485">
                  <a:extLst>
                    <a:ext uri="{9D8B030D-6E8A-4147-A177-3AD203B41FA5}">
                      <a16:colId xmlns:a16="http://schemas.microsoft.com/office/drawing/2014/main" val="1983336974"/>
                    </a:ext>
                  </a:extLst>
                </a:gridCol>
                <a:gridCol w="715485">
                  <a:extLst>
                    <a:ext uri="{9D8B030D-6E8A-4147-A177-3AD203B41FA5}">
                      <a16:colId xmlns:a16="http://schemas.microsoft.com/office/drawing/2014/main" val="215668596"/>
                    </a:ext>
                  </a:extLst>
                </a:gridCol>
                <a:gridCol w="715485">
                  <a:extLst>
                    <a:ext uri="{9D8B030D-6E8A-4147-A177-3AD203B41FA5}">
                      <a16:colId xmlns:a16="http://schemas.microsoft.com/office/drawing/2014/main" val="4094830783"/>
                    </a:ext>
                  </a:extLst>
                </a:gridCol>
                <a:gridCol w="615529">
                  <a:extLst>
                    <a:ext uri="{9D8B030D-6E8A-4147-A177-3AD203B41FA5}">
                      <a16:colId xmlns:a16="http://schemas.microsoft.com/office/drawing/2014/main" val="3886189516"/>
                    </a:ext>
                  </a:extLst>
                </a:gridCol>
              </a:tblGrid>
              <a:tr h="533758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Группы участников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Факт. численность участников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Распределение участников по баллам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871173"/>
                  </a:ext>
                </a:extLst>
              </a:tr>
              <a:tr h="5337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«2»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«3»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«4»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«5»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234915"/>
                  </a:ext>
                </a:extLst>
              </a:tr>
              <a:tr h="5337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чел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чел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чел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чел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5842844"/>
                  </a:ext>
                </a:extLst>
              </a:tr>
              <a:tr h="1147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Отрадненский образовательный округ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</a:rPr>
                        <a:t>4,15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39,17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44,23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</a:rPr>
                        <a:t>12.4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7186130"/>
                  </a:ext>
                </a:extLst>
              </a:tr>
              <a:tr h="5337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Самарская область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298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4,76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2070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33,08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2779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44,42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17,74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0593509"/>
                  </a:ext>
                </a:extLst>
              </a:tr>
              <a:tr h="5337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Российская Федерация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294766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29418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9,98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108562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119410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40,51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37376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12,68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014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923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D5183E-ABBD-4633-A423-CE064E1AB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Наибольшая доля участников, получивших за ВПР отметку «5» -английский язык 5 класс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EF5444-0FF2-478C-818D-853F8E8EC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34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(выше среднего значения по округу, равному 11,96%),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зафиксирована в 5 ОУ Отрадненского образовательного округа: 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3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ГБОУ гимназия " ОЦ Гармония" </a:t>
            </a:r>
            <a:r>
              <a:rPr lang="ru-RU" sz="3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г.о.Отрадный</a:t>
            </a:r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27,27%   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3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ГБОУ ООШ №6 </a:t>
            </a:r>
            <a:r>
              <a:rPr lang="ru-RU" sz="3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г.о.Отрадный</a:t>
            </a:r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21,05%, 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ГБОУ СОШ "ОЦ" </a:t>
            </a:r>
            <a:r>
              <a:rPr lang="ru-RU" sz="3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с.Тимашево</a:t>
            </a:r>
            <a:r>
              <a:rPr lang="ru-RU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13,04%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3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ГБОУ СОШ "ОЦ" </a:t>
            </a:r>
            <a:r>
              <a:rPr lang="ru-RU" sz="3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с.Съезжее</a:t>
            </a:r>
            <a:r>
              <a:rPr lang="ru-RU" sz="3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20%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3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ГБОУ СОШ </a:t>
            </a:r>
            <a:r>
              <a:rPr lang="ru-RU" sz="3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с.Беловка</a:t>
            </a:r>
            <a:r>
              <a:rPr lang="ru-RU" sz="3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33,33%</a:t>
            </a:r>
            <a:endParaRPr lang="ru-RU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2060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C4501F-7035-4BCF-B9DF-23204C548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ОУ, показавшие самое высокое качество обучения, % (англ. яз. 5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кл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4E9C54-0DEF-46BF-A607-CCB7F4B9B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400" y="1166018"/>
            <a:ext cx="8229600" cy="5287318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ГБОУ ООШ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с.Аверьяновка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(80% )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ГБОУ СОШ №8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г.о.Отрадный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(75%)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ГБОУ СОШ №6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г.о.Отрадный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(63,16%)</a:t>
            </a:r>
          </a:p>
          <a:p>
            <a:endParaRPr lang="ru-RU" dirty="0"/>
          </a:p>
          <a:p>
            <a:r>
              <a:rPr lang="ru-RU" dirty="0">
                <a:highlight>
                  <a:srgbClr val="FFFF00"/>
                </a:highlight>
              </a:rPr>
              <a:t>Самарская </a:t>
            </a:r>
            <a:r>
              <a:rPr lang="ru-RU" dirty="0" err="1">
                <a:highlight>
                  <a:srgbClr val="FFFF00"/>
                </a:highlight>
              </a:rPr>
              <a:t>обл</a:t>
            </a:r>
            <a:r>
              <a:rPr lang="ru-RU" dirty="0">
                <a:highlight>
                  <a:srgbClr val="FFFF00"/>
                </a:highlight>
              </a:rPr>
              <a:t> – 62,16%</a:t>
            </a:r>
          </a:p>
        </p:txBody>
      </p:sp>
    </p:spTree>
    <p:extLst>
      <p:ext uri="{BB962C8B-B14F-4D97-AF65-F5344CB8AC3E}">
        <p14:creationId xmlns:p14="http://schemas.microsoft.com/office/powerpoint/2010/main" val="62353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0866D-D084-4FEC-BDD4-E21F629CE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i="1" dirty="0">
                <a:solidFill>
                  <a:schemeClr val="accent2">
                    <a:lumMod val="50000"/>
                  </a:schemeClr>
                </a:solidFill>
              </a:rPr>
              <a:t>Анализ выполнения отдельных заданий (достижение планируемых результатов в соответствии с образовательной программой), %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9CA9B61E-82BB-6C5E-F69F-38661B2DF1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8685061"/>
              </p:ext>
            </p:extLst>
          </p:nvPr>
        </p:nvGraphicFramePr>
        <p:xfrm>
          <a:off x="971600" y="1417638"/>
          <a:ext cx="7128792" cy="53237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6492">
                  <a:extLst>
                    <a:ext uri="{9D8B030D-6E8A-4147-A177-3AD203B41FA5}">
                      <a16:colId xmlns:a16="http://schemas.microsoft.com/office/drawing/2014/main" val="1169518759"/>
                    </a:ext>
                  </a:extLst>
                </a:gridCol>
                <a:gridCol w="869085">
                  <a:extLst>
                    <a:ext uri="{9D8B030D-6E8A-4147-A177-3AD203B41FA5}">
                      <a16:colId xmlns:a16="http://schemas.microsoft.com/office/drawing/2014/main" val="66526062"/>
                    </a:ext>
                  </a:extLst>
                </a:gridCol>
                <a:gridCol w="1189275">
                  <a:extLst>
                    <a:ext uri="{9D8B030D-6E8A-4147-A177-3AD203B41FA5}">
                      <a16:colId xmlns:a16="http://schemas.microsoft.com/office/drawing/2014/main" val="3282485381"/>
                    </a:ext>
                  </a:extLst>
                </a:gridCol>
                <a:gridCol w="1183940">
                  <a:extLst>
                    <a:ext uri="{9D8B030D-6E8A-4147-A177-3AD203B41FA5}">
                      <a16:colId xmlns:a16="http://schemas.microsoft.com/office/drawing/2014/main" val="961151457"/>
                    </a:ext>
                  </a:extLst>
                </a:gridCol>
              </a:tblGrid>
              <a:tr h="11441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Блоки ПООП обучающийся научится / получит возможность научиться или проверяемые требования (умения) в соответствии с ФГОС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Макс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балл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 err="1">
                          <a:effectLst/>
                        </a:rPr>
                        <a:t>Отрадн</a:t>
                      </a:r>
                      <a:endParaRPr lang="ru-RU" sz="16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округ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Самарская </a:t>
                      </a:r>
                      <a:r>
                        <a:rPr lang="ru-RU" sz="1600" dirty="0" err="1">
                          <a:effectLst/>
                        </a:rPr>
                        <a:t>обл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3503681"/>
                  </a:ext>
                </a:extLst>
              </a:tr>
              <a:tr h="6184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1. Аудирование с пониманием запрашиваемой информации.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69,54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70,14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9474121"/>
                  </a:ext>
                </a:extLst>
              </a:tr>
              <a:tr h="6184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2. Чтение про себя и понимание запрашиваемой информации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67,49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69,47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3948426"/>
                  </a:ext>
                </a:extLst>
              </a:tr>
              <a:tr h="935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3. Навыки оперирования языковыми средствами в коммуникативно значимом контексте: грамматические формы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59,16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64,21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6447973"/>
                  </a:ext>
                </a:extLst>
              </a:tr>
              <a:tr h="462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4К1. Решение коммуникативной задачи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54,9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59,49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2089497"/>
                  </a:ext>
                </a:extLst>
              </a:tr>
              <a:tr h="462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4К2. Организация текста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58,9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61,05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8103453"/>
                  </a:ext>
                </a:extLst>
              </a:tr>
              <a:tr h="6184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4К3. Лексико-грамматическое оформление текста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44,62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48,23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0404429"/>
                  </a:ext>
                </a:extLst>
              </a:tr>
              <a:tr h="462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4К4. Орфография и пунктуация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</a:rPr>
                        <a:t>49,08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</a:rPr>
                        <a:t>55,03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3822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3034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79BF30-D474-4CAF-B1EB-D2519743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i="1" dirty="0"/>
              <a:t/>
            </a:r>
            <a:br>
              <a:rPr lang="ru-RU" sz="3600" i="1" dirty="0"/>
            </a:br>
            <a:r>
              <a:rPr lang="ru-RU" sz="3100" i="1" dirty="0">
                <a:solidFill>
                  <a:schemeClr val="accent2">
                    <a:lumMod val="50000"/>
                  </a:schemeClr>
                </a:solidFill>
              </a:rPr>
              <a:t>Соответствие отметок за выполненную работу и оценок по журналу (5 класс)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1C9271A4-E1AA-4988-920E-8E4255BA0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173432"/>
              </p:ext>
            </p:extLst>
          </p:nvPr>
        </p:nvGraphicFramePr>
        <p:xfrm>
          <a:off x="1331640" y="5949279"/>
          <a:ext cx="6336704" cy="79208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782620">
                  <a:extLst>
                    <a:ext uri="{9D8B030D-6E8A-4147-A177-3AD203B41FA5}">
                      <a16:colId xmlns:a16="http://schemas.microsoft.com/office/drawing/2014/main" val="3687198133"/>
                    </a:ext>
                  </a:extLst>
                </a:gridCol>
                <a:gridCol w="1174398">
                  <a:extLst>
                    <a:ext uri="{9D8B030D-6E8A-4147-A177-3AD203B41FA5}">
                      <a16:colId xmlns:a16="http://schemas.microsoft.com/office/drawing/2014/main" val="3276604490"/>
                    </a:ext>
                  </a:extLst>
                </a:gridCol>
                <a:gridCol w="1189843">
                  <a:extLst>
                    <a:ext uri="{9D8B030D-6E8A-4147-A177-3AD203B41FA5}">
                      <a16:colId xmlns:a16="http://schemas.microsoft.com/office/drawing/2014/main" val="1660811544"/>
                    </a:ext>
                  </a:extLst>
                </a:gridCol>
                <a:gridCol w="1189843">
                  <a:extLst>
                    <a:ext uri="{9D8B030D-6E8A-4147-A177-3AD203B41FA5}">
                      <a16:colId xmlns:a16="http://schemas.microsoft.com/office/drawing/2014/main" val="3821767385"/>
                    </a:ext>
                  </a:extLst>
                </a:gridCol>
              </a:tblGrid>
              <a:tr h="79208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2000" i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19,39</a:t>
                      </a:r>
                      <a:endParaRPr lang="ru-RU" sz="2000" i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75,87</a:t>
                      </a:r>
                      <a:endParaRPr lang="ru-RU" sz="2000" i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i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4,75</a:t>
                      </a:r>
                      <a:endParaRPr lang="ru-RU" sz="2000" i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893993"/>
                  </a:ext>
                </a:extLst>
              </a:tr>
            </a:tbl>
          </a:graphicData>
        </a:graphic>
      </p:graphicFrame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90E2C7FC-FC60-328C-98AB-13DA2683B1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863806"/>
              </p:ext>
            </p:extLst>
          </p:nvPr>
        </p:nvGraphicFramePr>
        <p:xfrm>
          <a:off x="1331640" y="1484784"/>
          <a:ext cx="6336704" cy="3906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2924">
                  <a:extLst>
                    <a:ext uri="{9D8B030D-6E8A-4147-A177-3AD203B41FA5}">
                      <a16:colId xmlns:a16="http://schemas.microsoft.com/office/drawing/2014/main" val="324986241"/>
                    </a:ext>
                  </a:extLst>
                </a:gridCol>
                <a:gridCol w="1581639">
                  <a:extLst>
                    <a:ext uri="{9D8B030D-6E8A-4147-A177-3AD203B41FA5}">
                      <a16:colId xmlns:a16="http://schemas.microsoft.com/office/drawing/2014/main" val="2256670946"/>
                    </a:ext>
                  </a:extLst>
                </a:gridCol>
                <a:gridCol w="1632141">
                  <a:extLst>
                    <a:ext uri="{9D8B030D-6E8A-4147-A177-3AD203B41FA5}">
                      <a16:colId xmlns:a16="http://schemas.microsoft.com/office/drawing/2014/main" val="1266193534"/>
                    </a:ext>
                  </a:extLst>
                </a:gridCol>
              </a:tblGrid>
              <a:tr h="68563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Соответствие отметок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Кол-во уч-ся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6824203"/>
                  </a:ext>
                </a:extLst>
              </a:tr>
              <a:tr h="8141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Понизили (Отметка ВПР &lt; Отметка по журналу) %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1356016"/>
                  </a:ext>
                </a:extLst>
              </a:tr>
              <a:tr h="10069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1477645" algn="l"/>
                        </a:tabLs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Подтвердили (Отметка ВПР = Отметке по журналу) %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80,65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4529744"/>
                  </a:ext>
                </a:extLst>
              </a:tr>
              <a:tr h="6856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Повысили (Отметка ВПР &gt; Отметка по журналу) %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7030003"/>
                  </a:ext>
                </a:extLst>
              </a:tr>
              <a:tr h="6856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9742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8934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1F26DE-8FCC-4A82-BA4D-820821D06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52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Снижение результатов выполнения ВПР в сравнении с отметками по журналу (выше 20%), ОУ: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8A3945-0001-441C-8B9A-6CEB8615F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52" y="1763688"/>
            <a:ext cx="8229600" cy="4525963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dirty="0"/>
              <a:t>- ГБОУ СОШ "ОЦ" </a:t>
            </a:r>
            <a:r>
              <a:rPr lang="ru-RU" dirty="0" err="1"/>
              <a:t>с.Тимашево</a:t>
            </a:r>
            <a:r>
              <a:rPr lang="ru-RU" dirty="0"/>
              <a:t> - 26,09%</a:t>
            </a:r>
          </a:p>
          <a:p>
            <a:r>
              <a:rPr lang="ru-RU" dirty="0"/>
              <a:t>- ГБОУ СОШ №10"ОЦ ЛИК" </a:t>
            </a:r>
            <a:r>
              <a:rPr lang="ru-RU" dirty="0" err="1"/>
              <a:t>г.о.Отрадный</a:t>
            </a:r>
            <a:r>
              <a:rPr lang="ru-RU" dirty="0"/>
              <a:t>- 21,43%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6312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036CF-FFF0-4699-8DF8-594D7278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chemeClr val="accent2">
                    <a:lumMod val="50000"/>
                  </a:schemeClr>
                </a:solidFill>
              </a:rPr>
              <a:t>Доля обучающихся, повысивших результаты по ВПР (выше среднего значения по округу – 2,75 %), ОУ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ACC94B-6C58-4482-A41B-A49FBB2F6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r>
              <a:rPr lang="ru-RU" dirty="0"/>
              <a:t>- ГБОУ СОШ "ОЦ" </a:t>
            </a:r>
            <a:r>
              <a:rPr lang="ru-RU" dirty="0" err="1"/>
              <a:t>с.Тимашево</a:t>
            </a:r>
            <a:r>
              <a:rPr lang="ru-RU" dirty="0"/>
              <a:t>- 17,39%</a:t>
            </a:r>
          </a:p>
          <a:p>
            <a:r>
              <a:rPr lang="ru-RU" dirty="0"/>
              <a:t>- ГБОУ СОШ "ОЦ" </a:t>
            </a:r>
            <a:r>
              <a:rPr lang="ru-RU" dirty="0" err="1"/>
              <a:t>с.Богатое</a:t>
            </a:r>
            <a:r>
              <a:rPr lang="ru-RU" dirty="0"/>
              <a:t>- 5,26%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999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ACE25-331A-4B45-A78F-4069C79AC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F04678-A0BA-466B-8DA1-824D5D8B3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980728"/>
            <a:ext cx="8229600" cy="4525963"/>
          </a:xfrm>
        </p:spPr>
        <p:txBody>
          <a:bodyPr/>
          <a:lstStyle/>
          <a:p>
            <a:r>
              <a:rPr lang="ru-RU" dirty="0"/>
              <a:t>Анализ соответствия отметок за выполненную проверочную работу и итоговых школьных отметок по Отрадненскому округу показывает, что результаты ВПР по английскому языку более чем на 78% соответствуют текущей успеваемости обучающихся 5-х классов в 11 ОУ (92%)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0563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B5CF6D-4419-427E-9BFA-E24CE95F3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Выводы: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6548D4-D563-4CDB-850C-75E223792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изучить образцы и описания проверочных работ, размещенных на сайте ФГБУ «ФИОКО» и критерии их оценивания; </a:t>
            </a:r>
          </a:p>
          <a:p>
            <a:r>
              <a:rPr lang="ru-RU" dirty="0"/>
              <a:t>- включить в проверочные работы задания в формате ВПР для диагностики уровня усвоения материала (после прохождения каждого раздела программы); </a:t>
            </a:r>
          </a:p>
          <a:p>
            <a:r>
              <a:rPr lang="ru-RU" dirty="0"/>
              <a:t>- включить задания, вызвавшие наибольшие затруднения у обучающихся, в дидактические материалы уроков; </a:t>
            </a:r>
          </a:p>
          <a:p>
            <a:r>
              <a:rPr lang="ru-RU" dirty="0"/>
              <a:t>- вести учет выявленных пробелов для адресной помощи в ликвидации западания тем у обучающихся; </a:t>
            </a:r>
          </a:p>
          <a:p>
            <a:r>
              <a:rPr lang="ru-RU" dirty="0"/>
              <a:t>- на основе проведенного анализа результатов ВПР администрацией ОО (школьного УМО) полученных результатов разработать индивидуальные маршруты для учащихся с низкими результатами выполнения ВПР. </a:t>
            </a:r>
          </a:p>
        </p:txBody>
      </p:sp>
    </p:spTree>
    <p:extLst>
      <p:ext uri="{BB962C8B-B14F-4D97-AF65-F5344CB8AC3E}">
        <p14:creationId xmlns:p14="http://schemas.microsoft.com/office/powerpoint/2010/main" val="2656628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5400" b="1" i="1" dirty="0"/>
          </a:p>
          <a:p>
            <a:pPr algn="ctr">
              <a:buNone/>
            </a:pPr>
            <a:r>
              <a:rPr lang="ru-RU" sz="5400" b="1" i="1" dirty="0">
                <a:solidFill>
                  <a:schemeClr val="accent2">
                    <a:lumMod val="50000"/>
                  </a:schemeClr>
                </a:solidFill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635</Words>
  <Application>Microsoft Office PowerPoint</Application>
  <PresentationFormat>Экран (4:3)</PresentationFormat>
  <Paragraphs>171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Анализ выполнения ВПР-2025 по английскому языку 5 класс</vt:lpstr>
      <vt:lpstr>Презентация PowerPoint</vt:lpstr>
      <vt:lpstr>2024-2025 учебный год</vt:lpstr>
      <vt:lpstr>ВПР 5 класс </vt:lpstr>
      <vt:lpstr>Средний балл</vt:lpstr>
      <vt:lpstr>Максимальное количество первичных баллов</vt:lpstr>
      <vt:lpstr>Распределение участников по полученным  отметкам  5 английский</vt:lpstr>
      <vt:lpstr>Наибольшая доля участников, получивших за ВПР отметку «5» -английский язык 5 класс</vt:lpstr>
      <vt:lpstr>   ОУ, показавшие самое высокое качество обучения, % (англ. яз. 5 кл)</vt:lpstr>
      <vt:lpstr>Анализ выполнения отдельных заданий (достижение планируемых результатов в соответствии с образовательной программой), % </vt:lpstr>
      <vt:lpstr> Соответствие отметок за выполненную работу и оценок по журналу (5 класс) </vt:lpstr>
      <vt:lpstr> Снижение результатов выполнения ВПР в сравнении с отметками по журналу (выше 20%), ОУ:  </vt:lpstr>
      <vt:lpstr>  Доля обучающихся, повысивших результаты по ВПР (выше среднего значения по округу – 2,75 %), ОУ</vt:lpstr>
      <vt:lpstr>Презентация PowerPoint</vt:lpstr>
      <vt:lpstr>Выводы: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подходы к анализу внешних оценочных процедур</dc:title>
  <dc:creator>Школа</dc:creator>
  <cp:lastModifiedBy>User</cp:lastModifiedBy>
  <cp:revision>67</cp:revision>
  <cp:lastPrinted>2025-08-28T05:03:08Z</cp:lastPrinted>
  <dcterms:created xsi:type="dcterms:W3CDTF">2023-02-14T07:30:23Z</dcterms:created>
  <dcterms:modified xsi:type="dcterms:W3CDTF">2025-08-28T05:03:21Z</dcterms:modified>
</cp:coreProperties>
</file>