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72" r:id="rId2"/>
    <p:sldId id="273" r:id="rId3"/>
    <p:sldId id="256" r:id="rId4"/>
    <p:sldId id="262" r:id="rId5"/>
    <p:sldId id="278" r:id="rId6"/>
    <p:sldId id="257" r:id="rId7"/>
    <p:sldId id="259" r:id="rId8"/>
    <p:sldId id="269" r:id="rId9"/>
    <p:sldId id="263" r:id="rId10"/>
    <p:sldId id="265" r:id="rId11"/>
    <p:sldId id="281" r:id="rId12"/>
    <p:sldId id="266" r:id="rId13"/>
    <p:sldId id="267" r:id="rId14"/>
    <p:sldId id="268" r:id="rId15"/>
    <p:sldId id="271" r:id="rId16"/>
    <p:sldId id="274" r:id="rId17"/>
    <p:sldId id="275" r:id="rId18"/>
    <p:sldId id="282" r:id="rId19"/>
    <p:sldId id="276" r:id="rId20"/>
    <p:sldId id="283" r:id="rId21"/>
    <p:sldId id="284" r:id="rId22"/>
    <p:sldId id="285" r:id="rId23"/>
    <p:sldId id="286" r:id="rId24"/>
    <p:sldId id="291" r:id="rId25"/>
    <p:sldId id="288" r:id="rId26"/>
    <p:sldId id="277" r:id="rId27"/>
    <p:sldId id="29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1229F-AE61-44B6-82AC-0ABD0C9AD3C9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52A4B-6066-4EE3-BF6F-19F908C28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935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wall-194111041_5647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ВПР-2025 </a:t>
            </a:r>
          </a:p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обществознанию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Н.П.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Волкова,</a:t>
            </a:r>
          </a:p>
          <a:p>
            <a:pPr marL="0" indent="0" algn="r"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истории и обществознания </a:t>
            </a:r>
          </a:p>
          <a:p>
            <a:pPr marL="0" indent="0" algn="r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СОШШ «ОЦ» с. Тимашево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участников ВПР по обществознанию в 6 классах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281549"/>
              </p:ext>
            </p:extLst>
          </p:nvPr>
        </p:nvGraphicFramePr>
        <p:xfrm>
          <a:off x="457200" y="1700806"/>
          <a:ext cx="8075240" cy="42484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6329950">
                  <a:extLst>
                    <a:ext uri="{9D8B030D-6E8A-4147-A177-3AD203B41FA5}">
                      <a16:colId xmlns:a16="http://schemas.microsoft.com/office/drawing/2014/main" val="3991752223"/>
                    </a:ext>
                  </a:extLst>
                </a:gridCol>
                <a:gridCol w="872645">
                  <a:extLst>
                    <a:ext uri="{9D8B030D-6E8A-4147-A177-3AD203B41FA5}">
                      <a16:colId xmlns:a16="http://schemas.microsoft.com/office/drawing/2014/main" val="1330530199"/>
                    </a:ext>
                  </a:extLst>
                </a:gridCol>
                <a:gridCol w="872645">
                  <a:extLst>
                    <a:ext uri="{9D8B030D-6E8A-4147-A177-3AD203B41FA5}">
                      <a16:colId xmlns:a16="http://schemas.microsoft.com/office/drawing/2014/main" val="2065320060"/>
                    </a:ext>
                  </a:extLst>
                </a:gridCol>
              </a:tblGrid>
              <a:tr h="644884">
                <a:tc>
                  <a:txBody>
                    <a:bodyPr/>
                    <a:lstStyle/>
                    <a:p>
                      <a:pPr marL="1829435" marR="137795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26778287"/>
                  </a:ext>
                </a:extLst>
              </a:tr>
              <a:tr h="648640">
                <a:tc>
                  <a:txBody>
                    <a:bodyPr/>
                    <a:lstStyle/>
                    <a:p>
                      <a:pPr marL="67945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 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515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96269548"/>
                  </a:ext>
                </a:extLst>
              </a:tr>
              <a:tr h="832591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5169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10247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09018225"/>
                  </a:ext>
                </a:extLst>
              </a:tr>
              <a:tr h="644884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41206881"/>
                  </a:ext>
                </a:extLst>
              </a:tr>
              <a:tr h="832591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30850"/>
                  </a:ext>
                </a:extLst>
              </a:tr>
              <a:tr h="644884">
                <a:tc>
                  <a:txBody>
                    <a:bodyPr/>
                    <a:lstStyle/>
                    <a:p>
                      <a:pPr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415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02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участников по полученным баллам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496944" cy="4248472"/>
          </a:xfrm>
        </p:spPr>
        <p:txBody>
          <a:bodyPr>
            <a:normAutofit/>
          </a:bodyPr>
          <a:lstStyle/>
          <a:p>
            <a:pPr algn="l"/>
            <a:endParaRPr lang="ru-RU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270817"/>
              </p:ext>
            </p:extLst>
          </p:nvPr>
        </p:nvGraphicFramePr>
        <p:xfrm>
          <a:off x="395536" y="1556791"/>
          <a:ext cx="8496945" cy="468122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886682400"/>
                    </a:ext>
                  </a:extLst>
                </a:gridCol>
                <a:gridCol w="1404205">
                  <a:extLst>
                    <a:ext uri="{9D8B030D-6E8A-4147-A177-3AD203B41FA5}">
                      <a16:colId xmlns:a16="http://schemas.microsoft.com/office/drawing/2014/main" val="3996357942"/>
                    </a:ext>
                  </a:extLst>
                </a:gridCol>
                <a:gridCol w="1251127">
                  <a:extLst>
                    <a:ext uri="{9D8B030D-6E8A-4147-A177-3AD203B41FA5}">
                      <a16:colId xmlns:a16="http://schemas.microsoft.com/office/drawing/2014/main" val="2973210981"/>
                    </a:ext>
                  </a:extLst>
                </a:gridCol>
                <a:gridCol w="1251127">
                  <a:extLst>
                    <a:ext uri="{9D8B030D-6E8A-4147-A177-3AD203B41FA5}">
                      <a16:colId xmlns:a16="http://schemas.microsoft.com/office/drawing/2014/main" val="1150988958"/>
                    </a:ext>
                  </a:extLst>
                </a:gridCol>
                <a:gridCol w="1251127">
                  <a:extLst>
                    <a:ext uri="{9D8B030D-6E8A-4147-A177-3AD203B41FA5}">
                      <a16:colId xmlns:a16="http://schemas.microsoft.com/office/drawing/2014/main" val="973558633"/>
                    </a:ext>
                  </a:extLst>
                </a:gridCol>
                <a:gridCol w="1251127">
                  <a:extLst>
                    <a:ext uri="{9D8B030D-6E8A-4147-A177-3AD203B41FA5}">
                      <a16:colId xmlns:a16="http://schemas.microsoft.com/office/drawing/2014/main" val="4000099957"/>
                    </a:ext>
                  </a:extLst>
                </a:gridCol>
              </a:tblGrid>
              <a:tr h="71396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Т.У.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</a:t>
                      </a:r>
                      <a:r>
                        <a:rPr lang="ru-RU" sz="18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баллам(%)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850316"/>
                  </a:ext>
                </a:extLst>
              </a:tr>
              <a:tr h="3197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7647377"/>
                  </a:ext>
                </a:extLst>
              </a:tr>
              <a:tr h="667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 Федерация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5101115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8,66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40,45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13,89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463068"/>
                  </a:ext>
                </a:extLst>
              </a:tr>
              <a:tr h="667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10247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3,41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33,11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22,47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0374174"/>
                  </a:ext>
                </a:extLst>
              </a:tr>
              <a:tr h="667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973872"/>
                  </a:ext>
                </a:extLst>
              </a:tr>
              <a:tr h="489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1,13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44,07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11,86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8753606"/>
                  </a:ext>
                </a:extLst>
              </a:tr>
              <a:tr h="667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7,37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36,84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45,26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10,53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0007423"/>
                  </a:ext>
                </a:extLst>
              </a:tr>
              <a:tr h="4892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31,25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46,88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21,88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2293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7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56207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отметок за выполненную работу и отметок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829137"/>
              </p:ext>
            </p:extLst>
          </p:nvPr>
        </p:nvGraphicFramePr>
        <p:xfrm>
          <a:off x="683568" y="1916832"/>
          <a:ext cx="7992888" cy="440395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10751">
                  <a:extLst>
                    <a:ext uri="{9D8B030D-6E8A-4147-A177-3AD203B41FA5}">
                      <a16:colId xmlns:a16="http://schemas.microsoft.com/office/drawing/2014/main" val="1919609915"/>
                    </a:ext>
                  </a:extLst>
                </a:gridCol>
                <a:gridCol w="1994805">
                  <a:extLst>
                    <a:ext uri="{9D8B030D-6E8A-4147-A177-3AD203B41FA5}">
                      <a16:colId xmlns:a16="http://schemas.microsoft.com/office/drawing/2014/main" val="1634577010"/>
                    </a:ext>
                  </a:extLst>
                </a:gridCol>
                <a:gridCol w="2000121">
                  <a:extLst>
                    <a:ext uri="{9D8B030D-6E8A-4147-A177-3AD203B41FA5}">
                      <a16:colId xmlns:a16="http://schemas.microsoft.com/office/drawing/2014/main" val="1561156506"/>
                    </a:ext>
                  </a:extLst>
                </a:gridCol>
                <a:gridCol w="1987211">
                  <a:extLst>
                    <a:ext uri="{9D8B030D-6E8A-4147-A177-3AD203B41FA5}">
                      <a16:colId xmlns:a16="http://schemas.microsoft.com/office/drawing/2014/main" val="4098044423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Понизизили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результат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9857195"/>
                  </a:ext>
                </a:extLst>
              </a:tr>
              <a:tr h="6214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8791866"/>
                  </a:ext>
                </a:extLst>
              </a:tr>
              <a:tr h="6214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 округ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  <a:r>
                        <a:rPr lang="en-US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999168"/>
                  </a:ext>
                </a:extLst>
              </a:tr>
              <a:tr h="6214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13,56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84,18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078514"/>
                  </a:ext>
                </a:extLst>
              </a:tr>
              <a:tr h="816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Кинель-Черкасскийм.р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  <a:r>
                        <a:rPr lang="en-US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978595"/>
                  </a:ext>
                </a:extLst>
              </a:tr>
              <a:tr h="7721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Богатовскийм.р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15,63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84,3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8857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демоверсии проверочной работы по обществознанию показал изменения, которые произошли в ВПР 6 класс в 2025 году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784976" cy="428133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Система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оценивания была модифицирована: максимальный первичный балл был уменьшен с 21 до 20.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Также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произошли структурные изменения в содержании работы: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заданий сократилось с 8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Задание, связанное с диаграммами (№ 3), было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под № 6 была исключена из структуры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работу было добавлено задание, требующее анализа схемы (№ 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9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вызвавшие затруднения у учащихся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545110" cy="54677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выполнения 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6.1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72,32,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 –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56,41 .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указывают на то, что учащиеся на среднем уровне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справляются с извлечением необходимой информации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изображений,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положениями нормативных правовых актов (Конституции Российской Федерации, федеральных законов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трудом делают выводы. Следует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отметить, что тема «Политика» сложна для понимания младших подростков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endParaRPr lang="ru-RU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задании </a:t>
            </a:r>
            <a:r>
              <a:rPr lang="ru-RU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составить краткое сообщение о нашей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стране.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Отрадненского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могут составить рассказ по заданной теме (средний процент задания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7.1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85,31),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у них возникают трудности при включении всех предложенных понятий в свой текст (средний процент задания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7.2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56, 29).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1409" y="2780928"/>
            <a:ext cx="8899978" cy="12961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6. Рассмотрите изображения и выполните задания. </a:t>
            </a:r>
          </a:p>
          <a:p>
            <a:pPr algn="just"/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Какие права граждан, закреплённые в Конституции Российской Федерации, можно проиллюстрировать, используя изображения? Назовите два права. </a:t>
            </a:r>
          </a:p>
          <a:p>
            <a:pPr algn="just"/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Приведите два любых доказательства того, что русский язык является государственным языком в Российской Федерации.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2011" y="5314110"/>
            <a:ext cx="8899978" cy="12961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7. Привлекая обществоведческие знания, составьте краткое сообщение о нашей стране, используя все приведённые ниже понятия: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Федерация, Конституция Российской Федерации, Президент Российской Федерации, государственные символы. </a:t>
            </a:r>
          </a:p>
        </p:txBody>
      </p:sp>
    </p:spTree>
    <p:extLst>
      <p:ext uri="{BB962C8B-B14F-4D97-AF65-F5344CB8AC3E}">
        <p14:creationId xmlns:p14="http://schemas.microsoft.com/office/powerpoint/2010/main" val="297043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участников ВПР в 7 классах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523251"/>
              </p:ext>
            </p:extLst>
          </p:nvPr>
        </p:nvGraphicFramePr>
        <p:xfrm>
          <a:off x="827584" y="1844828"/>
          <a:ext cx="7859216" cy="417645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6159846">
                  <a:extLst>
                    <a:ext uri="{9D8B030D-6E8A-4147-A177-3AD203B41FA5}">
                      <a16:colId xmlns:a16="http://schemas.microsoft.com/office/drawing/2014/main" val="3896736529"/>
                    </a:ext>
                  </a:extLst>
                </a:gridCol>
                <a:gridCol w="850177">
                  <a:extLst>
                    <a:ext uri="{9D8B030D-6E8A-4147-A177-3AD203B41FA5}">
                      <a16:colId xmlns:a16="http://schemas.microsoft.com/office/drawing/2014/main" val="1504058724"/>
                    </a:ext>
                  </a:extLst>
                </a:gridCol>
                <a:gridCol w="849193">
                  <a:extLst>
                    <a:ext uri="{9D8B030D-6E8A-4147-A177-3AD203B41FA5}">
                      <a16:colId xmlns:a16="http://schemas.microsoft.com/office/drawing/2014/main" val="3782595055"/>
                    </a:ext>
                  </a:extLst>
                </a:gridCol>
              </a:tblGrid>
              <a:tr h="692797">
                <a:tc>
                  <a:txBody>
                    <a:bodyPr/>
                    <a:lstStyle/>
                    <a:p>
                      <a:pPr marL="1829435" marR="137795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30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1130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8279540"/>
                  </a:ext>
                </a:extLst>
              </a:tr>
              <a:tr h="696833">
                <a:tc>
                  <a:txBody>
                    <a:bodyPr/>
                    <a:lstStyle/>
                    <a:p>
                      <a:pPr marL="67945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 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6586680"/>
                  </a:ext>
                </a:extLst>
              </a:tr>
              <a:tr h="692797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10051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3674900"/>
                  </a:ext>
                </a:extLst>
              </a:tr>
              <a:tr h="692797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2203216"/>
                  </a:ext>
                </a:extLst>
              </a:tr>
              <a:tr h="708438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чел./м.р. Кинель-Черкасский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6128651"/>
                  </a:ext>
                </a:extLst>
              </a:tr>
              <a:tr h="692797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28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1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участников по полученным баллам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138119"/>
              </p:ext>
            </p:extLst>
          </p:nvPr>
        </p:nvGraphicFramePr>
        <p:xfrm>
          <a:off x="457201" y="1700812"/>
          <a:ext cx="8291262" cy="420895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170583">
                  <a:extLst>
                    <a:ext uri="{9D8B030D-6E8A-4147-A177-3AD203B41FA5}">
                      <a16:colId xmlns:a16="http://schemas.microsoft.com/office/drawing/2014/main" val="2120010893"/>
                    </a:ext>
                  </a:extLst>
                </a:gridCol>
                <a:gridCol w="1316691">
                  <a:extLst>
                    <a:ext uri="{9D8B030D-6E8A-4147-A177-3AD203B41FA5}">
                      <a16:colId xmlns:a16="http://schemas.microsoft.com/office/drawing/2014/main" val="3172029797"/>
                    </a:ext>
                  </a:extLst>
                </a:gridCol>
                <a:gridCol w="1288613">
                  <a:extLst>
                    <a:ext uri="{9D8B030D-6E8A-4147-A177-3AD203B41FA5}">
                      <a16:colId xmlns:a16="http://schemas.microsoft.com/office/drawing/2014/main" val="1420156061"/>
                    </a:ext>
                  </a:extLst>
                </a:gridCol>
                <a:gridCol w="1172067">
                  <a:extLst>
                    <a:ext uri="{9D8B030D-6E8A-4147-A177-3AD203B41FA5}">
                      <a16:colId xmlns:a16="http://schemas.microsoft.com/office/drawing/2014/main" val="1813819019"/>
                    </a:ext>
                  </a:extLst>
                </a:gridCol>
                <a:gridCol w="1172067">
                  <a:extLst>
                    <a:ext uri="{9D8B030D-6E8A-4147-A177-3AD203B41FA5}">
                      <a16:colId xmlns:a16="http://schemas.microsoft.com/office/drawing/2014/main" val="2434461334"/>
                    </a:ext>
                  </a:extLst>
                </a:gridCol>
                <a:gridCol w="1171241">
                  <a:extLst>
                    <a:ext uri="{9D8B030D-6E8A-4147-A177-3AD203B41FA5}">
                      <a16:colId xmlns:a16="http://schemas.microsoft.com/office/drawing/2014/main" val="1639251104"/>
                    </a:ext>
                  </a:extLst>
                </a:gridCol>
              </a:tblGrid>
              <a:tr h="57606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 участников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полученным</a:t>
                      </a:r>
                      <a:r>
                        <a:rPr lang="ru-RU" sz="20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баллам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27347"/>
                  </a:ext>
                </a:extLst>
              </a:tr>
              <a:tr h="105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1822776"/>
                  </a:ext>
                </a:extLst>
              </a:tr>
              <a:tr h="428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 Федерация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485838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34,59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62726588"/>
                  </a:ext>
                </a:extLst>
              </a:tr>
              <a:tr h="428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9752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7570144"/>
                  </a:ext>
                </a:extLst>
              </a:tr>
              <a:tr h="426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40,14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573058"/>
                  </a:ext>
                </a:extLst>
              </a:tr>
              <a:tr h="428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53,91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33,04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39762111"/>
                  </a:ext>
                </a:extLst>
              </a:tr>
              <a:tr h="428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85485391"/>
                  </a:ext>
                </a:extLst>
              </a:tr>
              <a:tr h="4280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52,27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38856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49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качество обучения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sz="2000" dirty="0"/>
              <a:t>	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ВПР  позволяет дать оценку </a:t>
            </a:r>
            <a:r>
              <a:rPr lang="ru-RU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r>
              <a:rPr lang="ru-RU" sz="29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(доля участников, преодолевших минимальный балл) и </a:t>
            </a:r>
            <a:r>
              <a:rPr lang="ru-RU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обучения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(доля участников, получивших отметки «4» и «5»). </a:t>
            </a:r>
            <a:endParaRPr lang="ru-RU" sz="2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9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Отрадненском</a:t>
            </a:r>
            <a:r>
              <a:rPr lang="ru-RU" sz="29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округе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области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96,12%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ниже среднего значения по  Самарской области на 0,07%, но выше среднего показателя по Российской Федерации на 5, 82 % . Процент качества обучения (48, 23 %)  в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Отрадненском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округе ниже средних значений по Самарской области, но выше по РФ.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высокие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по уровню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отмечены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Богатовском </a:t>
            </a:r>
            <a:r>
              <a:rPr lang="ru-RU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м.р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(100%),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 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обучения в </a:t>
            </a:r>
            <a:r>
              <a:rPr lang="ru-RU" sz="2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Кинель</a:t>
            </a: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-Черкасском </a:t>
            </a:r>
            <a:r>
              <a:rPr lang="ru-RU" sz="2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м.р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(56%)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4946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оценок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369773"/>
              </p:ext>
            </p:extLst>
          </p:nvPr>
        </p:nvGraphicFramePr>
        <p:xfrm>
          <a:off x="827585" y="1300664"/>
          <a:ext cx="7859215" cy="3862405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88231">
                  <a:extLst>
                    <a:ext uri="{9D8B030D-6E8A-4147-A177-3AD203B41FA5}">
                      <a16:colId xmlns:a16="http://schemas.microsoft.com/office/drawing/2014/main" val="3215812605"/>
                    </a:ext>
                  </a:extLst>
                </a:gridCol>
                <a:gridCol w="1850337">
                  <a:extLst>
                    <a:ext uri="{9D8B030D-6E8A-4147-A177-3AD203B41FA5}">
                      <a16:colId xmlns:a16="http://schemas.microsoft.com/office/drawing/2014/main" val="3228535486"/>
                    </a:ext>
                  </a:extLst>
                </a:gridCol>
                <a:gridCol w="1966670">
                  <a:extLst>
                    <a:ext uri="{9D8B030D-6E8A-4147-A177-3AD203B41FA5}">
                      <a16:colId xmlns:a16="http://schemas.microsoft.com/office/drawing/2014/main" val="1136539140"/>
                    </a:ext>
                  </a:extLst>
                </a:gridCol>
                <a:gridCol w="1953977">
                  <a:extLst>
                    <a:ext uri="{9D8B030D-6E8A-4147-A177-3AD203B41FA5}">
                      <a16:colId xmlns:a16="http://schemas.microsoft.com/office/drawing/2014/main" val="2010994946"/>
                    </a:ext>
                  </a:extLst>
                </a:gridCol>
              </a:tblGrid>
              <a:tr h="578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Понизизили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результат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1102840"/>
                  </a:ext>
                </a:extLst>
              </a:tr>
              <a:tr h="516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17,91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78,65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8052442"/>
                  </a:ext>
                </a:extLst>
              </a:tr>
              <a:tr h="516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 округ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80,28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9601154"/>
                  </a:ext>
                </a:extLst>
              </a:tr>
              <a:tr h="4719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,74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70,43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6035572"/>
                  </a:ext>
                </a:extLst>
              </a:tr>
              <a:tr h="5166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Кинель-Черкасскийм.р.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2440571"/>
                  </a:ext>
                </a:extLst>
              </a:tr>
              <a:tr h="5863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Богатовскийм.р.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75398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1520" y="5462605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000"/>
              </a:spcAft>
            </a:pP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говорят об объективности выставления оценок педагогами </a:t>
            </a:r>
            <a:r>
              <a:rPr lang="ru-RU" sz="24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Отрадненского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округа</a:t>
            </a:r>
            <a:endParaRPr lang="ru-RU" sz="24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92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демоверсии проверочной работы по обществознанию показал изменения, которые произошли в ВПР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в 2025 году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824"/>
            <a:ext cx="9036496" cy="4281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оценивания теперь отличается: максимальный первичный балл снижен с 20 до 19.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произошли изменения в структуре работы. Количество заданий сократилось с 9 до 8, из работы убрали задание с диаграммой (№3) и задачу (№8), а вместо них добавили задание со схемой (№6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27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заданий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 учащиеся справились с заданиями 1.1, 2, 3, 4.1, 5, 6.1. Баллы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распределились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диапазоне от 80.11% до 90,91%. На среднем уровне были выполнены задания 1.2, 4.2, 7.1, 7.2 и 8.1. Наибольшие трудности возникли при выполнений заданий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8.2, 8.3, где средний процент едва достигал 50% ( 45,49- 55,3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%).</a:t>
            </a: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6.</a:t>
            </a:r>
            <a:endParaRPr lang="ru-RU" sz="1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060848"/>
            <a:ext cx="7307743" cy="4229484"/>
          </a:xfrm>
          <a:prstGeom prst="rect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07504" y="2636912"/>
            <a:ext cx="3211106" cy="38353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2">
                <a:lumMod val="25000"/>
                <a:alpha val="36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части задания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(81,49%) уч-ся успешно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проанализировали информацию и определили недостающий компонент в структуре 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части, где требовалось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объяснение,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осмыслить личный опыт, трудности возникли у половины школьников (51,75%).</a:t>
            </a:r>
          </a:p>
        </p:txBody>
      </p:sp>
    </p:spTree>
    <p:extLst>
      <p:ext uri="{BB962C8B-B14F-4D97-AF65-F5344CB8AC3E}">
        <p14:creationId xmlns:p14="http://schemas.microsoft.com/office/powerpoint/2010/main" val="151897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вызвавшие затруднения у учащихся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повышенной сложности № 8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направлено на проверку умения осознанно и произвольно строить речевое высказывание в письменной форме на заданную тему с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использованием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предложенных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понятий.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испытывают трудности при  составлении  рассказа  по заданной теме (средний процент задания 8.1 – 45,49), кроме того  у них возникают трудности при включении всех предложенных понятий в свой текст (средний процент задания 8.2 – 55,3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%), к тому же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«Политика» сложна для понимания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семиклассников и они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зачастую путают понятия или не знают некоторые из них. </a:t>
            </a:r>
          </a:p>
          <a:p>
            <a:pPr marL="0" indent="0" algn="just">
              <a:buNone/>
            </a:pP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852936"/>
            <a:ext cx="8899978" cy="14401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ru-RU" i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Задание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Привлекая обществоведческие знания, составьте краткое сообщение об уголовной ответственности в Российской Федерации, используя все приведённые ниже понятия. </a:t>
            </a:r>
            <a:r>
              <a:rPr lang="ru-RU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Преступление, Уголовный кодекс Российской Федерации, виды наказаний, возраст наступления уголовной ответственности. </a:t>
            </a:r>
          </a:p>
          <a:p>
            <a:pPr algn="just"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733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участников ВПР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классах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694006"/>
              </p:ext>
            </p:extLst>
          </p:nvPr>
        </p:nvGraphicFramePr>
        <p:xfrm>
          <a:off x="827585" y="1844827"/>
          <a:ext cx="7632846" cy="36204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5983174">
                  <a:extLst>
                    <a:ext uri="{9D8B030D-6E8A-4147-A177-3AD203B41FA5}">
                      <a16:colId xmlns:a16="http://schemas.microsoft.com/office/drawing/2014/main" val="993148757"/>
                    </a:ext>
                  </a:extLst>
                </a:gridCol>
                <a:gridCol w="824836">
                  <a:extLst>
                    <a:ext uri="{9D8B030D-6E8A-4147-A177-3AD203B41FA5}">
                      <a16:colId xmlns:a16="http://schemas.microsoft.com/office/drawing/2014/main" val="3009110373"/>
                    </a:ext>
                  </a:extLst>
                </a:gridCol>
                <a:gridCol w="824836">
                  <a:extLst>
                    <a:ext uri="{9D8B030D-6E8A-4147-A177-3AD203B41FA5}">
                      <a16:colId xmlns:a16="http://schemas.microsoft.com/office/drawing/2014/main" val="1419852360"/>
                    </a:ext>
                  </a:extLst>
                </a:gridCol>
              </a:tblGrid>
              <a:tr h="596141">
                <a:tc>
                  <a:txBody>
                    <a:bodyPr/>
                    <a:lstStyle/>
                    <a:p>
                      <a:pPr marL="1829435" marR="1377950" algn="l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1130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130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2809922"/>
                  </a:ext>
                </a:extLst>
              </a:tr>
              <a:tr h="599614">
                <a:tc>
                  <a:txBody>
                    <a:bodyPr/>
                    <a:lstStyle/>
                    <a:p>
                      <a:pPr marL="67945" algn="l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 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60020"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6851968"/>
                  </a:ext>
                </a:extLst>
              </a:tr>
              <a:tr h="596141">
                <a:tc>
                  <a:txBody>
                    <a:bodyPr/>
                    <a:lstStyle/>
                    <a:p>
                      <a:pPr marL="67945" algn="l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9319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38089076"/>
                  </a:ext>
                </a:extLst>
              </a:tr>
              <a:tr h="596141">
                <a:tc>
                  <a:txBody>
                    <a:bodyPr/>
                    <a:lstStyle/>
                    <a:p>
                      <a:pPr marL="67945" algn="l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542557"/>
                  </a:ext>
                </a:extLst>
              </a:tr>
              <a:tr h="636296">
                <a:tc>
                  <a:txBody>
                    <a:bodyPr/>
                    <a:lstStyle/>
                    <a:p>
                      <a:pPr marL="67945" algn="l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20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чел./м.р. Кинель-Черкасский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7401767"/>
                  </a:ext>
                </a:extLst>
              </a:tr>
              <a:tr h="596141">
                <a:tc>
                  <a:txBody>
                    <a:bodyPr/>
                    <a:lstStyle/>
                    <a:p>
                      <a:pPr marL="67945" algn="l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 Количество</a:t>
                      </a:r>
                      <a:r>
                        <a:rPr lang="ru-RU" sz="20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1675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1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участников по полученным баллам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41413" y="2753925"/>
            <a:ext cx="88311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847438"/>
              </p:ext>
            </p:extLst>
          </p:nvPr>
        </p:nvGraphicFramePr>
        <p:xfrm>
          <a:off x="457201" y="1600199"/>
          <a:ext cx="8229601" cy="512148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421945">
                  <a:extLst>
                    <a:ext uri="{9D8B030D-6E8A-4147-A177-3AD203B41FA5}">
                      <a16:colId xmlns:a16="http://schemas.microsoft.com/office/drawing/2014/main" val="4022072952"/>
                    </a:ext>
                  </a:extLst>
                </a:gridCol>
                <a:gridCol w="1347543">
                  <a:extLst>
                    <a:ext uri="{9D8B030D-6E8A-4147-A177-3AD203B41FA5}">
                      <a16:colId xmlns:a16="http://schemas.microsoft.com/office/drawing/2014/main" val="3607949181"/>
                    </a:ext>
                  </a:extLst>
                </a:gridCol>
                <a:gridCol w="1151332">
                  <a:extLst>
                    <a:ext uri="{9D8B030D-6E8A-4147-A177-3AD203B41FA5}">
                      <a16:colId xmlns:a16="http://schemas.microsoft.com/office/drawing/2014/main" val="1316209160"/>
                    </a:ext>
                  </a:extLst>
                </a:gridCol>
                <a:gridCol w="1102927">
                  <a:extLst>
                    <a:ext uri="{9D8B030D-6E8A-4147-A177-3AD203B41FA5}">
                      <a16:colId xmlns:a16="http://schemas.microsoft.com/office/drawing/2014/main" val="439993480"/>
                    </a:ext>
                  </a:extLst>
                </a:gridCol>
                <a:gridCol w="1102927">
                  <a:extLst>
                    <a:ext uri="{9D8B030D-6E8A-4147-A177-3AD203B41FA5}">
                      <a16:colId xmlns:a16="http://schemas.microsoft.com/office/drawing/2014/main" val="1354459134"/>
                    </a:ext>
                  </a:extLst>
                </a:gridCol>
                <a:gridCol w="1102927">
                  <a:extLst>
                    <a:ext uri="{9D8B030D-6E8A-4147-A177-3AD203B41FA5}">
                      <a16:colId xmlns:a16="http://schemas.microsoft.com/office/drawing/2014/main" val="259395405"/>
                    </a:ext>
                  </a:extLst>
                </a:gridCol>
              </a:tblGrid>
              <a:tr h="66552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Территориальное управление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полученным</a:t>
                      </a:r>
                      <a:r>
                        <a:rPr lang="ru-RU" sz="18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баллам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512203"/>
                  </a:ext>
                </a:extLst>
              </a:tr>
              <a:tr h="462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6475037"/>
                  </a:ext>
                </a:extLst>
              </a:tr>
              <a:tr h="66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 Федерация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467122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44,28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35,15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9,67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7406715"/>
                  </a:ext>
                </a:extLst>
              </a:tr>
              <a:tr h="66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9319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16,05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1074572"/>
                  </a:ext>
                </a:extLst>
              </a:tr>
              <a:tr h="66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 округ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2,79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45,96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37,88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10,24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641724"/>
                  </a:ext>
                </a:extLst>
              </a:tr>
              <a:tr h="66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2,44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48,17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12,2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7795291"/>
                  </a:ext>
                </a:extLst>
              </a:tr>
              <a:tr h="66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3,79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45,45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,91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9,85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1503093"/>
                  </a:ext>
                </a:extLst>
              </a:tr>
              <a:tr h="6655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73,08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26,92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4252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01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качество обучения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703191"/>
              </p:ext>
            </p:extLst>
          </p:nvPr>
        </p:nvGraphicFramePr>
        <p:xfrm>
          <a:off x="971600" y="1556791"/>
          <a:ext cx="7632848" cy="429452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831881194"/>
                    </a:ext>
                  </a:extLst>
                </a:gridCol>
                <a:gridCol w="2418212">
                  <a:extLst>
                    <a:ext uri="{9D8B030D-6E8A-4147-A177-3AD203B41FA5}">
                      <a16:colId xmlns:a16="http://schemas.microsoft.com/office/drawing/2014/main" val="3083891088"/>
                    </a:ext>
                  </a:extLst>
                </a:gridCol>
                <a:gridCol w="2478332">
                  <a:extLst>
                    <a:ext uri="{9D8B030D-6E8A-4147-A177-3AD203B41FA5}">
                      <a16:colId xmlns:a16="http://schemas.microsoft.com/office/drawing/2014/main" val="1947801333"/>
                    </a:ext>
                  </a:extLst>
                </a:gridCol>
              </a:tblGrid>
              <a:tr h="15841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 «3», «4» и «5» (уровень </a:t>
                      </a: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обученности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%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«4» и «5» (качество обучения), %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0839429"/>
                  </a:ext>
                </a:extLst>
              </a:tr>
              <a:tr h="451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 Федерация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86,1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44,82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9784354"/>
                  </a:ext>
                </a:extLst>
              </a:tr>
              <a:tr h="451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94,67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30786"/>
                  </a:ext>
                </a:extLst>
              </a:tr>
              <a:tr h="451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 округ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96,27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48,13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8481023"/>
                  </a:ext>
                </a:extLst>
              </a:tr>
              <a:tr h="451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97,57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7700041"/>
                  </a:ext>
                </a:extLst>
              </a:tr>
              <a:tr h="451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961283"/>
                  </a:ext>
                </a:extLst>
              </a:tr>
              <a:tr h="451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8925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72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оценок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830680"/>
              </p:ext>
            </p:extLst>
          </p:nvPr>
        </p:nvGraphicFramePr>
        <p:xfrm>
          <a:off x="683568" y="1484783"/>
          <a:ext cx="8003231" cy="410445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237650">
                  <a:extLst>
                    <a:ext uri="{9D8B030D-6E8A-4147-A177-3AD203B41FA5}">
                      <a16:colId xmlns:a16="http://schemas.microsoft.com/office/drawing/2014/main" val="986680674"/>
                    </a:ext>
                  </a:extLst>
                </a:gridCol>
                <a:gridCol w="1773089">
                  <a:extLst>
                    <a:ext uri="{9D8B030D-6E8A-4147-A177-3AD203B41FA5}">
                      <a16:colId xmlns:a16="http://schemas.microsoft.com/office/drawing/2014/main" val="2763376607"/>
                    </a:ext>
                  </a:extLst>
                </a:gridCol>
                <a:gridCol w="2002709">
                  <a:extLst>
                    <a:ext uri="{9D8B030D-6E8A-4147-A177-3AD203B41FA5}">
                      <a16:colId xmlns:a16="http://schemas.microsoft.com/office/drawing/2014/main" val="3447327350"/>
                    </a:ext>
                  </a:extLst>
                </a:gridCol>
                <a:gridCol w="1989783">
                  <a:extLst>
                    <a:ext uri="{9D8B030D-6E8A-4147-A177-3AD203B41FA5}">
                      <a16:colId xmlns:a16="http://schemas.microsoft.com/office/drawing/2014/main" val="3332184904"/>
                    </a:ext>
                  </a:extLst>
                </a:gridCol>
              </a:tblGrid>
              <a:tr h="761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Понизизили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результат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720645"/>
                  </a:ext>
                </a:extLst>
              </a:tr>
              <a:tr h="635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19,69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76,4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3,91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7382015"/>
                  </a:ext>
                </a:extLst>
              </a:tr>
              <a:tr h="6405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16,45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800986"/>
                  </a:ext>
                </a:extLst>
              </a:tr>
              <a:tr h="6359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16,05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82,72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1,23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179380"/>
                  </a:ext>
                </a:extLst>
              </a:tr>
              <a:tr h="640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2,29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9459319"/>
                  </a:ext>
                </a:extLst>
              </a:tr>
              <a:tr h="7901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15,38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84,62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0254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64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демоверсии проверочной работы по обществознанию показал изменения, которые произошли в ВПР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в 2025 году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824"/>
            <a:ext cx="8856984" cy="5013176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Произошли 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структуре работы, </a:t>
            </a:r>
            <a:r>
              <a:rPr lang="ru-RU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заданий сократилось с 10 до 8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работы </a:t>
            </a:r>
            <a:r>
              <a:rPr lang="ru-RU" sz="7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убрали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задание с </a:t>
            </a:r>
            <a:r>
              <a:rPr lang="ru-RU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диаграммой (№3)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исключили задание </a:t>
            </a:r>
            <a:r>
              <a:rPr lang="ru-RU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выбор нескольких правильных ответов 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(№5), а вместо них </a:t>
            </a:r>
            <a:r>
              <a:rPr lang="ru-RU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добавили задание со схемой 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(№6). </a:t>
            </a:r>
            <a:endParaRPr lang="ru-RU" sz="7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работа стала включать 8 заданий, из которых 2 предполагают краткий ответ в виде комбинации цифр и 6 заданий — развёрнутый </a:t>
            </a:r>
            <a:r>
              <a:rPr lang="ru-RU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</a:t>
            </a: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/>
            </a:r>
            <a:br>
              <a:rPr lang="ru-RU" sz="7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</a:br>
            <a: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13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заданий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61662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 учащиеся 8-х классов справились с заданиями 1.1, 2, 3, 4, 5.1, 6.1, 7.1. На среднем уровне были выполнены задания 1.2, 5.2, 6.2, 7.2,7.3, 8.1.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возникли при выполнении заданий 8.2, 8.3.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проверку умения осознанно и произвольно строить речевое высказывание в письменной форме на заданную тему с использованием предложенных понятий. Это задание, повышенного уровня сложности и оно показывает самый низкий процент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справившихся,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 этом задании  необходимо составить краткое сообщение.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Учащиеся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испытывают сложности при  составлении  рассказа  по заданной теме (средний %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8.1- 66, 84), кроме того  у них возникают трудности при включении всех предложенных понятий в свой текст (средний %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8.2- 41. 4 %). По критерию 8.3 средний %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50,31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Школьники зачастую путают понятия или не знают некоторые из них.</a:t>
            </a:r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0364" y="3645024"/>
            <a:ext cx="8363272" cy="9361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Привлекая обществоведческие знания, составьте краткое сообщение об экономике фирмы, используя все приведённые ниже понятия.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Фирма</a:t>
            </a:r>
            <a:r>
              <a:rPr lang="ru-RU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ассортимент товаров, бизнес-план, прибыль.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6711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участников ВПР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692729"/>
              </p:ext>
            </p:extLst>
          </p:nvPr>
        </p:nvGraphicFramePr>
        <p:xfrm>
          <a:off x="457200" y="1916833"/>
          <a:ext cx="8507287" cy="376499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5770984">
                  <a:extLst>
                    <a:ext uri="{9D8B030D-6E8A-4147-A177-3AD203B41FA5}">
                      <a16:colId xmlns:a16="http://schemas.microsoft.com/office/drawing/2014/main" val="20149538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80167494"/>
                    </a:ext>
                  </a:extLst>
                </a:gridCol>
                <a:gridCol w="1944215">
                  <a:extLst>
                    <a:ext uri="{9D8B030D-6E8A-4147-A177-3AD203B41FA5}">
                      <a16:colId xmlns:a16="http://schemas.microsoft.com/office/drawing/2014/main" val="2142560626"/>
                    </a:ext>
                  </a:extLst>
                </a:gridCol>
              </a:tblGrid>
              <a:tr h="626891">
                <a:tc>
                  <a:txBody>
                    <a:bodyPr/>
                    <a:lstStyle/>
                    <a:p>
                      <a:pPr marL="1829435" marR="137795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30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923655"/>
                  </a:ext>
                </a:extLst>
              </a:tr>
              <a:tr h="630543">
                <a:tc>
                  <a:txBody>
                    <a:bodyPr/>
                    <a:lstStyle/>
                    <a:p>
                      <a:pPr marL="67945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 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7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396446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чел./Самарская область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81256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73931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-Черкасский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135126"/>
                  </a:ext>
                </a:extLst>
              </a:tr>
              <a:tr h="626891">
                <a:tc>
                  <a:txBody>
                    <a:bodyPr/>
                    <a:lstStyle/>
                    <a:p>
                      <a:pPr marL="6794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r>
                        <a:rPr lang="ru-RU" sz="2000" spc="-1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участников,</a:t>
                      </a:r>
                      <a:r>
                        <a:rPr lang="ru-RU" sz="2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620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323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4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участников по полученным баллам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41413" y="2753925"/>
            <a:ext cx="883118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00830"/>
              </p:ext>
            </p:extLst>
          </p:nvPr>
        </p:nvGraphicFramePr>
        <p:xfrm>
          <a:off x="457198" y="1600198"/>
          <a:ext cx="8229601" cy="446215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26570">
                  <a:extLst>
                    <a:ext uri="{9D8B030D-6E8A-4147-A177-3AD203B41FA5}">
                      <a16:colId xmlns:a16="http://schemas.microsoft.com/office/drawing/2014/main" val="263033195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34246613"/>
                    </a:ext>
                  </a:extLst>
                </a:gridCol>
                <a:gridCol w="1153837">
                  <a:extLst>
                    <a:ext uri="{9D8B030D-6E8A-4147-A177-3AD203B41FA5}">
                      <a16:colId xmlns:a16="http://schemas.microsoft.com/office/drawing/2014/main" val="3604223695"/>
                    </a:ext>
                  </a:extLst>
                </a:gridCol>
                <a:gridCol w="1227014">
                  <a:extLst>
                    <a:ext uri="{9D8B030D-6E8A-4147-A177-3AD203B41FA5}">
                      <a16:colId xmlns:a16="http://schemas.microsoft.com/office/drawing/2014/main" val="3297549631"/>
                    </a:ext>
                  </a:extLst>
                </a:gridCol>
                <a:gridCol w="1227014">
                  <a:extLst>
                    <a:ext uri="{9D8B030D-6E8A-4147-A177-3AD203B41FA5}">
                      <a16:colId xmlns:a16="http://schemas.microsoft.com/office/drawing/2014/main" val="3345481155"/>
                    </a:ext>
                  </a:extLst>
                </a:gridCol>
                <a:gridCol w="1227014">
                  <a:extLst>
                    <a:ext uri="{9D8B030D-6E8A-4147-A177-3AD203B41FA5}">
                      <a16:colId xmlns:a16="http://schemas.microsoft.com/office/drawing/2014/main" val="3577390123"/>
                    </a:ext>
                  </a:extLst>
                </a:gridCol>
              </a:tblGrid>
              <a:tr h="67667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участников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участников по полученным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баллам(%)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91422"/>
                  </a:ext>
                </a:extLst>
              </a:tr>
              <a:tr h="274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1839013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 Федерация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140695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27,53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19,96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7077220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20,19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48,31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29,16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6129541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1,58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17,46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58,73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22,22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412889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Отрадный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53,33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26,67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1832801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68,75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9999500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6566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15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качество обучения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708023"/>
              </p:ext>
            </p:extLst>
          </p:nvPr>
        </p:nvGraphicFramePr>
        <p:xfrm>
          <a:off x="323528" y="1700810"/>
          <a:ext cx="8496943" cy="4596426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842270">
                  <a:extLst>
                    <a:ext uri="{9D8B030D-6E8A-4147-A177-3AD203B41FA5}">
                      <a16:colId xmlns:a16="http://schemas.microsoft.com/office/drawing/2014/main" val="363772466"/>
                    </a:ext>
                  </a:extLst>
                </a:gridCol>
                <a:gridCol w="2830162">
                  <a:extLst>
                    <a:ext uri="{9D8B030D-6E8A-4147-A177-3AD203B41FA5}">
                      <a16:colId xmlns:a16="http://schemas.microsoft.com/office/drawing/2014/main" val="2784338072"/>
                    </a:ext>
                  </a:extLst>
                </a:gridCol>
                <a:gridCol w="2824511">
                  <a:extLst>
                    <a:ext uri="{9D8B030D-6E8A-4147-A177-3AD203B41FA5}">
                      <a16:colId xmlns:a16="http://schemas.microsoft.com/office/drawing/2014/main" val="1069028113"/>
                    </a:ext>
                  </a:extLst>
                </a:gridCol>
              </a:tblGrid>
              <a:tr h="1296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Территориальное управление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 «3», «4» и «5» (уровень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обученности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%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«4» и «5» (качество обучения), %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8512866"/>
                  </a:ext>
                </a:extLst>
              </a:tr>
              <a:tr h="520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 Федерация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66,76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8455031"/>
                  </a:ext>
                </a:extLst>
              </a:tr>
              <a:tr h="520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97,66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77,47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710036"/>
                  </a:ext>
                </a:extLst>
              </a:tr>
              <a:tr h="520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204704"/>
                  </a:ext>
                </a:extLst>
              </a:tr>
              <a:tr h="520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9126692"/>
                  </a:ext>
                </a:extLst>
              </a:tr>
              <a:tr h="520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93,75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2062742"/>
                  </a:ext>
                </a:extLst>
              </a:tr>
              <a:tr h="5202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7735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27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оценок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942031"/>
              </p:ext>
            </p:extLst>
          </p:nvPr>
        </p:nvGraphicFramePr>
        <p:xfrm>
          <a:off x="457200" y="1484782"/>
          <a:ext cx="8291264" cy="4752529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318182">
                  <a:extLst>
                    <a:ext uri="{9D8B030D-6E8A-4147-A177-3AD203B41FA5}">
                      <a16:colId xmlns:a16="http://schemas.microsoft.com/office/drawing/2014/main" val="2125672871"/>
                    </a:ext>
                  </a:extLst>
                </a:gridCol>
                <a:gridCol w="1836901">
                  <a:extLst>
                    <a:ext uri="{9D8B030D-6E8A-4147-A177-3AD203B41FA5}">
                      <a16:colId xmlns:a16="http://schemas.microsoft.com/office/drawing/2014/main" val="1400057307"/>
                    </a:ext>
                  </a:extLst>
                </a:gridCol>
                <a:gridCol w="2074786">
                  <a:extLst>
                    <a:ext uri="{9D8B030D-6E8A-4147-A177-3AD203B41FA5}">
                      <a16:colId xmlns:a16="http://schemas.microsoft.com/office/drawing/2014/main" val="1800176445"/>
                    </a:ext>
                  </a:extLst>
                </a:gridCol>
                <a:gridCol w="2061395">
                  <a:extLst>
                    <a:ext uri="{9D8B030D-6E8A-4147-A177-3AD203B41FA5}">
                      <a16:colId xmlns:a16="http://schemas.microsoft.com/office/drawing/2014/main" val="1665167208"/>
                    </a:ext>
                  </a:extLst>
                </a:gridCol>
              </a:tblGrid>
              <a:tr h="911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Понизизили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Повысили результат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874959"/>
                  </a:ext>
                </a:extLst>
              </a:tr>
              <a:tr h="7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Самарская область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77,44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6,26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4716258"/>
                  </a:ext>
                </a:extLst>
              </a:tr>
              <a:tr h="7669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Отрадненский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66,66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352422"/>
                  </a:ext>
                </a:extLst>
              </a:tr>
              <a:tr h="7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26,67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68,89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4009751"/>
                  </a:ext>
                </a:extLst>
              </a:tr>
              <a:tr h="7669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м.р.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18,75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3530583"/>
                  </a:ext>
                </a:extLst>
              </a:tr>
              <a:tr h="88398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 м.р.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7046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89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проверочной работы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11256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Проверочная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состоит из двух частей и включает в себя 9 заданий.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1 содержатся задания 1–6; в части 2 – задания 7–9.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предполагают краткий ответ в виде числа, комбинации/ последовательности цифр. 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ru-RU" sz="2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sz="2600" b="1" spc="-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оценивания</a:t>
            </a:r>
            <a:r>
              <a:rPr lang="ru-RU" sz="2600" b="1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выполнения</a:t>
            </a:r>
            <a:r>
              <a:rPr lang="ru-RU" sz="2600" b="1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marL="0" indent="0" algn="just">
              <a:lnSpc>
                <a:spcPct val="170000"/>
              </a:lnSpc>
              <a:spcAft>
                <a:spcPts val="0"/>
              </a:spcAft>
              <a:buNone/>
            </a:pPr>
            <a:r>
              <a:rPr lang="ru-RU" sz="2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Правильное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выполнение каждого из заданий 2, 3, 4 оценивается 1 баллом. Полный правильный ответ на каждое из заданий 1, 5, 6, 8 оценивается 3 баллами. Полный правильный ответ на задание 7 оценивается 7 баллами, на задание 9 – 6 баллами.  </a:t>
            </a:r>
            <a:r>
              <a:rPr lang="ru-RU" sz="2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Максимальный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первичный балл за выполнение работы – 28</a:t>
            </a:r>
            <a:r>
              <a:rPr lang="ru-RU" sz="2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70000"/>
              </a:lnSpc>
              <a:buNone/>
            </a:pPr>
            <a:r>
              <a:rPr lang="ru-RU" sz="2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Перевод первичных баллов по обществознанию в отметки по пятибалльной шкале</a:t>
            </a:r>
            <a:endParaRPr lang="ru-RU" alt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Aft>
                <a:spcPts val="0"/>
              </a:spcAft>
              <a:buNone/>
            </a:pPr>
            <a:endParaRPr lang="ru-RU" sz="2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940451"/>
              </p:ext>
            </p:extLst>
          </p:nvPr>
        </p:nvGraphicFramePr>
        <p:xfrm>
          <a:off x="930424" y="5373216"/>
          <a:ext cx="7355159" cy="107329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3579009">
                  <a:extLst>
                    <a:ext uri="{9D8B030D-6E8A-4147-A177-3AD203B41FA5}">
                      <a16:colId xmlns:a16="http://schemas.microsoft.com/office/drawing/2014/main" val="3019413580"/>
                    </a:ext>
                  </a:extLst>
                </a:gridCol>
                <a:gridCol w="970488">
                  <a:extLst>
                    <a:ext uri="{9D8B030D-6E8A-4147-A177-3AD203B41FA5}">
                      <a16:colId xmlns:a16="http://schemas.microsoft.com/office/drawing/2014/main" val="4172336584"/>
                    </a:ext>
                  </a:extLst>
                </a:gridCol>
                <a:gridCol w="935475">
                  <a:extLst>
                    <a:ext uri="{9D8B030D-6E8A-4147-A177-3AD203B41FA5}">
                      <a16:colId xmlns:a16="http://schemas.microsoft.com/office/drawing/2014/main" val="3833535394"/>
                    </a:ext>
                  </a:extLst>
                </a:gridCol>
                <a:gridCol w="936235">
                  <a:extLst>
                    <a:ext uri="{9D8B030D-6E8A-4147-A177-3AD203B41FA5}">
                      <a16:colId xmlns:a16="http://schemas.microsoft.com/office/drawing/2014/main" val="2388368825"/>
                    </a:ext>
                  </a:extLst>
                </a:gridCol>
                <a:gridCol w="933952">
                  <a:extLst>
                    <a:ext uri="{9D8B030D-6E8A-4147-A177-3AD203B41FA5}">
                      <a16:colId xmlns:a16="http://schemas.microsoft.com/office/drawing/2014/main" val="3920903152"/>
                    </a:ext>
                  </a:extLst>
                </a:gridCol>
              </a:tblGrid>
              <a:tr h="524656">
                <a:tc>
                  <a:txBody>
                    <a:bodyPr/>
                    <a:lstStyle/>
                    <a:p>
                      <a:pPr marL="51752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</a:t>
                      </a:r>
                      <a:r>
                        <a:rPr lang="en-US" sz="18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lang="en-US" sz="18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пятибалльной</a:t>
                      </a:r>
                      <a:r>
                        <a:rPr lang="en-US" sz="18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шкале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3525" marR="25590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5590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8755" marR="191770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8120" marR="19367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5258765"/>
                  </a:ext>
                </a:extLst>
              </a:tr>
              <a:tr h="524656">
                <a:tc>
                  <a:txBody>
                    <a:bodyPr/>
                    <a:lstStyle/>
                    <a:p>
                      <a:pPr marL="51752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Первичные</a:t>
                      </a:r>
                      <a:r>
                        <a:rPr lang="en-US" sz="18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50" marR="25590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0-12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9555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8755" marR="19494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8120" marR="193675" algn="ctr">
                        <a:spcBef>
                          <a:spcPts val="555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13337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518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44824"/>
            <a:ext cx="4211563" cy="3273054"/>
          </a:xfrm>
          <a:prstGeom prst="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заданий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68863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успешно учащиеся 10-х классов справились с заданиями 1.1, 2,3, 4, 6.1,7.1, 7.3, 8.1. На среднем уровне были выполнены задания 5, 6.2, 7.2, 8,2. Трудности возникли при выполнении заданий 9.1, 9.2.</a:t>
            </a:r>
          </a:p>
          <a:p>
            <a:pPr marL="0" indent="0">
              <a:buNone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9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построено на основе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графического представления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статистической информации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Оно нацелено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проверку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осуществлять поиск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представленной </a:t>
            </a:r>
          </a:p>
          <a:p>
            <a:pPr marL="0" indent="0">
              <a:buNone/>
            </a:pPr>
            <a:r>
              <a:rPr lang="ru-RU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двух частей.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1. ч.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требуется проанализировать 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предложенную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определить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заданной тематике и высказать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причинах соответствующего выбора опрошенных. Во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ч. задания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дать собственный ответ на поставленный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социологического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вопрос.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9.1 выполнило 67,37%, а задание 9.2 – 53,37% обучающихся.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0613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41805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856984" cy="583264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 организациям,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продемонстрировавшим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ВПР низкий уровень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 проанализировать результаты выполнения ВПР по обществознанию в 6-10 классах, рассмотреть вопросы повышения результативности обучения обществознанию на заседаниях предметных учебно-методических объединений (далее – УМО), провести обзор методических аспектов преподавания тем, вызвавших затруднение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 обществознания:</a:t>
            </a:r>
          </a:p>
          <a:p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ктивно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методы, формирующие у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представления об основах российской гражданской идентичности, патриотизма, ответственности, правового самосознания, толерантности и приверженности конституционным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ценностям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Увеличивать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на знание государственного устройства и органов власти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чаще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проводить  работу по составлению предложений с использованием обществоведческих терминов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понятий;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рганизовать работу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текстовой информацией, что должно обеспечить формирование коммуникативной компетентности школьника: «погружаясь в текст», грамотно его интерпретировать, выделять разные виды информации и использовать её в своей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роводить работу на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устанавливать причинно-следственные связи, поисковые работы (с ориентацией на отбор нужной информации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т. д.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47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1390</Words>
  <Application>Microsoft Office PowerPoint</Application>
  <PresentationFormat>Экран (4:3)</PresentationFormat>
  <Paragraphs>510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Общая характеристика участников ВПР по обществознанию в 6 классах</vt:lpstr>
      <vt:lpstr>Распределение участников по полученным баллам</vt:lpstr>
      <vt:lpstr>  Соответствие отметок за выполненную работу и отметок по журналу </vt:lpstr>
      <vt:lpstr>Анализ демоверсии проверочной работы по обществознанию показал изменения, которые произошли в ВПР 6 класс в 2025 году </vt:lpstr>
      <vt:lpstr> Задания вызвавшие затруднения у учащихся </vt:lpstr>
      <vt:lpstr>Общая характеристика участников ВПР в 7 классах</vt:lpstr>
      <vt:lpstr>Распределение участников по полученным баллам</vt:lpstr>
      <vt:lpstr>Уровень обученности и качество обучения</vt:lpstr>
      <vt:lpstr>Соответствие оценок</vt:lpstr>
      <vt:lpstr>Анализ демоверсии проверочной работы по обществознанию показал изменения, которые произошли в ВПР 7 класс в 2025 году </vt:lpstr>
      <vt:lpstr>Выполнение заданий</vt:lpstr>
      <vt:lpstr>Задания вызвавшие затруднения у учащихся</vt:lpstr>
      <vt:lpstr>Общая характеристика участников ВПР в 8 классах</vt:lpstr>
      <vt:lpstr>Распределение участников по полученным баллам</vt:lpstr>
      <vt:lpstr>Уровень обученности и качество обучения</vt:lpstr>
      <vt:lpstr>Соответствие оценок</vt:lpstr>
      <vt:lpstr>Анализ демоверсии проверочной работы по обществознанию показал изменения, которые произошли в ВПР 8 класс в 2025 году </vt:lpstr>
      <vt:lpstr>Выполнение заданий</vt:lpstr>
      <vt:lpstr>Общая характеристика участников ВПР в 10 классах</vt:lpstr>
      <vt:lpstr>Распределение участников по полученным баллам</vt:lpstr>
      <vt:lpstr>Уровень обученности и качество обучения</vt:lpstr>
      <vt:lpstr>Соответствие оценок</vt:lpstr>
      <vt:lpstr>Структура проверочной работы </vt:lpstr>
      <vt:lpstr>Выполнение заданий</vt:lpstr>
      <vt:lpstr>Рекомендации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User</cp:lastModifiedBy>
  <cp:revision>145</cp:revision>
  <cp:lastPrinted>2025-08-27T05:18:56Z</cp:lastPrinted>
  <dcterms:created xsi:type="dcterms:W3CDTF">2023-08-10T11:13:43Z</dcterms:created>
  <dcterms:modified xsi:type="dcterms:W3CDTF">2025-08-27T05:19:27Z</dcterms:modified>
</cp:coreProperties>
</file>