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2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75577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Анализ результатов ВПР-23 </a:t>
            </a:r>
            <a:br>
              <a:rPr lang="ru-RU" dirty="0" smtClean="0"/>
            </a:br>
            <a:r>
              <a:rPr lang="ru-RU" dirty="0" smtClean="0"/>
              <a:t>в </a:t>
            </a:r>
            <a:r>
              <a:rPr lang="ru-RU" dirty="0" err="1" smtClean="0"/>
              <a:t>Отрадненском</a:t>
            </a:r>
            <a:r>
              <a:rPr lang="ru-RU" dirty="0" smtClean="0"/>
              <a:t> образовательном округе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algn="r"/>
            <a:r>
              <a:rPr lang="ru-RU" dirty="0" smtClean="0"/>
              <a:t>Петрова С.Ю,</a:t>
            </a:r>
            <a:endParaRPr lang="ru-RU" dirty="0"/>
          </a:p>
          <a:p>
            <a:pPr algn="r"/>
            <a:r>
              <a:rPr lang="ru-RU" dirty="0" smtClean="0"/>
              <a:t>Учитель английского языка</a:t>
            </a:r>
            <a:endParaRPr lang="ru-RU" dirty="0"/>
          </a:p>
          <a:p>
            <a:pPr algn="r"/>
            <a:r>
              <a:rPr lang="ru-RU" u="sng" dirty="0" smtClean="0"/>
              <a:t>ГБОУ СОШ №2 </a:t>
            </a:r>
          </a:p>
          <a:p>
            <a:pPr algn="r"/>
            <a:r>
              <a:rPr lang="ru-RU" u="sng" dirty="0" smtClean="0"/>
              <a:t>«ОЦ» </a:t>
            </a:r>
            <a:r>
              <a:rPr lang="ru-RU" u="sng" dirty="0" err="1" smtClean="0"/>
              <a:t>с.Кинель-Черкассы</a:t>
            </a:r>
            <a:endParaRPr lang="ru-RU" u="sng" dirty="0" smtClean="0"/>
          </a:p>
          <a:p>
            <a:r>
              <a:rPr lang="ru-RU" dirty="0" smtClean="0"/>
              <a:t>2023, август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1700010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2633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  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</a:t>
            </a:r>
            <a:r>
              <a:rPr lang="ru-RU" dirty="0"/>
              <a:t>ВПР  по иностранным языкам в 2023 году – </a:t>
            </a:r>
          </a:p>
          <a:p>
            <a:r>
              <a:rPr lang="ru-RU" dirty="0"/>
              <a:t>7 класс – </a:t>
            </a:r>
            <a:r>
              <a:rPr lang="ru-RU" dirty="0" smtClean="0"/>
              <a:t>04 апреля </a:t>
            </a:r>
            <a:r>
              <a:rPr lang="ru-RU" dirty="0"/>
              <a:t>по </a:t>
            </a:r>
            <a:r>
              <a:rPr lang="ru-RU" dirty="0" smtClean="0"/>
              <a:t>16 </a:t>
            </a:r>
            <a:r>
              <a:rPr lang="ru-RU" dirty="0"/>
              <a:t>мая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4686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2022-2023 учебный год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Английский язык:</a:t>
            </a:r>
          </a:p>
          <a:p>
            <a:pPr marL="0" indent="0">
              <a:buNone/>
            </a:pPr>
            <a:r>
              <a:rPr lang="ru-RU" dirty="0"/>
              <a:t>7</a:t>
            </a:r>
            <a:r>
              <a:rPr lang="ru-RU" dirty="0" smtClean="0"/>
              <a:t> </a:t>
            </a:r>
            <a:r>
              <a:rPr lang="ru-RU" dirty="0"/>
              <a:t>класс – </a:t>
            </a:r>
            <a:r>
              <a:rPr lang="ru-RU" dirty="0" smtClean="0"/>
              <a:t>678 </a:t>
            </a:r>
            <a:r>
              <a:rPr lang="ru-RU" dirty="0"/>
              <a:t>чел из </a:t>
            </a:r>
            <a:r>
              <a:rPr lang="ru-RU" dirty="0" smtClean="0"/>
              <a:t>22 </a:t>
            </a:r>
            <a:r>
              <a:rPr lang="ru-RU" dirty="0"/>
              <a:t>школ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999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dirty="0"/>
              <a:t>ВПР </a:t>
            </a:r>
            <a:r>
              <a:rPr lang="ru-RU" dirty="0" smtClean="0"/>
              <a:t>7 </a:t>
            </a:r>
            <a:r>
              <a:rPr lang="ru-RU" dirty="0"/>
              <a:t>класс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0585619"/>
              </p:ext>
            </p:extLst>
          </p:nvPr>
        </p:nvGraphicFramePr>
        <p:xfrm>
          <a:off x="1403648" y="1900113"/>
          <a:ext cx="6351415" cy="46924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702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02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02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02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02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465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Отметка по пятибалльной шкале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«2»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«3»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«4»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«5»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458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Первичные баллы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0-12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13-20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90500" algn="l"/>
                        </a:tabLst>
                      </a:pPr>
                      <a:r>
                        <a:rPr lang="ru-RU" sz="2400">
                          <a:effectLst/>
                        </a:rPr>
                        <a:t>	21-26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27-30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640019" y="678468"/>
            <a:ext cx="48452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0500" algn="l"/>
              </a:tabLst>
            </a:pPr>
            <a:r>
              <a:rPr kumimoji="0" lang="ru-RU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Перевод первичных баллов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0500" algn="l"/>
              </a:tabLst>
            </a:pPr>
            <a:r>
              <a:rPr kumimoji="0" lang="ru-RU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английскому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языку </a:t>
            </a:r>
            <a:endParaRPr kumimoji="0" lang="ru-RU" sz="2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0500" algn="l"/>
              </a:tabLst>
            </a:pPr>
            <a:r>
              <a:rPr kumimoji="0" lang="ru-RU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отметки  по пятибалльной шкале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02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Средний балл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Английский язык:</a:t>
            </a:r>
          </a:p>
          <a:p>
            <a:pPr marL="0" indent="0">
              <a:buNone/>
            </a:pPr>
            <a:r>
              <a:rPr lang="ru-RU" dirty="0"/>
              <a:t>7</a:t>
            </a:r>
            <a:r>
              <a:rPr lang="ru-RU" dirty="0" smtClean="0"/>
              <a:t> </a:t>
            </a:r>
            <a:r>
              <a:rPr lang="ru-RU" dirty="0"/>
              <a:t>класс – 3.58, по журналу </a:t>
            </a:r>
            <a:r>
              <a:rPr lang="ru-RU" dirty="0" smtClean="0"/>
              <a:t>3.9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3462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Максимальное количество первичных баллов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Английский язык:</a:t>
            </a:r>
          </a:p>
          <a:p>
            <a:pPr marL="0" indent="0">
              <a:buNone/>
            </a:pPr>
            <a:r>
              <a:rPr lang="ru-RU" dirty="0"/>
              <a:t>7</a:t>
            </a:r>
            <a:r>
              <a:rPr lang="ru-RU" dirty="0" smtClean="0"/>
              <a:t> </a:t>
            </a:r>
            <a:r>
              <a:rPr lang="ru-RU" dirty="0"/>
              <a:t>класс – 4 чел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2525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DF475A-2BDD-490C-B2A4-A8D7F9451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/>
              <a:t>Распределение участников по полученным по отметкам </a:t>
            </a:r>
            <a:br>
              <a:rPr lang="ru-RU" i="1" dirty="0"/>
            </a:br>
            <a:r>
              <a:rPr lang="ru-RU" i="1" dirty="0" smtClean="0"/>
              <a:t>7 английский</a:t>
            </a: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9D78C653-6014-45DE-A149-FCE74ECFAB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754625"/>
              </p:ext>
            </p:extLst>
          </p:nvPr>
        </p:nvGraphicFramePr>
        <p:xfrm>
          <a:off x="179512" y="1916832"/>
          <a:ext cx="8712964" cy="40290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77443">
                  <a:extLst>
                    <a:ext uri="{9D8B030D-6E8A-4147-A177-3AD203B41FA5}">
                      <a16:colId xmlns:a16="http://schemas.microsoft.com/office/drawing/2014/main" val="3539564804"/>
                    </a:ext>
                  </a:extLst>
                </a:gridCol>
                <a:gridCol w="1190723">
                  <a:extLst>
                    <a:ext uri="{9D8B030D-6E8A-4147-A177-3AD203B41FA5}">
                      <a16:colId xmlns:a16="http://schemas.microsoft.com/office/drawing/2014/main" val="1928346370"/>
                    </a:ext>
                  </a:extLst>
                </a:gridCol>
                <a:gridCol w="1136359">
                  <a:extLst>
                    <a:ext uri="{9D8B030D-6E8A-4147-A177-3AD203B41FA5}">
                      <a16:colId xmlns:a16="http://schemas.microsoft.com/office/drawing/2014/main" val="2542768780"/>
                    </a:ext>
                  </a:extLst>
                </a:gridCol>
                <a:gridCol w="715485">
                  <a:extLst>
                    <a:ext uri="{9D8B030D-6E8A-4147-A177-3AD203B41FA5}">
                      <a16:colId xmlns:a16="http://schemas.microsoft.com/office/drawing/2014/main" val="1059407561"/>
                    </a:ext>
                  </a:extLst>
                </a:gridCol>
                <a:gridCol w="715485">
                  <a:extLst>
                    <a:ext uri="{9D8B030D-6E8A-4147-A177-3AD203B41FA5}">
                      <a16:colId xmlns:a16="http://schemas.microsoft.com/office/drawing/2014/main" val="3644876195"/>
                    </a:ext>
                  </a:extLst>
                </a:gridCol>
                <a:gridCol w="715485">
                  <a:extLst>
                    <a:ext uri="{9D8B030D-6E8A-4147-A177-3AD203B41FA5}">
                      <a16:colId xmlns:a16="http://schemas.microsoft.com/office/drawing/2014/main" val="1650955570"/>
                    </a:ext>
                  </a:extLst>
                </a:gridCol>
                <a:gridCol w="715485">
                  <a:extLst>
                    <a:ext uri="{9D8B030D-6E8A-4147-A177-3AD203B41FA5}">
                      <a16:colId xmlns:a16="http://schemas.microsoft.com/office/drawing/2014/main" val="1983336974"/>
                    </a:ext>
                  </a:extLst>
                </a:gridCol>
                <a:gridCol w="715485">
                  <a:extLst>
                    <a:ext uri="{9D8B030D-6E8A-4147-A177-3AD203B41FA5}">
                      <a16:colId xmlns:a16="http://schemas.microsoft.com/office/drawing/2014/main" val="215668596"/>
                    </a:ext>
                  </a:extLst>
                </a:gridCol>
                <a:gridCol w="715485">
                  <a:extLst>
                    <a:ext uri="{9D8B030D-6E8A-4147-A177-3AD203B41FA5}">
                      <a16:colId xmlns:a16="http://schemas.microsoft.com/office/drawing/2014/main" val="4094830783"/>
                    </a:ext>
                  </a:extLst>
                </a:gridCol>
                <a:gridCol w="615529">
                  <a:extLst>
                    <a:ext uri="{9D8B030D-6E8A-4147-A177-3AD203B41FA5}">
                      <a16:colId xmlns:a16="http://schemas.microsoft.com/office/drawing/2014/main" val="3886189516"/>
                    </a:ext>
                  </a:extLst>
                </a:gridCol>
              </a:tblGrid>
              <a:tr h="533758"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Группы участников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Факт. численность участников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Распределение участников по баллам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871173"/>
                  </a:ext>
                </a:extLst>
              </a:tr>
              <a:tr h="5337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«2»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«3»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«4»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«5»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234915"/>
                  </a:ext>
                </a:extLst>
              </a:tr>
              <a:tr h="5337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чел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%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чел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чел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чел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5842844"/>
                  </a:ext>
                </a:extLst>
              </a:tr>
              <a:tr h="11476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Отрадненский образовательный округ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678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highlight>
                            <a:srgbClr val="00FF00"/>
                          </a:highlight>
                        </a:rPr>
                        <a:t>3.8</a:t>
                      </a:r>
                      <a:endParaRPr lang="ru-RU" sz="1400" dirty="0"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312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highlight>
                            <a:srgbClr val="00FF00"/>
                          </a:highlight>
                        </a:rPr>
                        <a:t>46</a:t>
                      </a:r>
                      <a:endParaRPr lang="ru-RU" sz="1400" dirty="0"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256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highlight>
                            <a:srgbClr val="00FF00"/>
                          </a:highlight>
                        </a:rPr>
                        <a:t>37.8</a:t>
                      </a:r>
                      <a:endParaRPr lang="ru-RU" sz="1400" dirty="0"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84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highlight>
                            <a:srgbClr val="00FF00"/>
                          </a:highlight>
                        </a:rPr>
                        <a:t>12.4</a:t>
                      </a:r>
                      <a:endParaRPr lang="ru-RU" sz="1400" dirty="0"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77186130"/>
                  </a:ext>
                </a:extLst>
              </a:tr>
              <a:tr h="53375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Самарская область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27945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2118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highlight>
                            <a:srgbClr val="00FF00"/>
                          </a:highlight>
                        </a:rPr>
                        <a:t>7.58</a:t>
                      </a:r>
                      <a:endParaRPr lang="ru-RU" sz="1400" dirty="0"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11575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highlight>
                            <a:srgbClr val="00FF00"/>
                          </a:highlight>
                        </a:rPr>
                        <a:t>41.42</a:t>
                      </a:r>
                      <a:endParaRPr lang="ru-RU" sz="1400" dirty="0"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10099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highlight>
                            <a:srgbClr val="00FF00"/>
                          </a:highlight>
                        </a:rPr>
                        <a:t>36.14</a:t>
                      </a:r>
                      <a:endParaRPr lang="ru-RU" sz="1400" dirty="0"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4153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highlight>
                            <a:srgbClr val="00FF00"/>
                          </a:highlight>
                        </a:rPr>
                        <a:t>14.86</a:t>
                      </a:r>
                      <a:endParaRPr lang="ru-RU" sz="1400" dirty="0"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60593509"/>
                  </a:ext>
                </a:extLst>
              </a:tr>
              <a:tr h="53375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Российская Федерация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1264429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201297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highlight>
                            <a:srgbClr val="00FF00"/>
                          </a:highlight>
                        </a:rPr>
                        <a:t>15.92</a:t>
                      </a:r>
                      <a:endParaRPr lang="ru-RU" sz="1400" dirty="0"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557234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highlight>
                            <a:srgbClr val="00FF00"/>
                          </a:highlight>
                        </a:rPr>
                        <a:t>44.07</a:t>
                      </a:r>
                      <a:endParaRPr lang="ru-RU" sz="1400" dirty="0"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378191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highlight>
                            <a:srgbClr val="00FF00"/>
                          </a:highlight>
                        </a:rPr>
                        <a:t>29.91</a:t>
                      </a:r>
                      <a:endParaRPr lang="ru-RU" sz="1400" dirty="0"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1278341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10.11</a:t>
                      </a:r>
                      <a:endParaRPr lang="ru-RU" sz="1400" dirty="0"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70148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6923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D5183E-ABBD-4633-A423-CE064E1AB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Наибольшая доля участников, получивших за ВПР отметку «5» -</a:t>
            </a:r>
            <a:r>
              <a:rPr lang="ru-RU" dirty="0" smtClean="0"/>
              <a:t>английский язык 7 </a:t>
            </a:r>
            <a:r>
              <a:rPr lang="ru-RU" dirty="0"/>
              <a:t>класс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EF5444-0FF2-478C-818D-853F8E8EC2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916832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ГБОУ гимназия " ОЦ Гармония" г.о.Отрадный – 16,42%   </a:t>
            </a:r>
          </a:p>
          <a:p>
            <a:r>
              <a:rPr lang="ru-RU" dirty="0" smtClean="0"/>
              <a:t>ГБОУ СОШ </a:t>
            </a:r>
            <a:r>
              <a:rPr lang="ru-RU" dirty="0" err="1" smtClean="0"/>
              <a:t>с.Виловатое</a:t>
            </a:r>
            <a:r>
              <a:rPr lang="ru-RU" dirty="0" smtClean="0"/>
              <a:t> – 12.5%,  </a:t>
            </a:r>
          </a:p>
          <a:p>
            <a:r>
              <a:rPr lang="ru-RU" dirty="0" smtClean="0"/>
              <a:t>ГБОУ СОШ №8 г.о.Отрадный – 15.65%,  </a:t>
            </a:r>
          </a:p>
          <a:p>
            <a:r>
              <a:rPr lang="ru-RU" dirty="0" smtClean="0"/>
              <a:t>ГБОУ  СОШ с.Березняки -71.43%</a:t>
            </a:r>
          </a:p>
          <a:p>
            <a:r>
              <a:rPr lang="ru-RU" dirty="0" smtClean="0"/>
              <a:t>ГБОУ СОШ с. </a:t>
            </a:r>
            <a:r>
              <a:rPr lang="ru-RU" dirty="0" err="1" smtClean="0"/>
              <a:t>Беловка</a:t>
            </a:r>
            <a:r>
              <a:rPr lang="ru-RU" dirty="0" smtClean="0"/>
              <a:t> – 16.67%</a:t>
            </a:r>
          </a:p>
          <a:p>
            <a:r>
              <a:rPr lang="ru-RU" dirty="0" smtClean="0"/>
              <a:t>ГБОУ СОШ "ОЦ" с.Кротовка – 27.59%</a:t>
            </a:r>
          </a:p>
          <a:p>
            <a:r>
              <a:rPr lang="ru-RU" dirty="0" smtClean="0"/>
              <a:t>ГБОУ ООШ пос. Подгорный – 25%</a:t>
            </a:r>
          </a:p>
          <a:p>
            <a:r>
              <a:rPr lang="ru-RU" dirty="0" smtClean="0"/>
              <a:t>ГБОУ СОШ "ОЦ" с.Съезжее – 16.67%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2060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C4501F-7035-4BCF-B9DF-23204C548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ru-RU" dirty="0"/>
              <a:t>ОУ, показавшие самое высокое качество обучения, % (</a:t>
            </a:r>
            <a:r>
              <a:rPr lang="ru-RU" dirty="0" smtClean="0"/>
              <a:t>англ. яз. 7 </a:t>
            </a:r>
            <a:r>
              <a:rPr lang="ru-RU" dirty="0" err="1"/>
              <a:t>кл</a:t>
            </a:r>
            <a:r>
              <a:rPr lang="ru-RU" dirty="0"/>
              <a:t>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4E9C54-0DEF-46BF-A607-CCB7F4B9B3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400" y="1166018"/>
            <a:ext cx="8229600" cy="5287318"/>
          </a:xfrm>
        </p:spPr>
        <p:txBody>
          <a:bodyPr>
            <a:normAutofit/>
          </a:bodyPr>
          <a:lstStyle/>
          <a:p>
            <a:r>
              <a:rPr lang="ru-RU" dirty="0" smtClean="0"/>
              <a:t>ГБОУ </a:t>
            </a:r>
            <a:r>
              <a:rPr lang="ru-RU" dirty="0"/>
              <a:t>СОШ </a:t>
            </a:r>
            <a:r>
              <a:rPr lang="ru-RU" dirty="0" err="1"/>
              <a:t>с.Виловатое</a:t>
            </a:r>
            <a:r>
              <a:rPr lang="ru-RU" dirty="0"/>
              <a:t> – </a:t>
            </a:r>
            <a:r>
              <a:rPr lang="ru-RU" dirty="0" smtClean="0"/>
              <a:t>87.5%</a:t>
            </a:r>
            <a:endParaRPr lang="ru-RU" dirty="0"/>
          </a:p>
          <a:p>
            <a:r>
              <a:rPr lang="ru-RU" dirty="0"/>
              <a:t>ГБОУ СОШ "ОЦ" с.Кротовка – </a:t>
            </a:r>
            <a:r>
              <a:rPr lang="ru-RU" dirty="0" smtClean="0"/>
              <a:t>86,2%</a:t>
            </a:r>
            <a:endParaRPr lang="ru-RU" dirty="0"/>
          </a:p>
          <a:p>
            <a:r>
              <a:rPr lang="ru-RU" dirty="0"/>
              <a:t>ГБОУ  СОШ с.Березняки – </a:t>
            </a:r>
            <a:r>
              <a:rPr lang="ru-RU" dirty="0" smtClean="0"/>
              <a:t>85,7</a:t>
            </a:r>
            <a:r>
              <a:rPr lang="ru-RU" dirty="0"/>
              <a:t>%</a:t>
            </a:r>
          </a:p>
          <a:p>
            <a:r>
              <a:rPr lang="ru-RU" dirty="0"/>
              <a:t>ГБОУ ООШ </a:t>
            </a:r>
            <a:r>
              <a:rPr lang="ru-RU" dirty="0" smtClean="0"/>
              <a:t>с.Беловка-83%</a:t>
            </a:r>
            <a:endParaRPr lang="ru-RU" dirty="0"/>
          </a:p>
          <a:p>
            <a:endParaRPr lang="ru-RU" dirty="0"/>
          </a:p>
          <a:p>
            <a:r>
              <a:rPr lang="ru-RU" dirty="0">
                <a:highlight>
                  <a:srgbClr val="FFFF00"/>
                </a:highlight>
              </a:rPr>
              <a:t>Самарская </a:t>
            </a:r>
            <a:r>
              <a:rPr lang="ru-RU" dirty="0" err="1">
                <a:highlight>
                  <a:srgbClr val="FFFF00"/>
                </a:highlight>
              </a:rPr>
              <a:t>обл</a:t>
            </a:r>
            <a:r>
              <a:rPr lang="ru-RU" dirty="0">
                <a:highlight>
                  <a:srgbClr val="FFFF00"/>
                </a:highlight>
              </a:rPr>
              <a:t> – </a:t>
            </a:r>
            <a:r>
              <a:rPr lang="ru-RU" dirty="0" smtClean="0">
                <a:highlight>
                  <a:srgbClr val="FFFF00"/>
                </a:highlight>
              </a:rPr>
              <a:t>51%</a:t>
            </a:r>
            <a:endParaRPr lang="ru-RU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23535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D0866D-D084-4FEC-BDD4-E21F629CE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i="1" dirty="0"/>
              <a:t>Анализ выполнения отдельных заданий (достижение планируемых результатов в соответствии с образовательной программой), %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479D26C8-810E-48EE-A184-650F270A55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8492928"/>
              </p:ext>
            </p:extLst>
          </p:nvPr>
        </p:nvGraphicFramePr>
        <p:xfrm>
          <a:off x="1867911" y="1417638"/>
          <a:ext cx="5408177" cy="57012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48443">
                  <a:extLst>
                    <a:ext uri="{9D8B030D-6E8A-4147-A177-3AD203B41FA5}">
                      <a16:colId xmlns:a16="http://schemas.microsoft.com/office/drawing/2014/main" val="3942913778"/>
                    </a:ext>
                  </a:extLst>
                </a:gridCol>
                <a:gridCol w="659322">
                  <a:extLst>
                    <a:ext uri="{9D8B030D-6E8A-4147-A177-3AD203B41FA5}">
                      <a16:colId xmlns:a16="http://schemas.microsoft.com/office/drawing/2014/main" val="2583296896"/>
                    </a:ext>
                  </a:extLst>
                </a:gridCol>
                <a:gridCol w="902230">
                  <a:extLst>
                    <a:ext uri="{9D8B030D-6E8A-4147-A177-3AD203B41FA5}">
                      <a16:colId xmlns:a16="http://schemas.microsoft.com/office/drawing/2014/main" val="4140755836"/>
                    </a:ext>
                  </a:extLst>
                </a:gridCol>
                <a:gridCol w="898182">
                  <a:extLst>
                    <a:ext uri="{9D8B030D-6E8A-4147-A177-3AD203B41FA5}">
                      <a16:colId xmlns:a16="http://schemas.microsoft.com/office/drawing/2014/main" val="2150583807"/>
                    </a:ext>
                  </a:extLst>
                </a:gridCol>
              </a:tblGrid>
              <a:tr h="1798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Блоки ПООП обучающийся научится / получит возможность научиться или проверяемые требования (умения) в соответствии с ФГОС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2" marR="62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Макс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балл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2" marR="62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Отрадн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округ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2" marR="62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Самарская обл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2" marR="62462" marT="0" marB="0"/>
                </a:tc>
                <a:extLst>
                  <a:ext uri="{0D108BD9-81ED-4DB2-BD59-A6C34878D82A}">
                    <a16:rowId xmlns:a16="http://schemas.microsoft.com/office/drawing/2014/main" val="3832860198"/>
                  </a:ext>
                </a:extLst>
              </a:tr>
              <a:tr h="56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1. 1. Аудирование с пониманием запрашиваемой информации в прослушанном тексте.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2" marR="62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2" marR="62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</a:rPr>
                        <a:t>67.6</a:t>
                      </a:r>
                      <a:endParaRPr lang="ru-RU" sz="1100" dirty="0"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</a:rPr>
                        <a:t>63.9</a:t>
                      </a:r>
                      <a:endParaRPr lang="ru-RU" sz="1100" dirty="0">
                        <a:latin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0949143"/>
                  </a:ext>
                </a:extLst>
              </a:tr>
              <a:tr h="2603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2. 2. Осмысленное чтение текста вслух.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2" marR="62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2" marR="62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</a:rPr>
                        <a:t>62.9</a:t>
                      </a:r>
                      <a:endParaRPr lang="ru-RU" sz="1100"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</a:rPr>
                        <a:t>64.5</a:t>
                      </a:r>
                      <a:endParaRPr lang="ru-RU" sz="1100">
                        <a:latin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3017024"/>
                  </a:ext>
                </a:extLst>
              </a:tr>
              <a:tr h="371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3K1. Говорение: монологическое высказывание на основе плана и визуальной информации.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2" marR="62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2" marR="62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</a:rPr>
                        <a:t>60.5</a:t>
                      </a:r>
                      <a:endParaRPr lang="ru-RU" sz="1100"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</a:rPr>
                        <a:t>64.2</a:t>
                      </a:r>
                      <a:endParaRPr lang="ru-RU" sz="1100">
                        <a:latin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44130188"/>
                  </a:ext>
                </a:extLst>
              </a:tr>
              <a:tr h="371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3K2. Говорение: монологическое высказывание на основе плана и визуальной информации.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2" marR="62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2" marR="62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</a:rPr>
                        <a:t>56.9</a:t>
                      </a:r>
                      <a:endParaRPr lang="ru-RU" sz="1100"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</a:rPr>
                        <a:t>58.6</a:t>
                      </a:r>
                      <a:endParaRPr lang="ru-RU" sz="1100">
                        <a:latin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6634290"/>
                  </a:ext>
                </a:extLst>
              </a:tr>
              <a:tr h="371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3K3. Говорение: монологическое высказывание на основе плана и визуальной информации.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2" marR="62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2" marR="62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</a:rPr>
                        <a:t>44.1</a:t>
                      </a:r>
                      <a:endParaRPr lang="ru-RU" sz="1100"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</a:rPr>
                        <a:t>49.5</a:t>
                      </a:r>
                      <a:endParaRPr lang="ru-RU" sz="1100">
                        <a:latin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2617094"/>
                  </a:ext>
                </a:extLst>
              </a:tr>
              <a:tr h="371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3K4. Говорение: монологическое высказывание на основе плана и визуальной информации.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2" marR="62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2" marR="62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</a:rPr>
                        <a:t>45.7</a:t>
                      </a:r>
                      <a:endParaRPr lang="ru-RU" sz="1100"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</a:rPr>
                        <a:t>51</a:t>
                      </a:r>
                      <a:endParaRPr lang="ru-RU" sz="1100">
                        <a:latin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32470420"/>
                  </a:ext>
                </a:extLst>
              </a:tr>
              <a:tr h="371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4. 4. Чтение с пониманием основного содержания прочитанного текста.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2" marR="62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2" marR="62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</a:rPr>
                        <a:t>73.5</a:t>
                      </a:r>
                      <a:endParaRPr lang="ru-RU" sz="1100"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</a:rPr>
                        <a:t>74,8</a:t>
                      </a:r>
                      <a:endParaRPr lang="ru-RU" sz="1100">
                        <a:latin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439835"/>
                  </a:ext>
                </a:extLst>
              </a:tr>
              <a:tr h="562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5. 5. Навыки оперирования языковыми средствами в коммуникативно значимом контексте: грамматические формы.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2" marR="62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2" marR="62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</a:rPr>
                        <a:t>57.1</a:t>
                      </a:r>
                      <a:endParaRPr lang="ru-RU" sz="1100"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</a:rPr>
                        <a:t>68,2</a:t>
                      </a:r>
                      <a:endParaRPr lang="ru-RU" sz="1100">
                        <a:latin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4272957"/>
                  </a:ext>
                </a:extLst>
              </a:tr>
              <a:tr h="72288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6. 6. Навыки оперирования языковыми средствами в коммуникативно значимом контексте: лексические единицы.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2" marR="62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2" marR="62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</a:rPr>
                        <a:t>65.1</a:t>
                      </a:r>
                      <a:endParaRPr lang="ru-RU" sz="1100" dirty="0"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</a:rPr>
                        <a:t>67.6</a:t>
                      </a:r>
                      <a:endParaRPr lang="ru-RU" sz="1100" dirty="0">
                        <a:latin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590520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3034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79BF30-D474-4CAF-B1EB-D25197432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i="1" dirty="0"/>
              <a:t>Соответствие отметок за выполненную работу и оценок по журналу </a:t>
            </a:r>
            <a:br>
              <a:rPr lang="ru-RU" sz="3600" i="1" dirty="0"/>
            </a:br>
            <a:r>
              <a:rPr lang="ru-RU" sz="3600" i="1" dirty="0" err="1"/>
              <a:t>англ</a:t>
            </a:r>
            <a:r>
              <a:rPr lang="ru-RU" sz="3600" i="1" dirty="0"/>
              <a:t> яз </a:t>
            </a:r>
            <a:r>
              <a:rPr lang="ru-RU" sz="3600" i="1" dirty="0" smtClean="0"/>
              <a:t>7 </a:t>
            </a:r>
            <a:r>
              <a:rPr lang="ru-RU" sz="3600" i="1" dirty="0"/>
              <a:t>класс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1C9271A4-E1AA-4988-920E-8E4255BA04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202283"/>
              </p:ext>
            </p:extLst>
          </p:nvPr>
        </p:nvGraphicFramePr>
        <p:xfrm>
          <a:off x="827584" y="5661248"/>
          <a:ext cx="7344818" cy="922113"/>
        </p:xfrm>
        <a:graphic>
          <a:graphicData uri="http://schemas.openxmlformats.org/drawingml/2006/table">
            <a:tbl>
              <a:tblPr firstRow="1" firstCol="1" bandRow="1"/>
              <a:tblGrid>
                <a:gridCol w="3225308">
                  <a:extLst>
                    <a:ext uri="{9D8B030D-6E8A-4147-A177-3AD203B41FA5}">
                      <a16:colId xmlns:a16="http://schemas.microsoft.com/office/drawing/2014/main" val="3687198133"/>
                    </a:ext>
                  </a:extLst>
                </a:gridCol>
                <a:gridCol w="1361236">
                  <a:extLst>
                    <a:ext uri="{9D8B030D-6E8A-4147-A177-3AD203B41FA5}">
                      <a16:colId xmlns:a16="http://schemas.microsoft.com/office/drawing/2014/main" val="3276604490"/>
                    </a:ext>
                  </a:extLst>
                </a:gridCol>
                <a:gridCol w="1379137">
                  <a:extLst>
                    <a:ext uri="{9D8B030D-6E8A-4147-A177-3AD203B41FA5}">
                      <a16:colId xmlns:a16="http://schemas.microsoft.com/office/drawing/2014/main" val="1660811544"/>
                    </a:ext>
                  </a:extLst>
                </a:gridCol>
                <a:gridCol w="1379137">
                  <a:extLst>
                    <a:ext uri="{9D8B030D-6E8A-4147-A177-3AD203B41FA5}">
                      <a16:colId xmlns:a16="http://schemas.microsoft.com/office/drawing/2014/main" val="3821767385"/>
                    </a:ext>
                  </a:extLst>
                </a:gridCol>
              </a:tblGrid>
              <a:tr h="92211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Самарская область</a:t>
                      </a:r>
                      <a:endParaRPr lang="ru-RU" sz="2400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22.25</a:t>
                      </a:r>
                      <a:endParaRPr lang="ru-RU" sz="2400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74.02</a:t>
                      </a:r>
                      <a:endParaRPr lang="ru-RU" sz="2400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3.72</a:t>
                      </a:r>
                      <a:endParaRPr lang="ru-RU" sz="2400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8893993"/>
                  </a:ext>
                </a:extLst>
              </a:tr>
            </a:tbl>
          </a:graphicData>
        </a:graphic>
      </p:graphicFrame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166" y="1628800"/>
            <a:ext cx="8054258" cy="4246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98934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1F26DE-8FCC-4A82-BA4D-820821D06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452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Снижение результатов выполнения ВПР в сравнении с отметками по журналу (выше </a:t>
            </a:r>
            <a:r>
              <a:rPr lang="ru-RU" sz="3600" dirty="0" smtClean="0"/>
              <a:t>22%), </a:t>
            </a:r>
            <a:r>
              <a:rPr lang="ru-RU" sz="3600" dirty="0"/>
              <a:t>ОУ: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8A3945-0001-441C-8B9A-6CEB8615F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452" y="1763688"/>
            <a:ext cx="8229600" cy="4525963"/>
          </a:xfrm>
        </p:spPr>
        <p:txBody>
          <a:bodyPr>
            <a:normAutofit/>
          </a:bodyPr>
          <a:lstStyle/>
          <a:p>
            <a:r>
              <a:rPr lang="ru-RU" dirty="0" smtClean="0"/>
              <a:t>- ГБОУ ООШ с.Тростянка-66.67%</a:t>
            </a:r>
          </a:p>
          <a:p>
            <a:r>
              <a:rPr lang="ru-RU" dirty="0" smtClean="0"/>
              <a:t>- ГБОУ СОШ с.Богатое-24.24%</a:t>
            </a:r>
          </a:p>
          <a:p>
            <a:r>
              <a:rPr lang="ru-RU" dirty="0" smtClean="0"/>
              <a:t>- ГБОУ СОШ №6 г.о.Отрадный-35.82%</a:t>
            </a:r>
          </a:p>
          <a:p>
            <a:r>
              <a:rPr lang="ru-RU" dirty="0" smtClean="0"/>
              <a:t>- ГБОУ СОШ №10"ОЦ ЛИК" г.о.Отрадный-44.94%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63122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9036CF-FFF0-4699-8DF8-594D72787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Доля обучающихся, повысивших результаты по ВПР (выше среднего значения по округу – </a:t>
            </a:r>
            <a:r>
              <a:rPr lang="ru-RU" sz="3200" dirty="0" smtClean="0"/>
              <a:t>1,76 </a:t>
            </a:r>
            <a:r>
              <a:rPr lang="ru-RU" sz="3200" dirty="0"/>
              <a:t>%), ОУ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ACC94B-6C58-4482-A41B-A49FBB2F6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- ГБОУ СОШ "ОЦ" с.Кротовка-4.17%</a:t>
            </a:r>
          </a:p>
          <a:p>
            <a:r>
              <a:rPr lang="ru-RU" dirty="0" smtClean="0"/>
              <a:t>- ГБОУ СОШ №6 г.о.Отрадный-5.97%</a:t>
            </a:r>
          </a:p>
          <a:p>
            <a:r>
              <a:rPr lang="ru-RU" dirty="0" smtClean="0"/>
              <a:t>-ГБОУ СОШ №3 с.Кинель-Черкассы-4.17%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0999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CACE25-331A-4B45-A78F-4069C79AC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F04678-A0BA-466B-8DA1-824D5D8B3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980728"/>
            <a:ext cx="8229600" cy="4525963"/>
          </a:xfrm>
        </p:spPr>
        <p:txBody>
          <a:bodyPr/>
          <a:lstStyle/>
          <a:p>
            <a:r>
              <a:rPr lang="ru-RU" dirty="0"/>
              <a:t>Анализ соответствия отметок за выполненную проверочную работу и итоговых школьных отметок по </a:t>
            </a:r>
            <a:r>
              <a:rPr lang="ru-RU" dirty="0" err="1"/>
              <a:t>Отрадненскому</a:t>
            </a:r>
            <a:r>
              <a:rPr lang="ru-RU" dirty="0"/>
              <a:t> округу показывает, что результаты ВПР по английскому языку более чем на </a:t>
            </a:r>
            <a:r>
              <a:rPr lang="ru-RU" dirty="0" smtClean="0"/>
              <a:t>78% </a:t>
            </a:r>
            <a:r>
              <a:rPr lang="ru-RU" dirty="0"/>
              <a:t>соответствуют текущей успеваемости обучающихся </a:t>
            </a:r>
            <a:r>
              <a:rPr lang="ru-RU" dirty="0" smtClean="0"/>
              <a:t>7-х </a:t>
            </a:r>
            <a:r>
              <a:rPr lang="ru-RU" dirty="0"/>
              <a:t>классов в </a:t>
            </a:r>
            <a:r>
              <a:rPr lang="ru-RU" dirty="0" smtClean="0"/>
              <a:t>17 ОУ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0563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B5CF6D-4419-427E-9BFA-E24CE95F3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Выводы: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6548D4-D563-4CDB-850C-75E223792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изучить образцы и описания проверочных работ, размещенных на сайте ФГБУ «ФИОКО» и критерии их оценивания; </a:t>
            </a:r>
          </a:p>
          <a:p>
            <a:r>
              <a:rPr lang="ru-RU" dirty="0"/>
              <a:t>- включить в проверочные работы задания в формате ВПР для диагностики уровня усвоения материала (после прохождения каждого раздела программы); </a:t>
            </a:r>
          </a:p>
          <a:p>
            <a:r>
              <a:rPr lang="ru-RU" dirty="0"/>
              <a:t>- включить задания, вызвавшие наибольшие затруднения у обучающихся, в дидактические материалы уроков; </a:t>
            </a:r>
          </a:p>
          <a:p>
            <a:r>
              <a:rPr lang="ru-RU" dirty="0"/>
              <a:t>- вести учет выявленных пробелов для адресной помощи в ликвидации западания тем у обучающихся; </a:t>
            </a:r>
          </a:p>
          <a:p>
            <a:r>
              <a:rPr lang="ru-RU" dirty="0"/>
              <a:t>- на основе проведенного анализа результатов ВПР администрацией ОО (школьного УМО) полученных результатов разработать индивидуальные маршруты для учащихся с низкими результатами выполнения ВПР. </a:t>
            </a:r>
          </a:p>
        </p:txBody>
      </p:sp>
    </p:spTree>
    <p:extLst>
      <p:ext uri="{BB962C8B-B14F-4D97-AF65-F5344CB8AC3E}">
        <p14:creationId xmlns:p14="http://schemas.microsoft.com/office/powerpoint/2010/main" val="26566281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sz="5400" b="1" i="1" dirty="0" smtClean="0"/>
          </a:p>
          <a:p>
            <a:pPr algn="ctr">
              <a:buNone/>
            </a:pPr>
            <a:r>
              <a:rPr lang="ru-RU" sz="5400" b="1" i="1" dirty="0" smtClean="0"/>
              <a:t>Спасибо за внимание!</a:t>
            </a:r>
            <a:endParaRPr lang="ru-RU" sz="5400" b="1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726</Words>
  <Application>Microsoft Office PowerPoint</Application>
  <PresentationFormat>Экран (4:3)</PresentationFormat>
  <Paragraphs>161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Тема Office</vt:lpstr>
      <vt:lpstr>Анализ результатов ВПР-23  в Отрадненском образовательном округе</vt:lpstr>
      <vt:lpstr>Презентация PowerPoint</vt:lpstr>
      <vt:lpstr>2022-2023 учебный год</vt:lpstr>
      <vt:lpstr>ВПР 7 класс </vt:lpstr>
      <vt:lpstr>Средний балл</vt:lpstr>
      <vt:lpstr>Максимальное количество первичных баллов</vt:lpstr>
      <vt:lpstr>Распределение участников по полученным по отметкам  7 английский</vt:lpstr>
      <vt:lpstr>Наибольшая доля участников, получивших за ВПР отметку «5» -английский язык 7 класс</vt:lpstr>
      <vt:lpstr>ОУ, показавшие самое высокое качество обучения, % (англ. яз. 7 кл)</vt:lpstr>
      <vt:lpstr>Анализ выполнения отдельных заданий (достижение планируемых результатов в соответствии с образовательной программой), % </vt:lpstr>
      <vt:lpstr>Соответствие отметок за выполненную работу и оценок по журналу  англ яз 7 класс </vt:lpstr>
      <vt:lpstr>Снижение результатов выполнения ВПР в сравнении с отметками по журналу (выше 22%), ОУ:  </vt:lpstr>
      <vt:lpstr>Доля обучающихся, повысивших результаты по ВПР (выше среднего значения по округу – 1,76 %), ОУ</vt:lpstr>
      <vt:lpstr>Презентация PowerPoint</vt:lpstr>
      <vt:lpstr>Выводы: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Новые подходы к анализу внешних оценочных процедур</dc:title>
  <dc:creator>Школа</dc:creator>
  <cp:lastModifiedBy>User</cp:lastModifiedBy>
  <cp:revision>40</cp:revision>
  <dcterms:created xsi:type="dcterms:W3CDTF">2023-02-14T07:30:23Z</dcterms:created>
  <dcterms:modified xsi:type="dcterms:W3CDTF">2023-08-28T04:51:47Z</dcterms:modified>
</cp:coreProperties>
</file>