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37"/>
  </p:handoutMasterIdLst>
  <p:sldIdLst>
    <p:sldId id="289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90" r:id="rId36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290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00136-E300-47F6-84CD-BB9A4E656B73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6962CB-C7E8-4D3E-8C65-2736805566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7087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4300">
              <a:lnSpc>
                <a:spcPts val="1410"/>
              </a:lnSpc>
            </a:pPr>
            <a:fld id="{81D60167-4931-47E6-BA6A-407CBD079E47}" type="slidenum">
              <a:rPr spc="-50" dirty="0"/>
              <a:pPr marL="114300">
                <a:lnSpc>
                  <a:spcPts val="1410"/>
                </a:lnSpc>
              </a:pPr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4300">
              <a:lnSpc>
                <a:spcPts val="1410"/>
              </a:lnSpc>
            </a:pPr>
            <a:fld id="{81D60167-4931-47E6-BA6A-407CBD079E47}" type="slidenum">
              <a:rPr spc="-50" dirty="0"/>
              <a:pPr marL="114300">
                <a:lnSpc>
                  <a:spcPts val="1410"/>
                </a:lnSpc>
              </a:pPr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9/8/2025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4300">
              <a:lnSpc>
                <a:spcPts val="1410"/>
              </a:lnSpc>
            </a:pPr>
            <a:fld id="{81D60167-4931-47E6-BA6A-407CBD079E47}" type="slidenum">
              <a:rPr spc="-50" dirty="0"/>
              <a:pPr marL="114300">
                <a:lnSpc>
                  <a:spcPts val="1410"/>
                </a:lnSpc>
              </a:pPr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9/8/2025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4300">
              <a:lnSpc>
                <a:spcPts val="1410"/>
              </a:lnSpc>
            </a:pPr>
            <a:fld id="{81D60167-4931-47E6-BA6A-407CBD079E47}" type="slidenum">
              <a:rPr spc="-50" dirty="0"/>
              <a:pPr marL="114300">
                <a:lnSpc>
                  <a:spcPts val="1410"/>
                </a:lnSpc>
              </a:pPr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9/8/2025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4300">
              <a:lnSpc>
                <a:spcPts val="1410"/>
              </a:lnSpc>
            </a:pPr>
            <a:fld id="{81D60167-4931-47E6-BA6A-407CBD079E47}" type="slidenum">
              <a:rPr spc="-50" dirty="0"/>
              <a:pPr marL="114300">
                <a:lnSpc>
                  <a:spcPts val="1410"/>
                </a:lnSpc>
              </a:pPr>
              <a:t>‹#›</a:t>
            </a:fld>
            <a:endParaRPr spc="-5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9/8/2025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963911" y="6924378"/>
            <a:ext cx="241300" cy="194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14300">
              <a:lnSpc>
                <a:spcPts val="1410"/>
              </a:lnSpc>
            </a:pPr>
            <a:fld id="{81D60167-4931-47E6-BA6A-407CBD079E47}" type="slidenum">
              <a:rPr spc="-50" dirty="0"/>
              <a:pPr marL="114300">
                <a:lnSpc>
                  <a:spcPts val="1410"/>
                </a:lnSpc>
              </a:pPr>
              <a:t>‹#›</a:t>
            </a:fld>
            <a:endParaRPr spc="-5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36700" y="1038225"/>
            <a:ext cx="7848600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Анализ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результатов ЕГЭ – 2025 по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биологии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Шушукова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Галина Владимировна, </a:t>
            </a:r>
          </a:p>
          <a:p>
            <a:pPr algn="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учитель  биологии  ГБОУ СОШ «ОЦ» № 8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г.о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Отрадный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11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93530" y="691642"/>
            <a:ext cx="9740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latin typeface="Times New Roman"/>
                <a:cs typeface="Times New Roman"/>
              </a:rPr>
              <a:t>Приложение</a:t>
            </a:r>
            <a:r>
              <a:rPr sz="1200" i="1" spc="-75" dirty="0">
                <a:latin typeface="Times New Roman"/>
                <a:cs typeface="Times New Roman"/>
              </a:rPr>
              <a:t> </a:t>
            </a:r>
            <a:r>
              <a:rPr sz="1200" i="1" spc="-5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55116" y="1103122"/>
            <a:ext cx="6675120" cy="183133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447925" algn="ctr">
              <a:lnSpc>
                <a:spcPts val="1895"/>
              </a:lnSpc>
              <a:spcBef>
                <a:spcPts val="95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2449830" algn="ctr">
              <a:lnSpc>
                <a:spcPts val="1655"/>
              </a:lnSpc>
            </a:pPr>
            <a:r>
              <a:rPr sz="1400" b="1" spc="-10" dirty="0">
                <a:latin typeface="Cambria"/>
                <a:cs typeface="Cambria"/>
              </a:rPr>
              <a:t>Методический </a:t>
            </a:r>
            <a:r>
              <a:rPr sz="1400" b="1" dirty="0">
                <a:latin typeface="Cambria"/>
                <a:cs typeface="Cambria"/>
              </a:rPr>
              <a:t>анализ</a:t>
            </a:r>
            <a:r>
              <a:rPr sz="1400" b="1" spc="-25" dirty="0">
                <a:latin typeface="Cambria"/>
                <a:cs typeface="Cambria"/>
              </a:rPr>
              <a:t> </a:t>
            </a:r>
            <a:r>
              <a:rPr sz="1400" b="1" dirty="0">
                <a:latin typeface="Cambria"/>
                <a:cs typeface="Cambria"/>
              </a:rPr>
              <a:t>результатов</a:t>
            </a:r>
            <a:r>
              <a:rPr sz="1400" b="1" spc="-25" dirty="0">
                <a:latin typeface="Cambria"/>
                <a:cs typeface="Cambria"/>
              </a:rPr>
              <a:t> </a:t>
            </a:r>
            <a:r>
              <a:rPr sz="1400" b="1" spc="-20" dirty="0">
                <a:latin typeface="Cambria"/>
                <a:cs typeface="Cambria"/>
              </a:rPr>
              <a:t>ЕГЭ</a:t>
            </a:r>
            <a:r>
              <a:rPr sz="1350" b="1" spc="-30" baseline="21604" dirty="0">
                <a:latin typeface="Cambria"/>
                <a:cs typeface="Cambria"/>
              </a:rPr>
              <a:t>1</a:t>
            </a:r>
            <a:endParaRPr sz="1350" baseline="21604" dirty="0">
              <a:latin typeface="Cambria"/>
              <a:cs typeface="Cambria"/>
            </a:endParaRPr>
          </a:p>
          <a:p>
            <a:pPr marL="2495550" algn="ctr">
              <a:lnSpc>
                <a:spcPct val="100000"/>
              </a:lnSpc>
              <a:spcBef>
                <a:spcPts val="1085"/>
              </a:spcBef>
              <a:tabLst>
                <a:tab pos="3223895" algn="l"/>
                <a:tab pos="4640580" algn="l"/>
              </a:tabLst>
            </a:pPr>
            <a:r>
              <a:rPr sz="1600" b="1" spc="-25" dirty="0">
                <a:latin typeface="Times New Roman"/>
                <a:cs typeface="Times New Roman"/>
              </a:rPr>
              <a:t>по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sz="1600" b="1" spc="-10" dirty="0">
                <a:latin typeface="Times New Roman"/>
                <a:cs typeface="Times New Roman"/>
              </a:rPr>
              <a:t>биологии</a:t>
            </a:r>
            <a:r>
              <a:rPr sz="1600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 dirty="0">
              <a:latin typeface="Times New Roman"/>
              <a:cs typeface="Times New Roman"/>
            </a:endParaRPr>
          </a:p>
          <a:p>
            <a:pPr marL="2473325" marR="17780" algn="ctr">
              <a:lnSpc>
                <a:spcPts val="1620"/>
              </a:lnSpc>
            </a:pPr>
            <a:r>
              <a:rPr sz="1400" dirty="0">
                <a:latin typeface="Times New Roman"/>
                <a:cs typeface="Times New Roman"/>
              </a:rPr>
              <a:t>РАЗДЕЛ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1.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ХАРАКТЕРИСТИКА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УЧАСТНИКОВ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ЕГЭ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УЧЕБНОМУ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ПРЕДМЕТУ</a:t>
            </a:r>
            <a:endParaRPr sz="1400" dirty="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905"/>
              </a:spcBef>
            </a:pPr>
            <a:r>
              <a:rPr sz="1400" b="1" dirty="0">
                <a:latin typeface="Times New Roman"/>
                <a:cs typeface="Times New Roman"/>
              </a:rPr>
              <a:t>1.1.Количество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участников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ЕГЭ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учебному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предмету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(за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3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года)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60814" y="2901823"/>
            <a:ext cx="6070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latin typeface="Times New Roman"/>
                <a:cs typeface="Times New Roman"/>
              </a:rPr>
              <a:t>Таблица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2-</a:t>
            </a:r>
            <a:r>
              <a:rPr sz="900" i="1" spc="-50" dirty="0">
                <a:latin typeface="Times New Roman"/>
                <a:cs typeface="Times New Roman"/>
              </a:rPr>
              <a:t>1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005839" y="3184270"/>
          <a:ext cx="9101454" cy="7181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24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5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79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67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67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30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80975"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2023 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2024 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2025 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23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6240" marR="144780" indent="-243840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числа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7510" marR="146685" indent="-24574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числа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3395" marR="242570" indent="-243840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числа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35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14,1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52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20,3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45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16,6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067816" y="4010025"/>
            <a:ext cx="65214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1.2.Процентное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соотношение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юношей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девушек,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участвующих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ЕГЭ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(за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3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года)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560814" y="4218813"/>
            <a:ext cx="6070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latin typeface="Times New Roman"/>
                <a:cs typeface="Times New Roman"/>
              </a:rPr>
              <a:t>Таблица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2-</a:t>
            </a:r>
            <a:r>
              <a:rPr sz="900" i="1" spc="-50" dirty="0">
                <a:latin typeface="Times New Roman"/>
                <a:cs typeface="Times New Roman"/>
              </a:rPr>
              <a:t>2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1005839" y="4499736"/>
          <a:ext cx="9098279" cy="914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28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8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60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532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40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Пол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70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2023 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2024 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2025 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8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01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49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0209" marR="160020" indent="-24574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числа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49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0" marR="158115" indent="-243840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числа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493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5130" marR="155575" indent="-24574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числа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Женский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85,7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39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75,0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36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80,0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Мужской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14,3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25,0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20,0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object 9"/>
          <p:cNvSpPr/>
          <p:nvPr/>
        </p:nvSpPr>
        <p:spPr>
          <a:xfrm>
            <a:off x="1080516" y="6609588"/>
            <a:ext cx="1829435" cy="7620"/>
          </a:xfrm>
          <a:custGeom>
            <a:avLst/>
            <a:gdLst/>
            <a:ahLst/>
            <a:cxnLst/>
            <a:rect l="l" t="t" r="r" b="b"/>
            <a:pathLst>
              <a:path w="1829435" h="7620">
                <a:moveTo>
                  <a:pt x="1829054" y="0"/>
                </a:moveTo>
                <a:lnTo>
                  <a:pt x="0" y="0"/>
                </a:lnTo>
                <a:lnTo>
                  <a:pt x="0" y="7619"/>
                </a:lnTo>
                <a:lnTo>
                  <a:pt x="1829054" y="7619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42416" y="6668516"/>
            <a:ext cx="643636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975" baseline="29914" dirty="0">
                <a:latin typeface="Calibri"/>
                <a:cs typeface="Calibri"/>
              </a:rPr>
              <a:t>1</a:t>
            </a:r>
            <a:r>
              <a:rPr sz="975" spc="82" baseline="29914" dirty="0">
                <a:latin typeface="Calibri"/>
                <a:cs typeface="Calibri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При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заполнении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разделов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Главы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2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следует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использовать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массив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результатов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основного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дня</a:t>
            </a:r>
            <a:r>
              <a:rPr sz="1000" spc="-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основного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периода </a:t>
            </a:r>
            <a:r>
              <a:rPr sz="1000" spc="-25" dirty="0">
                <a:latin typeface="Times New Roman"/>
                <a:cs typeface="Times New Roman"/>
              </a:rPr>
              <a:t>ЕГЭ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065511" y="6924378"/>
            <a:ext cx="101600" cy="1943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sz="1200" spc="-50" dirty="0">
                <a:latin typeface="Times New Roman"/>
                <a:cs typeface="Times New Roman"/>
              </a:rPr>
              <a:t>1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7816" y="1031494"/>
            <a:ext cx="60775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2280" algn="l"/>
              </a:tabLst>
            </a:pPr>
            <a:r>
              <a:rPr sz="1400" b="1" spc="-20" dirty="0">
                <a:latin typeface="Cambria"/>
                <a:cs typeface="Cambria"/>
              </a:rPr>
              <a:t>1.3.</a:t>
            </a:r>
            <a:r>
              <a:rPr sz="1400" b="1" dirty="0">
                <a:latin typeface="Cambria"/>
                <a:cs typeface="Cambria"/>
              </a:rPr>
              <a:t>	</a:t>
            </a:r>
            <a:r>
              <a:rPr sz="1400" b="1" dirty="0">
                <a:latin typeface="Times New Roman"/>
                <a:cs typeface="Times New Roman"/>
              </a:rPr>
              <a:t>Количество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участников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экзамена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регионе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категориям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(за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3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года)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60814" y="1240282"/>
            <a:ext cx="6070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latin typeface="Times New Roman"/>
                <a:cs typeface="Times New Roman"/>
              </a:rPr>
              <a:t>Таблица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2-</a:t>
            </a:r>
            <a:r>
              <a:rPr sz="900" i="1" spc="-50" dirty="0">
                <a:latin typeface="Times New Roman"/>
                <a:cs typeface="Times New Roman"/>
              </a:rPr>
              <a:t>3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05839" y="1521206"/>
          <a:ext cx="9099546" cy="1257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18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3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34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34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40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34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34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097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07720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Категория</a:t>
                      </a:r>
                      <a:r>
                        <a:rPr sz="12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участика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19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2023 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2024 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2025 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19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4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1310" marR="88900" indent="-227329">
                        <a:lnSpc>
                          <a:spcPts val="138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общего числа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5255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4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1310" marR="88900" indent="-227329">
                        <a:lnSpc>
                          <a:spcPts val="138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общего числа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5255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95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44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21310" marR="88900" indent="-227329">
                        <a:lnSpc>
                          <a:spcPts val="138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общего числа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5255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ВТГ,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обучающихся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программам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СОО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35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89,7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52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45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97,8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ВТГ,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обучающихся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программам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ВПЛ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10,3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2,2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042416" y="3016123"/>
            <a:ext cx="503491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1.4.Количество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участников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экзамена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регионе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типам</a:t>
            </a:r>
            <a:r>
              <a:rPr sz="1350" baseline="30864" dirty="0">
                <a:latin typeface="Times New Roman"/>
                <a:cs typeface="Times New Roman"/>
              </a:rPr>
              <a:t>2</a:t>
            </a:r>
            <a:r>
              <a:rPr sz="1350" spc="135" baseline="30864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ОО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60814" y="3226435"/>
            <a:ext cx="6070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latin typeface="Times New Roman"/>
                <a:cs typeface="Times New Roman"/>
              </a:rPr>
              <a:t>Таблица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2-</a:t>
            </a:r>
            <a:r>
              <a:rPr sz="900" i="1" spc="-50" dirty="0">
                <a:latin typeface="Times New Roman"/>
                <a:cs typeface="Times New Roman"/>
              </a:rPr>
              <a:t>4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005839" y="3509136"/>
          <a:ext cx="9054462" cy="10699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59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0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45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77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58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45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58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80975">
                <a:tc rowSpan="2">
                  <a:txBody>
                    <a:bodyPr/>
                    <a:lstStyle/>
                    <a:p>
                      <a:pPr marL="120650" marR="111760" indent="31750">
                        <a:lnSpc>
                          <a:spcPts val="1380"/>
                        </a:lnSpc>
                        <a:spcBef>
                          <a:spcPts val="2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п/п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577215">
                        <a:lnSpc>
                          <a:spcPct val="10000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Категория</a:t>
                      </a:r>
                      <a:r>
                        <a:rPr sz="12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участика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0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2023 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2024 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2025 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4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5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064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2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86995" algn="ctr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общего числа участников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2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9535" marR="84455" algn="ctr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общего числа участников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2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265" marR="86995" algn="ctr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общего числа участников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выпускники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лицеев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гимназий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11,4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17,3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11,1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2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выпускники</a:t>
                      </a:r>
                      <a:r>
                        <a:rPr sz="12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СОШ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31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88,6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43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82,7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88,9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067816" y="4685157"/>
            <a:ext cx="57886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1.5.Количество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участников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ЕГЭ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учебному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предмету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АТЕ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региона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60814" y="4894326"/>
            <a:ext cx="6070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latin typeface="Times New Roman"/>
                <a:cs typeface="Times New Roman"/>
              </a:rPr>
              <a:t>Таблица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2-</a:t>
            </a:r>
            <a:r>
              <a:rPr sz="900" i="1" spc="-50" dirty="0">
                <a:latin typeface="Times New Roman"/>
                <a:cs typeface="Times New Roman"/>
              </a:rPr>
              <a:t>5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005839" y="5175250"/>
          <a:ext cx="9072880" cy="10763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38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0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351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932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1495">
                <a:tc>
                  <a:txBody>
                    <a:bodyPr/>
                    <a:lstStyle/>
                    <a:p>
                      <a:pPr marL="98425" marR="92710" indent="30480">
                        <a:lnSpc>
                          <a:spcPts val="1380"/>
                        </a:lnSpc>
                        <a:spcBef>
                          <a:spcPts val="695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п/п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882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12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АТЕ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2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4170" marR="176530" indent="-233679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Количество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участников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ЕГЭ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учебному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10870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предмету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94005" marR="291465" indent="86360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числа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регионе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м.р.Богатовский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26,7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м.р.Кинель-Черкасский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22,1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3.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г.о.Отрадный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11,0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1080516" y="6609588"/>
            <a:ext cx="1829435" cy="7620"/>
          </a:xfrm>
          <a:custGeom>
            <a:avLst/>
            <a:gdLst/>
            <a:ahLst/>
            <a:cxnLst/>
            <a:rect l="l" t="t" r="r" b="b"/>
            <a:pathLst>
              <a:path w="1829435" h="7620">
                <a:moveTo>
                  <a:pt x="1829054" y="0"/>
                </a:moveTo>
                <a:lnTo>
                  <a:pt x="0" y="0"/>
                </a:lnTo>
                <a:lnTo>
                  <a:pt x="0" y="7619"/>
                </a:lnTo>
                <a:lnTo>
                  <a:pt x="1829054" y="7619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42416" y="6668516"/>
            <a:ext cx="63099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975" baseline="29914" dirty="0">
                <a:latin typeface="Calibri"/>
                <a:cs typeface="Calibri"/>
              </a:rPr>
              <a:t>2</a:t>
            </a:r>
            <a:r>
              <a:rPr sz="975" spc="89" baseline="29914" dirty="0">
                <a:latin typeface="Calibri"/>
                <a:cs typeface="Calibri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Перечень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категорий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ОО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может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быть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уточнен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/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дополнен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с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учетом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специфики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региональной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системы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образования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410"/>
              </a:lnSpc>
            </a:pPr>
            <a:fld id="{81D60167-4931-47E6-BA6A-407CBD079E47}" type="slidenum">
              <a:rPr spc="-50" dirty="0"/>
              <a:pPr marL="114300">
                <a:lnSpc>
                  <a:spcPts val="1410"/>
                </a:lnSpc>
              </a:pPr>
              <a:t>3</a:t>
            </a:fld>
            <a:endParaRPr spc="-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410"/>
              </a:lnSpc>
            </a:pPr>
            <a:fld id="{81D60167-4931-47E6-BA6A-407CBD079E47}" type="slidenum">
              <a:rPr spc="-50" dirty="0"/>
              <a:pPr marL="114300">
                <a:lnSpc>
                  <a:spcPts val="1410"/>
                </a:lnSpc>
              </a:pPr>
              <a:t>4</a:t>
            </a:fld>
            <a:endParaRPr spc="-50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602335"/>
            <a:ext cx="9100185" cy="3595370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462280" lvl="1" indent="-449580">
              <a:lnSpc>
                <a:spcPct val="100000"/>
              </a:lnSpc>
              <a:spcBef>
                <a:spcPts val="820"/>
              </a:spcBef>
              <a:buAutoNum type="arabicPeriod" startAt="6"/>
              <a:tabLst>
                <a:tab pos="462280" algn="l"/>
              </a:tabLst>
            </a:pPr>
            <a:r>
              <a:rPr sz="1400" b="1" dirty="0">
                <a:latin typeface="Times New Roman"/>
                <a:cs typeface="Times New Roman"/>
              </a:rPr>
              <a:t>Прочие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характеристики </a:t>
            </a:r>
            <a:r>
              <a:rPr sz="1400" b="1" dirty="0">
                <a:latin typeface="Times New Roman"/>
                <a:cs typeface="Times New Roman"/>
              </a:rPr>
              <a:t>участников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экзаменационной </a:t>
            </a:r>
            <a:r>
              <a:rPr sz="1400" b="1" dirty="0">
                <a:latin typeface="Times New Roman"/>
                <a:cs typeface="Times New Roman"/>
              </a:rPr>
              <a:t>кампании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(при</a:t>
            </a:r>
            <a:r>
              <a:rPr sz="1400" b="1" spc="-10" dirty="0">
                <a:latin typeface="Times New Roman"/>
                <a:cs typeface="Times New Roman"/>
              </a:rPr>
              <a:t> наличии)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1400" spc="-10" dirty="0">
                <a:latin typeface="Times New Roman"/>
                <a:cs typeface="Times New Roman"/>
              </a:rPr>
              <a:t>отсутствуют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400">
              <a:latin typeface="Times New Roman"/>
              <a:cs typeface="Times New Roman"/>
            </a:endParaRPr>
          </a:p>
          <a:p>
            <a:pPr marL="371475" lvl="1" indent="-358775">
              <a:lnSpc>
                <a:spcPct val="100000"/>
              </a:lnSpc>
              <a:buAutoNum type="arabicPeriod" startAt="7"/>
              <a:tabLst>
                <a:tab pos="371475" algn="l"/>
              </a:tabLst>
            </a:pPr>
            <a:r>
              <a:rPr sz="1400" b="1" dirty="0">
                <a:latin typeface="Times New Roman"/>
                <a:cs typeface="Times New Roman"/>
              </a:rPr>
              <a:t>ВЫВОДЫ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характере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изменения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количества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участников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ЕГЭ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учебному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предмету</a:t>
            </a:r>
            <a:endParaRPr sz="1400">
              <a:latin typeface="Times New Roman"/>
              <a:cs typeface="Times New Roman"/>
            </a:endParaRPr>
          </a:p>
          <a:p>
            <a:pPr marL="12700" marR="5080" indent="655320">
              <a:lnSpc>
                <a:spcPct val="144500"/>
              </a:lnSpc>
              <a:spcBef>
                <a:spcPts val="535"/>
              </a:spcBef>
            </a:pPr>
            <a:r>
              <a:rPr sz="1400" dirty="0">
                <a:latin typeface="Times New Roman"/>
                <a:cs typeface="Times New Roman"/>
              </a:rPr>
              <a:t>ЕГЭ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предмету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«Биология»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2025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году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сдавали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45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выпускников.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этом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году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доля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экзаменуемых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немного </a:t>
            </a:r>
            <a:r>
              <a:rPr sz="1400" dirty="0">
                <a:latin typeface="Times New Roman"/>
                <a:cs typeface="Times New Roman"/>
              </a:rPr>
              <a:t>понизилась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сравнении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2024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составила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16,6%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всех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выпускников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текущего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года.</a:t>
            </a:r>
            <a:endParaRPr sz="1400">
              <a:latin typeface="Times New Roman"/>
              <a:cs typeface="Times New Roman"/>
            </a:endParaRPr>
          </a:p>
          <a:p>
            <a:pPr marL="12700" marR="5715" indent="673735">
              <a:lnSpc>
                <a:spcPct val="143600"/>
              </a:lnSpc>
            </a:pPr>
            <a:r>
              <a:rPr sz="1400" dirty="0">
                <a:latin typeface="Times New Roman"/>
                <a:cs typeface="Times New Roman"/>
              </a:rPr>
              <a:t>Традиционно,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количество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девушек,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выбравших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экзамен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превышает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количество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юношей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 2025 </a:t>
            </a:r>
            <a:r>
              <a:rPr sz="1400" dirty="0">
                <a:latin typeface="Times New Roman"/>
                <a:cs typeface="Times New Roman"/>
              </a:rPr>
              <a:t>году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раза.</a:t>
            </a:r>
            <a:endParaRPr sz="1400">
              <a:latin typeface="Times New Roman"/>
              <a:cs typeface="Times New Roman"/>
            </a:endParaRPr>
          </a:p>
          <a:p>
            <a:pPr marL="12700" marR="5080" indent="541020">
              <a:lnSpc>
                <a:spcPts val="2430"/>
              </a:lnSpc>
              <a:spcBef>
                <a:spcPts val="190"/>
              </a:spcBef>
            </a:pPr>
            <a:r>
              <a:rPr sz="1400" dirty="0">
                <a:latin typeface="Times New Roman"/>
                <a:cs typeface="Times New Roman"/>
              </a:rPr>
              <a:t>97,8%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участников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являются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выпускниками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текущего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года,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среди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них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11,1%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учащиеся гимназии.</a:t>
            </a:r>
            <a:endParaRPr sz="1400">
              <a:latin typeface="Times New Roman"/>
              <a:cs typeface="Times New Roman"/>
            </a:endParaRPr>
          </a:p>
          <a:p>
            <a:pPr marL="553720">
              <a:lnSpc>
                <a:spcPct val="100000"/>
              </a:lnSpc>
              <a:spcBef>
                <a:spcPts val="520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экзамене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приняли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участие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выпускники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всех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районов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Отрадненского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ТУ.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Больше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всего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35"/>
              </a:spcBef>
            </a:pPr>
            <a:r>
              <a:rPr sz="1400" dirty="0">
                <a:latin typeface="Times New Roman"/>
                <a:cs typeface="Times New Roman"/>
              </a:rPr>
              <a:t>участников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Кинель-</a:t>
            </a:r>
            <a:r>
              <a:rPr sz="1400" dirty="0">
                <a:latin typeface="Times New Roman"/>
                <a:cs typeface="Times New Roman"/>
              </a:rPr>
              <a:t>Черкасского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района,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меньше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всего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м.р.Богатовский.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857232" y="2094905"/>
            <a:ext cx="4060825" cy="2799715"/>
            <a:chOff x="3857232" y="2094905"/>
            <a:chExt cx="4060825" cy="2799715"/>
          </a:xfrm>
        </p:grpSpPr>
        <p:sp>
          <p:nvSpPr>
            <p:cNvPr id="3" name="object 3"/>
            <p:cNvSpPr/>
            <p:nvPr/>
          </p:nvSpPr>
          <p:spPr>
            <a:xfrm>
              <a:off x="3902669" y="2886116"/>
              <a:ext cx="4009390" cy="1569720"/>
            </a:xfrm>
            <a:custGeom>
              <a:avLst/>
              <a:gdLst/>
              <a:ahLst/>
              <a:cxnLst/>
              <a:rect l="l" t="t" r="r" b="b"/>
              <a:pathLst>
                <a:path w="4009390" h="1569720">
                  <a:moveTo>
                    <a:pt x="0" y="1569575"/>
                  </a:moveTo>
                  <a:lnTo>
                    <a:pt x="37864" y="1569575"/>
                  </a:lnTo>
                </a:path>
                <a:path w="4009390" h="1569720">
                  <a:moveTo>
                    <a:pt x="89359" y="1569575"/>
                  </a:moveTo>
                  <a:lnTo>
                    <a:pt x="166603" y="1569575"/>
                  </a:lnTo>
                </a:path>
                <a:path w="4009390" h="1569720">
                  <a:moveTo>
                    <a:pt x="219613" y="1569575"/>
                  </a:moveTo>
                  <a:lnTo>
                    <a:pt x="296856" y="1569575"/>
                  </a:lnTo>
                </a:path>
                <a:path w="4009390" h="1569720">
                  <a:moveTo>
                    <a:pt x="348351" y="1569575"/>
                  </a:moveTo>
                  <a:lnTo>
                    <a:pt x="425595" y="1569575"/>
                  </a:lnTo>
                </a:path>
                <a:path w="4009390" h="1569720">
                  <a:moveTo>
                    <a:pt x="477090" y="1569575"/>
                  </a:moveTo>
                  <a:lnTo>
                    <a:pt x="554283" y="1569575"/>
                  </a:lnTo>
                </a:path>
                <a:path w="4009390" h="1569720">
                  <a:moveTo>
                    <a:pt x="607293" y="1569575"/>
                  </a:moveTo>
                  <a:lnTo>
                    <a:pt x="684536" y="1569575"/>
                  </a:lnTo>
                </a:path>
                <a:path w="4009390" h="1569720">
                  <a:moveTo>
                    <a:pt x="736334" y="1569575"/>
                  </a:moveTo>
                  <a:lnTo>
                    <a:pt x="813653" y="1569575"/>
                  </a:lnTo>
                </a:path>
                <a:path w="4009390" h="1569720">
                  <a:moveTo>
                    <a:pt x="865149" y="1569575"/>
                  </a:moveTo>
                  <a:lnTo>
                    <a:pt x="942392" y="1569575"/>
                  </a:lnTo>
                </a:path>
                <a:path w="4009390" h="1569720">
                  <a:moveTo>
                    <a:pt x="995402" y="1569575"/>
                  </a:moveTo>
                  <a:lnTo>
                    <a:pt x="1072645" y="1569575"/>
                  </a:lnTo>
                </a:path>
                <a:path w="4009390" h="1569720">
                  <a:moveTo>
                    <a:pt x="1124141" y="1569575"/>
                  </a:moveTo>
                  <a:lnTo>
                    <a:pt x="1201384" y="1569575"/>
                  </a:lnTo>
                </a:path>
                <a:path w="4009390" h="1569720">
                  <a:moveTo>
                    <a:pt x="1254394" y="1569575"/>
                  </a:moveTo>
                  <a:lnTo>
                    <a:pt x="1331637" y="1569575"/>
                  </a:lnTo>
                </a:path>
                <a:path w="4009390" h="1569720">
                  <a:moveTo>
                    <a:pt x="1383133" y="1569575"/>
                  </a:moveTo>
                  <a:lnTo>
                    <a:pt x="1460376" y="1569575"/>
                  </a:lnTo>
                </a:path>
                <a:path w="4009390" h="1569720">
                  <a:moveTo>
                    <a:pt x="1511872" y="1569575"/>
                  </a:moveTo>
                  <a:lnTo>
                    <a:pt x="1589115" y="1569575"/>
                  </a:lnTo>
                </a:path>
                <a:path w="4009390" h="1569720">
                  <a:moveTo>
                    <a:pt x="1642125" y="1569575"/>
                  </a:moveTo>
                  <a:lnTo>
                    <a:pt x="1719621" y="1569575"/>
                  </a:lnTo>
                </a:path>
                <a:path w="4009390" h="1569720">
                  <a:moveTo>
                    <a:pt x="1771116" y="1569575"/>
                  </a:moveTo>
                  <a:lnTo>
                    <a:pt x="1848359" y="1569575"/>
                  </a:lnTo>
                </a:path>
                <a:path w="4009390" h="1569720">
                  <a:moveTo>
                    <a:pt x="1899855" y="1569575"/>
                  </a:moveTo>
                  <a:lnTo>
                    <a:pt x="1977098" y="1569575"/>
                  </a:lnTo>
                </a:path>
                <a:path w="4009390" h="1569720">
                  <a:moveTo>
                    <a:pt x="2030108" y="1569575"/>
                  </a:moveTo>
                  <a:lnTo>
                    <a:pt x="2107351" y="1569575"/>
                  </a:lnTo>
                </a:path>
                <a:path w="4009390" h="1569720">
                  <a:moveTo>
                    <a:pt x="2158847" y="1569575"/>
                  </a:moveTo>
                  <a:lnTo>
                    <a:pt x="2236090" y="1569575"/>
                  </a:lnTo>
                </a:path>
                <a:path w="4009390" h="1569720">
                  <a:moveTo>
                    <a:pt x="2287586" y="1569575"/>
                  </a:moveTo>
                  <a:lnTo>
                    <a:pt x="2364829" y="1569575"/>
                  </a:lnTo>
                </a:path>
                <a:path w="4009390" h="1569720">
                  <a:moveTo>
                    <a:pt x="2417839" y="1569575"/>
                  </a:moveTo>
                  <a:lnTo>
                    <a:pt x="2495082" y="1569575"/>
                  </a:lnTo>
                </a:path>
                <a:path w="4009390" h="1569720">
                  <a:moveTo>
                    <a:pt x="2546578" y="1569575"/>
                  </a:moveTo>
                  <a:lnTo>
                    <a:pt x="2623821" y="1569575"/>
                  </a:lnTo>
                </a:path>
                <a:path w="4009390" h="1569720">
                  <a:moveTo>
                    <a:pt x="2675619" y="1569575"/>
                  </a:moveTo>
                  <a:lnTo>
                    <a:pt x="2752938" y="1569575"/>
                  </a:lnTo>
                </a:path>
                <a:path w="4009390" h="1569720">
                  <a:moveTo>
                    <a:pt x="2805948" y="1569575"/>
                  </a:moveTo>
                  <a:lnTo>
                    <a:pt x="2883191" y="1569575"/>
                  </a:lnTo>
                </a:path>
                <a:path w="4009390" h="1569720">
                  <a:moveTo>
                    <a:pt x="2934687" y="1569575"/>
                  </a:moveTo>
                  <a:lnTo>
                    <a:pt x="3011930" y="1569575"/>
                  </a:lnTo>
                </a:path>
                <a:path w="4009390" h="1569720">
                  <a:moveTo>
                    <a:pt x="3064940" y="1569575"/>
                  </a:moveTo>
                  <a:lnTo>
                    <a:pt x="3142183" y="1569575"/>
                  </a:lnTo>
                </a:path>
                <a:path w="4009390" h="1569720">
                  <a:moveTo>
                    <a:pt x="3193679" y="1569575"/>
                  </a:moveTo>
                  <a:lnTo>
                    <a:pt x="3270922" y="1569575"/>
                  </a:lnTo>
                </a:path>
                <a:path w="4009390" h="1569720">
                  <a:moveTo>
                    <a:pt x="3322418" y="1569575"/>
                  </a:moveTo>
                  <a:lnTo>
                    <a:pt x="3399661" y="1569575"/>
                  </a:lnTo>
                </a:path>
                <a:path w="4009390" h="1569720">
                  <a:moveTo>
                    <a:pt x="3452671" y="1569575"/>
                  </a:moveTo>
                  <a:lnTo>
                    <a:pt x="3529914" y="1569575"/>
                  </a:lnTo>
                </a:path>
                <a:path w="4009390" h="1569720">
                  <a:moveTo>
                    <a:pt x="3581410" y="1569575"/>
                  </a:moveTo>
                  <a:lnTo>
                    <a:pt x="3658905" y="1569575"/>
                  </a:lnTo>
                </a:path>
                <a:path w="4009390" h="1569720">
                  <a:moveTo>
                    <a:pt x="3710401" y="1569575"/>
                  </a:moveTo>
                  <a:lnTo>
                    <a:pt x="3787644" y="1569575"/>
                  </a:lnTo>
                </a:path>
                <a:path w="4009390" h="1569720">
                  <a:moveTo>
                    <a:pt x="3840654" y="1569575"/>
                  </a:moveTo>
                  <a:lnTo>
                    <a:pt x="3917897" y="1569575"/>
                  </a:lnTo>
                </a:path>
                <a:path w="4009390" h="1569720">
                  <a:moveTo>
                    <a:pt x="3969393" y="1569575"/>
                  </a:moveTo>
                  <a:lnTo>
                    <a:pt x="4008772" y="1569575"/>
                  </a:lnTo>
                </a:path>
                <a:path w="4009390" h="1569720">
                  <a:moveTo>
                    <a:pt x="0" y="1177739"/>
                  </a:moveTo>
                  <a:lnTo>
                    <a:pt x="296856" y="1177739"/>
                  </a:lnTo>
                </a:path>
                <a:path w="4009390" h="1569720">
                  <a:moveTo>
                    <a:pt x="348351" y="1177739"/>
                  </a:moveTo>
                  <a:lnTo>
                    <a:pt x="684536" y="1177739"/>
                  </a:lnTo>
                </a:path>
                <a:path w="4009390" h="1569720">
                  <a:moveTo>
                    <a:pt x="736334" y="1177739"/>
                  </a:moveTo>
                  <a:lnTo>
                    <a:pt x="813653" y="1177739"/>
                  </a:lnTo>
                </a:path>
                <a:path w="4009390" h="1569720">
                  <a:moveTo>
                    <a:pt x="865149" y="1177739"/>
                  </a:moveTo>
                  <a:lnTo>
                    <a:pt x="942392" y="1177739"/>
                  </a:lnTo>
                </a:path>
                <a:path w="4009390" h="1569720">
                  <a:moveTo>
                    <a:pt x="995402" y="1177739"/>
                  </a:moveTo>
                  <a:lnTo>
                    <a:pt x="1072645" y="1177739"/>
                  </a:lnTo>
                </a:path>
                <a:path w="4009390" h="1569720">
                  <a:moveTo>
                    <a:pt x="1124141" y="1177739"/>
                  </a:moveTo>
                  <a:lnTo>
                    <a:pt x="1719621" y="1177739"/>
                  </a:lnTo>
                </a:path>
                <a:path w="4009390" h="1569720">
                  <a:moveTo>
                    <a:pt x="1771116" y="1177739"/>
                  </a:moveTo>
                  <a:lnTo>
                    <a:pt x="1848359" y="1177739"/>
                  </a:lnTo>
                </a:path>
                <a:path w="4009390" h="1569720">
                  <a:moveTo>
                    <a:pt x="1899855" y="1177739"/>
                  </a:moveTo>
                  <a:lnTo>
                    <a:pt x="2107351" y="1177739"/>
                  </a:lnTo>
                </a:path>
                <a:path w="4009390" h="1569720">
                  <a:moveTo>
                    <a:pt x="2158847" y="1177739"/>
                  </a:moveTo>
                  <a:lnTo>
                    <a:pt x="2495082" y="1177739"/>
                  </a:lnTo>
                </a:path>
                <a:path w="4009390" h="1569720">
                  <a:moveTo>
                    <a:pt x="2546578" y="1177739"/>
                  </a:moveTo>
                  <a:lnTo>
                    <a:pt x="3270922" y="1177739"/>
                  </a:lnTo>
                </a:path>
                <a:path w="4009390" h="1569720">
                  <a:moveTo>
                    <a:pt x="3322418" y="1177739"/>
                  </a:moveTo>
                  <a:lnTo>
                    <a:pt x="3399661" y="1177739"/>
                  </a:lnTo>
                </a:path>
                <a:path w="4009390" h="1569720">
                  <a:moveTo>
                    <a:pt x="3452671" y="1177739"/>
                  </a:moveTo>
                  <a:lnTo>
                    <a:pt x="3658905" y="1177739"/>
                  </a:lnTo>
                </a:path>
                <a:path w="4009390" h="1569720">
                  <a:moveTo>
                    <a:pt x="3710401" y="1177739"/>
                  </a:moveTo>
                  <a:lnTo>
                    <a:pt x="4008772" y="1177739"/>
                  </a:lnTo>
                </a:path>
                <a:path w="4009390" h="1569720">
                  <a:moveTo>
                    <a:pt x="0" y="784736"/>
                  </a:moveTo>
                  <a:lnTo>
                    <a:pt x="296856" y="784736"/>
                  </a:lnTo>
                </a:path>
                <a:path w="4009390" h="1569720">
                  <a:moveTo>
                    <a:pt x="348351" y="784736"/>
                  </a:moveTo>
                  <a:lnTo>
                    <a:pt x="684536" y="784736"/>
                  </a:lnTo>
                </a:path>
                <a:path w="4009390" h="1569720">
                  <a:moveTo>
                    <a:pt x="736334" y="784736"/>
                  </a:moveTo>
                  <a:lnTo>
                    <a:pt x="813653" y="784736"/>
                  </a:lnTo>
                </a:path>
                <a:path w="4009390" h="1569720">
                  <a:moveTo>
                    <a:pt x="865149" y="784736"/>
                  </a:moveTo>
                  <a:lnTo>
                    <a:pt x="942392" y="784736"/>
                  </a:lnTo>
                </a:path>
                <a:path w="4009390" h="1569720">
                  <a:moveTo>
                    <a:pt x="995402" y="784736"/>
                  </a:moveTo>
                  <a:lnTo>
                    <a:pt x="1072645" y="784736"/>
                  </a:lnTo>
                </a:path>
                <a:path w="4009390" h="1569720">
                  <a:moveTo>
                    <a:pt x="1124141" y="784736"/>
                  </a:moveTo>
                  <a:lnTo>
                    <a:pt x="1719621" y="784736"/>
                  </a:lnTo>
                </a:path>
                <a:path w="4009390" h="1569720">
                  <a:moveTo>
                    <a:pt x="1771116" y="784736"/>
                  </a:moveTo>
                  <a:lnTo>
                    <a:pt x="1848359" y="784736"/>
                  </a:lnTo>
                </a:path>
                <a:path w="4009390" h="1569720">
                  <a:moveTo>
                    <a:pt x="1899855" y="784736"/>
                  </a:moveTo>
                  <a:lnTo>
                    <a:pt x="2107351" y="784736"/>
                  </a:lnTo>
                </a:path>
                <a:path w="4009390" h="1569720">
                  <a:moveTo>
                    <a:pt x="2158847" y="784736"/>
                  </a:moveTo>
                  <a:lnTo>
                    <a:pt x="2495082" y="784736"/>
                  </a:lnTo>
                </a:path>
                <a:path w="4009390" h="1569720">
                  <a:moveTo>
                    <a:pt x="2546578" y="784736"/>
                  </a:moveTo>
                  <a:lnTo>
                    <a:pt x="3270922" y="784736"/>
                  </a:lnTo>
                </a:path>
                <a:path w="4009390" h="1569720">
                  <a:moveTo>
                    <a:pt x="3322418" y="784736"/>
                  </a:moveTo>
                  <a:lnTo>
                    <a:pt x="3399661" y="784736"/>
                  </a:lnTo>
                </a:path>
                <a:path w="4009390" h="1569720">
                  <a:moveTo>
                    <a:pt x="3452671" y="784736"/>
                  </a:moveTo>
                  <a:lnTo>
                    <a:pt x="3658905" y="784736"/>
                  </a:lnTo>
                </a:path>
                <a:path w="4009390" h="1569720">
                  <a:moveTo>
                    <a:pt x="3710401" y="784736"/>
                  </a:moveTo>
                  <a:lnTo>
                    <a:pt x="4008772" y="784736"/>
                  </a:lnTo>
                </a:path>
                <a:path w="4009390" h="1569720">
                  <a:moveTo>
                    <a:pt x="0" y="393003"/>
                  </a:moveTo>
                  <a:lnTo>
                    <a:pt x="684536" y="393003"/>
                  </a:lnTo>
                </a:path>
                <a:path w="4009390" h="1569720">
                  <a:moveTo>
                    <a:pt x="736334" y="393003"/>
                  </a:moveTo>
                  <a:lnTo>
                    <a:pt x="2495082" y="393003"/>
                  </a:lnTo>
                </a:path>
                <a:path w="4009390" h="1569720">
                  <a:moveTo>
                    <a:pt x="2546578" y="393003"/>
                  </a:moveTo>
                  <a:lnTo>
                    <a:pt x="4008772" y="393003"/>
                  </a:lnTo>
                </a:path>
                <a:path w="4009390" h="1569720">
                  <a:moveTo>
                    <a:pt x="0" y="0"/>
                  </a:moveTo>
                  <a:lnTo>
                    <a:pt x="684536" y="0"/>
                  </a:lnTo>
                </a:path>
                <a:path w="4009390" h="1569720">
                  <a:moveTo>
                    <a:pt x="736334" y="0"/>
                  </a:moveTo>
                  <a:lnTo>
                    <a:pt x="2495082" y="0"/>
                  </a:lnTo>
                </a:path>
                <a:path w="4009390" h="1569720">
                  <a:moveTo>
                    <a:pt x="2546578" y="0"/>
                  </a:moveTo>
                  <a:lnTo>
                    <a:pt x="4008772" y="0"/>
                  </a:lnTo>
                </a:path>
              </a:pathLst>
            </a:custGeom>
            <a:ln w="1218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02669" y="2100998"/>
              <a:ext cx="4009390" cy="393700"/>
            </a:xfrm>
            <a:custGeom>
              <a:avLst/>
              <a:gdLst/>
              <a:ahLst/>
              <a:cxnLst/>
              <a:rect l="l" t="t" r="r" b="b"/>
              <a:pathLst>
                <a:path w="4009390" h="393700">
                  <a:moveTo>
                    <a:pt x="0" y="393383"/>
                  </a:moveTo>
                  <a:lnTo>
                    <a:pt x="4008772" y="393383"/>
                  </a:lnTo>
                </a:path>
                <a:path w="4009390" h="393700">
                  <a:moveTo>
                    <a:pt x="0" y="0"/>
                  </a:moveTo>
                  <a:lnTo>
                    <a:pt x="4008772" y="0"/>
                  </a:lnTo>
                </a:path>
              </a:pathLst>
            </a:custGeom>
            <a:ln w="121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902669" y="2100998"/>
              <a:ext cx="4009390" cy="2748280"/>
            </a:xfrm>
            <a:custGeom>
              <a:avLst/>
              <a:gdLst/>
              <a:ahLst/>
              <a:cxnLst/>
              <a:rect l="l" t="t" r="r" b="b"/>
              <a:pathLst>
                <a:path w="4009390" h="2748279">
                  <a:moveTo>
                    <a:pt x="0" y="0"/>
                  </a:moveTo>
                  <a:lnTo>
                    <a:pt x="4008772" y="0"/>
                  </a:lnTo>
                  <a:lnTo>
                    <a:pt x="4008772" y="2747695"/>
                  </a:lnTo>
                  <a:lnTo>
                    <a:pt x="0" y="2747695"/>
                  </a:lnTo>
                  <a:lnTo>
                    <a:pt x="0" y="0"/>
                  </a:lnTo>
                </a:path>
              </a:pathLst>
            </a:custGeom>
            <a:ln w="12163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40533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51495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1495" y="784787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40533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0" y="784787"/>
                  </a:moveTo>
                  <a:lnTo>
                    <a:pt x="51495" y="784787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069272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39" h="784860">
                  <a:moveTo>
                    <a:pt x="53010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3010" y="784787"/>
                  </a:lnTo>
                  <a:lnTo>
                    <a:pt x="53010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069272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39" h="784860">
                  <a:moveTo>
                    <a:pt x="0" y="784787"/>
                  </a:moveTo>
                  <a:lnTo>
                    <a:pt x="53010" y="784787"/>
                  </a:lnTo>
                  <a:lnTo>
                    <a:pt x="53010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199525" y="3279093"/>
              <a:ext cx="52069" cy="1569720"/>
            </a:xfrm>
            <a:custGeom>
              <a:avLst/>
              <a:gdLst/>
              <a:ahLst/>
              <a:cxnLst/>
              <a:rect l="l" t="t" r="r" b="b"/>
              <a:pathLst>
                <a:path w="52070" h="1569720">
                  <a:moveTo>
                    <a:pt x="51495" y="0"/>
                  </a:moveTo>
                  <a:lnTo>
                    <a:pt x="0" y="0"/>
                  </a:lnTo>
                  <a:lnTo>
                    <a:pt x="0" y="1569600"/>
                  </a:lnTo>
                  <a:lnTo>
                    <a:pt x="51495" y="1569600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199525" y="3279093"/>
              <a:ext cx="52069" cy="1569720"/>
            </a:xfrm>
            <a:custGeom>
              <a:avLst/>
              <a:gdLst/>
              <a:ahLst/>
              <a:cxnLst/>
              <a:rect l="l" t="t" r="r" b="b"/>
              <a:pathLst>
                <a:path w="52070" h="1569720">
                  <a:moveTo>
                    <a:pt x="0" y="1569600"/>
                  </a:moveTo>
                  <a:lnTo>
                    <a:pt x="51495" y="1569600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1569600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28264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51495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1495" y="784787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28264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0" y="784787"/>
                  </a:moveTo>
                  <a:lnTo>
                    <a:pt x="51495" y="784787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456952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39" h="784860">
                  <a:moveTo>
                    <a:pt x="53010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3010" y="784787"/>
                  </a:lnTo>
                  <a:lnTo>
                    <a:pt x="53010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56952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39" h="784860">
                  <a:moveTo>
                    <a:pt x="0" y="784787"/>
                  </a:moveTo>
                  <a:lnTo>
                    <a:pt x="53010" y="784787"/>
                  </a:lnTo>
                  <a:lnTo>
                    <a:pt x="53010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587206" y="2494357"/>
              <a:ext cx="52069" cy="2354580"/>
            </a:xfrm>
            <a:custGeom>
              <a:avLst/>
              <a:gdLst/>
              <a:ahLst/>
              <a:cxnLst/>
              <a:rect l="l" t="t" r="r" b="b"/>
              <a:pathLst>
                <a:path w="52070" h="2354579">
                  <a:moveTo>
                    <a:pt x="51798" y="0"/>
                  </a:moveTo>
                  <a:lnTo>
                    <a:pt x="0" y="0"/>
                  </a:lnTo>
                  <a:lnTo>
                    <a:pt x="0" y="2354337"/>
                  </a:lnTo>
                  <a:lnTo>
                    <a:pt x="51798" y="2354337"/>
                  </a:lnTo>
                  <a:lnTo>
                    <a:pt x="51798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587206" y="2494357"/>
              <a:ext cx="52069" cy="2354580"/>
            </a:xfrm>
            <a:custGeom>
              <a:avLst/>
              <a:gdLst/>
              <a:ahLst/>
              <a:cxnLst/>
              <a:rect l="l" t="t" r="r" b="b"/>
              <a:pathLst>
                <a:path w="52070" h="2354579">
                  <a:moveTo>
                    <a:pt x="0" y="2354337"/>
                  </a:moveTo>
                  <a:lnTo>
                    <a:pt x="51798" y="2354337"/>
                  </a:lnTo>
                  <a:lnTo>
                    <a:pt x="51798" y="0"/>
                  </a:lnTo>
                  <a:lnTo>
                    <a:pt x="0" y="0"/>
                  </a:lnTo>
                  <a:lnTo>
                    <a:pt x="0" y="235433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16323" y="3279093"/>
              <a:ext cx="52069" cy="1569720"/>
            </a:xfrm>
            <a:custGeom>
              <a:avLst/>
              <a:gdLst/>
              <a:ahLst/>
              <a:cxnLst/>
              <a:rect l="l" t="t" r="r" b="b"/>
              <a:pathLst>
                <a:path w="52070" h="1569720">
                  <a:moveTo>
                    <a:pt x="51495" y="0"/>
                  </a:moveTo>
                  <a:lnTo>
                    <a:pt x="0" y="0"/>
                  </a:lnTo>
                  <a:lnTo>
                    <a:pt x="0" y="1569600"/>
                  </a:lnTo>
                  <a:lnTo>
                    <a:pt x="51495" y="1569600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716323" y="3279093"/>
              <a:ext cx="52069" cy="1569720"/>
            </a:xfrm>
            <a:custGeom>
              <a:avLst/>
              <a:gdLst/>
              <a:ahLst/>
              <a:cxnLst/>
              <a:rect l="l" t="t" r="r" b="b"/>
              <a:pathLst>
                <a:path w="52070" h="1569720">
                  <a:moveTo>
                    <a:pt x="0" y="1569600"/>
                  </a:moveTo>
                  <a:lnTo>
                    <a:pt x="51495" y="1569600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1569600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845062" y="3279093"/>
              <a:ext cx="53340" cy="1569720"/>
            </a:xfrm>
            <a:custGeom>
              <a:avLst/>
              <a:gdLst/>
              <a:ahLst/>
              <a:cxnLst/>
              <a:rect l="l" t="t" r="r" b="b"/>
              <a:pathLst>
                <a:path w="53339" h="1569720">
                  <a:moveTo>
                    <a:pt x="53010" y="0"/>
                  </a:moveTo>
                  <a:lnTo>
                    <a:pt x="0" y="0"/>
                  </a:lnTo>
                  <a:lnTo>
                    <a:pt x="0" y="1569600"/>
                  </a:lnTo>
                  <a:lnTo>
                    <a:pt x="53010" y="1569600"/>
                  </a:lnTo>
                  <a:lnTo>
                    <a:pt x="53010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845062" y="3279093"/>
              <a:ext cx="53340" cy="1569720"/>
            </a:xfrm>
            <a:custGeom>
              <a:avLst/>
              <a:gdLst/>
              <a:ahLst/>
              <a:cxnLst/>
              <a:rect l="l" t="t" r="r" b="b"/>
              <a:pathLst>
                <a:path w="53339" h="1569720">
                  <a:moveTo>
                    <a:pt x="0" y="1569600"/>
                  </a:moveTo>
                  <a:lnTo>
                    <a:pt x="53010" y="1569600"/>
                  </a:lnTo>
                  <a:lnTo>
                    <a:pt x="53010" y="0"/>
                  </a:lnTo>
                  <a:lnTo>
                    <a:pt x="0" y="0"/>
                  </a:lnTo>
                  <a:lnTo>
                    <a:pt x="0" y="1569600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975315" y="3279093"/>
              <a:ext cx="52069" cy="1569720"/>
            </a:xfrm>
            <a:custGeom>
              <a:avLst/>
              <a:gdLst/>
              <a:ahLst/>
              <a:cxnLst/>
              <a:rect l="l" t="t" r="r" b="b"/>
              <a:pathLst>
                <a:path w="52070" h="1569720">
                  <a:moveTo>
                    <a:pt x="51495" y="0"/>
                  </a:moveTo>
                  <a:lnTo>
                    <a:pt x="0" y="0"/>
                  </a:lnTo>
                  <a:lnTo>
                    <a:pt x="0" y="1569600"/>
                  </a:lnTo>
                  <a:lnTo>
                    <a:pt x="51495" y="1569600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975315" y="3279093"/>
              <a:ext cx="52069" cy="1569720"/>
            </a:xfrm>
            <a:custGeom>
              <a:avLst/>
              <a:gdLst/>
              <a:ahLst/>
              <a:cxnLst/>
              <a:rect l="l" t="t" r="r" b="b"/>
              <a:pathLst>
                <a:path w="52070" h="1569720">
                  <a:moveTo>
                    <a:pt x="0" y="1569600"/>
                  </a:moveTo>
                  <a:lnTo>
                    <a:pt x="51495" y="1569600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1569600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104054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39" h="784860">
                  <a:moveTo>
                    <a:pt x="53010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3010" y="784787"/>
                  </a:lnTo>
                  <a:lnTo>
                    <a:pt x="53010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104054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39" h="784860">
                  <a:moveTo>
                    <a:pt x="0" y="784787"/>
                  </a:moveTo>
                  <a:lnTo>
                    <a:pt x="53010" y="784787"/>
                  </a:lnTo>
                  <a:lnTo>
                    <a:pt x="53010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5234307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51495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1495" y="784787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34307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0" y="784787"/>
                  </a:moveTo>
                  <a:lnTo>
                    <a:pt x="51495" y="784787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363046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51495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1495" y="784787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363046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0" y="784787"/>
                  </a:moveTo>
                  <a:lnTo>
                    <a:pt x="51495" y="784787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491784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39" h="784860">
                  <a:moveTo>
                    <a:pt x="53010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3010" y="784787"/>
                  </a:lnTo>
                  <a:lnTo>
                    <a:pt x="53010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491784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39" h="784860">
                  <a:moveTo>
                    <a:pt x="0" y="784787"/>
                  </a:moveTo>
                  <a:lnTo>
                    <a:pt x="53010" y="784787"/>
                  </a:lnTo>
                  <a:lnTo>
                    <a:pt x="53010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622290" y="3279093"/>
              <a:ext cx="52069" cy="1569720"/>
            </a:xfrm>
            <a:custGeom>
              <a:avLst/>
              <a:gdLst/>
              <a:ahLst/>
              <a:cxnLst/>
              <a:rect l="l" t="t" r="r" b="b"/>
              <a:pathLst>
                <a:path w="52070" h="1569720">
                  <a:moveTo>
                    <a:pt x="51495" y="0"/>
                  </a:moveTo>
                  <a:lnTo>
                    <a:pt x="0" y="0"/>
                  </a:lnTo>
                  <a:lnTo>
                    <a:pt x="0" y="1569600"/>
                  </a:lnTo>
                  <a:lnTo>
                    <a:pt x="51495" y="1569600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622290" y="3279093"/>
              <a:ext cx="52069" cy="1569720"/>
            </a:xfrm>
            <a:custGeom>
              <a:avLst/>
              <a:gdLst/>
              <a:ahLst/>
              <a:cxnLst/>
              <a:rect l="l" t="t" r="r" b="b"/>
              <a:pathLst>
                <a:path w="52070" h="1569720">
                  <a:moveTo>
                    <a:pt x="0" y="1569600"/>
                  </a:moveTo>
                  <a:lnTo>
                    <a:pt x="51495" y="1569600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1569600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751029" y="3279093"/>
              <a:ext cx="52069" cy="1569720"/>
            </a:xfrm>
            <a:custGeom>
              <a:avLst/>
              <a:gdLst/>
              <a:ahLst/>
              <a:cxnLst/>
              <a:rect l="l" t="t" r="r" b="b"/>
              <a:pathLst>
                <a:path w="52070" h="1569720">
                  <a:moveTo>
                    <a:pt x="51495" y="0"/>
                  </a:moveTo>
                  <a:lnTo>
                    <a:pt x="0" y="0"/>
                  </a:lnTo>
                  <a:lnTo>
                    <a:pt x="0" y="1569600"/>
                  </a:lnTo>
                  <a:lnTo>
                    <a:pt x="51495" y="1569600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751029" y="3279093"/>
              <a:ext cx="52069" cy="1569720"/>
            </a:xfrm>
            <a:custGeom>
              <a:avLst/>
              <a:gdLst/>
              <a:ahLst/>
              <a:cxnLst/>
              <a:rect l="l" t="t" r="r" b="b"/>
              <a:pathLst>
                <a:path w="52070" h="1569720">
                  <a:moveTo>
                    <a:pt x="0" y="1569600"/>
                  </a:moveTo>
                  <a:lnTo>
                    <a:pt x="51495" y="1569600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1569600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5879768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39" h="784860">
                  <a:moveTo>
                    <a:pt x="53010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3010" y="784787"/>
                  </a:lnTo>
                  <a:lnTo>
                    <a:pt x="53010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5879768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39" h="784860">
                  <a:moveTo>
                    <a:pt x="0" y="784787"/>
                  </a:moveTo>
                  <a:lnTo>
                    <a:pt x="53010" y="784787"/>
                  </a:lnTo>
                  <a:lnTo>
                    <a:pt x="53010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6010021" y="3279093"/>
              <a:ext cx="52069" cy="1569720"/>
            </a:xfrm>
            <a:custGeom>
              <a:avLst/>
              <a:gdLst/>
              <a:ahLst/>
              <a:cxnLst/>
              <a:rect l="l" t="t" r="r" b="b"/>
              <a:pathLst>
                <a:path w="52070" h="1569720">
                  <a:moveTo>
                    <a:pt x="51495" y="0"/>
                  </a:moveTo>
                  <a:lnTo>
                    <a:pt x="0" y="0"/>
                  </a:lnTo>
                  <a:lnTo>
                    <a:pt x="0" y="1569600"/>
                  </a:lnTo>
                  <a:lnTo>
                    <a:pt x="51495" y="1569600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010021" y="3279093"/>
              <a:ext cx="52069" cy="1569720"/>
            </a:xfrm>
            <a:custGeom>
              <a:avLst/>
              <a:gdLst/>
              <a:ahLst/>
              <a:cxnLst/>
              <a:rect l="l" t="t" r="r" b="b"/>
              <a:pathLst>
                <a:path w="52070" h="1569720">
                  <a:moveTo>
                    <a:pt x="0" y="1569600"/>
                  </a:moveTo>
                  <a:lnTo>
                    <a:pt x="51495" y="1569600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1569600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138760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51495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1495" y="784787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6138760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0" y="784787"/>
                  </a:moveTo>
                  <a:lnTo>
                    <a:pt x="51495" y="784787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6267498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39" h="784860">
                  <a:moveTo>
                    <a:pt x="53010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3010" y="784787"/>
                  </a:lnTo>
                  <a:lnTo>
                    <a:pt x="53010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267498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39" h="784860">
                  <a:moveTo>
                    <a:pt x="0" y="784787"/>
                  </a:moveTo>
                  <a:lnTo>
                    <a:pt x="53010" y="784787"/>
                  </a:lnTo>
                  <a:lnTo>
                    <a:pt x="53010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397752" y="2494357"/>
              <a:ext cx="52069" cy="2354580"/>
            </a:xfrm>
            <a:custGeom>
              <a:avLst/>
              <a:gdLst/>
              <a:ahLst/>
              <a:cxnLst/>
              <a:rect l="l" t="t" r="r" b="b"/>
              <a:pathLst>
                <a:path w="52070" h="2354579">
                  <a:moveTo>
                    <a:pt x="51495" y="0"/>
                  </a:moveTo>
                  <a:lnTo>
                    <a:pt x="0" y="0"/>
                  </a:lnTo>
                  <a:lnTo>
                    <a:pt x="0" y="2354337"/>
                  </a:lnTo>
                  <a:lnTo>
                    <a:pt x="51495" y="2354337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397752" y="2494357"/>
              <a:ext cx="52069" cy="2354580"/>
            </a:xfrm>
            <a:custGeom>
              <a:avLst/>
              <a:gdLst/>
              <a:ahLst/>
              <a:cxnLst/>
              <a:rect l="l" t="t" r="r" b="b"/>
              <a:pathLst>
                <a:path w="52070" h="2354579">
                  <a:moveTo>
                    <a:pt x="0" y="2354337"/>
                  </a:moveTo>
                  <a:lnTo>
                    <a:pt x="51495" y="2354337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235433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526490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51798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1798" y="784787"/>
                  </a:lnTo>
                  <a:lnTo>
                    <a:pt x="51798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526490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0" y="784787"/>
                  </a:moveTo>
                  <a:lnTo>
                    <a:pt x="51798" y="784787"/>
                  </a:lnTo>
                  <a:lnTo>
                    <a:pt x="51798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655608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40" h="784860">
                  <a:moveTo>
                    <a:pt x="53010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3010" y="784787"/>
                  </a:lnTo>
                  <a:lnTo>
                    <a:pt x="53010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6655608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40" h="784860">
                  <a:moveTo>
                    <a:pt x="0" y="784787"/>
                  </a:moveTo>
                  <a:lnTo>
                    <a:pt x="53010" y="784787"/>
                  </a:lnTo>
                  <a:lnTo>
                    <a:pt x="53010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6785861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51495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1495" y="784787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785861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0" y="784787"/>
                  </a:moveTo>
                  <a:lnTo>
                    <a:pt x="51495" y="784787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6914600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40" h="784860">
                  <a:moveTo>
                    <a:pt x="53010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3010" y="784787"/>
                  </a:lnTo>
                  <a:lnTo>
                    <a:pt x="53010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6914600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40" h="784860">
                  <a:moveTo>
                    <a:pt x="0" y="784787"/>
                  </a:moveTo>
                  <a:lnTo>
                    <a:pt x="53010" y="784787"/>
                  </a:lnTo>
                  <a:lnTo>
                    <a:pt x="53010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044853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51495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1495" y="784787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7044853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0" y="784787"/>
                  </a:moveTo>
                  <a:lnTo>
                    <a:pt x="51495" y="784787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7173592" y="3279093"/>
              <a:ext cx="52069" cy="1569720"/>
            </a:xfrm>
            <a:custGeom>
              <a:avLst/>
              <a:gdLst/>
              <a:ahLst/>
              <a:cxnLst/>
              <a:rect l="l" t="t" r="r" b="b"/>
              <a:pathLst>
                <a:path w="52070" h="1569720">
                  <a:moveTo>
                    <a:pt x="51495" y="0"/>
                  </a:moveTo>
                  <a:lnTo>
                    <a:pt x="0" y="0"/>
                  </a:lnTo>
                  <a:lnTo>
                    <a:pt x="0" y="1569600"/>
                  </a:lnTo>
                  <a:lnTo>
                    <a:pt x="51495" y="1569600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7173592" y="3279093"/>
              <a:ext cx="52069" cy="1569720"/>
            </a:xfrm>
            <a:custGeom>
              <a:avLst/>
              <a:gdLst/>
              <a:ahLst/>
              <a:cxnLst/>
              <a:rect l="l" t="t" r="r" b="b"/>
              <a:pathLst>
                <a:path w="52070" h="1569720">
                  <a:moveTo>
                    <a:pt x="0" y="1569600"/>
                  </a:moveTo>
                  <a:lnTo>
                    <a:pt x="51495" y="1569600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1569600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7302331" y="3279093"/>
              <a:ext cx="53340" cy="1569720"/>
            </a:xfrm>
            <a:custGeom>
              <a:avLst/>
              <a:gdLst/>
              <a:ahLst/>
              <a:cxnLst/>
              <a:rect l="l" t="t" r="r" b="b"/>
              <a:pathLst>
                <a:path w="53340" h="1569720">
                  <a:moveTo>
                    <a:pt x="53010" y="0"/>
                  </a:moveTo>
                  <a:lnTo>
                    <a:pt x="0" y="0"/>
                  </a:lnTo>
                  <a:lnTo>
                    <a:pt x="0" y="1569600"/>
                  </a:lnTo>
                  <a:lnTo>
                    <a:pt x="53010" y="1569600"/>
                  </a:lnTo>
                  <a:lnTo>
                    <a:pt x="53010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7302331" y="3279093"/>
              <a:ext cx="53340" cy="1569720"/>
            </a:xfrm>
            <a:custGeom>
              <a:avLst/>
              <a:gdLst/>
              <a:ahLst/>
              <a:cxnLst/>
              <a:rect l="l" t="t" r="r" b="b"/>
              <a:pathLst>
                <a:path w="53340" h="1569720">
                  <a:moveTo>
                    <a:pt x="0" y="1569600"/>
                  </a:moveTo>
                  <a:lnTo>
                    <a:pt x="53010" y="1569600"/>
                  </a:lnTo>
                  <a:lnTo>
                    <a:pt x="53010" y="0"/>
                  </a:lnTo>
                  <a:lnTo>
                    <a:pt x="0" y="0"/>
                  </a:lnTo>
                  <a:lnTo>
                    <a:pt x="0" y="1569600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7432584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51495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1495" y="784787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432584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0" y="784787"/>
                  </a:moveTo>
                  <a:lnTo>
                    <a:pt x="51495" y="784787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7561575" y="3279093"/>
              <a:ext cx="52069" cy="1569720"/>
            </a:xfrm>
            <a:custGeom>
              <a:avLst/>
              <a:gdLst/>
              <a:ahLst/>
              <a:cxnLst/>
              <a:rect l="l" t="t" r="r" b="b"/>
              <a:pathLst>
                <a:path w="52070" h="1569720">
                  <a:moveTo>
                    <a:pt x="51495" y="0"/>
                  </a:moveTo>
                  <a:lnTo>
                    <a:pt x="0" y="0"/>
                  </a:lnTo>
                  <a:lnTo>
                    <a:pt x="0" y="1569600"/>
                  </a:lnTo>
                  <a:lnTo>
                    <a:pt x="51495" y="1569600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7561575" y="3279093"/>
              <a:ext cx="52069" cy="1569720"/>
            </a:xfrm>
            <a:custGeom>
              <a:avLst/>
              <a:gdLst/>
              <a:ahLst/>
              <a:cxnLst/>
              <a:rect l="l" t="t" r="r" b="b"/>
              <a:pathLst>
                <a:path w="52070" h="1569720">
                  <a:moveTo>
                    <a:pt x="0" y="1569600"/>
                  </a:moveTo>
                  <a:lnTo>
                    <a:pt x="51495" y="1569600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1569600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690314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40" h="784860">
                  <a:moveTo>
                    <a:pt x="53010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3010" y="784787"/>
                  </a:lnTo>
                  <a:lnTo>
                    <a:pt x="53010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7690314" y="4063906"/>
              <a:ext cx="53340" cy="784860"/>
            </a:xfrm>
            <a:custGeom>
              <a:avLst/>
              <a:gdLst/>
              <a:ahLst/>
              <a:cxnLst/>
              <a:rect l="l" t="t" r="r" b="b"/>
              <a:pathLst>
                <a:path w="53340" h="784860">
                  <a:moveTo>
                    <a:pt x="0" y="784787"/>
                  </a:moveTo>
                  <a:lnTo>
                    <a:pt x="53010" y="784787"/>
                  </a:lnTo>
                  <a:lnTo>
                    <a:pt x="53010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7820567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51495" y="0"/>
                  </a:moveTo>
                  <a:lnTo>
                    <a:pt x="0" y="0"/>
                  </a:lnTo>
                  <a:lnTo>
                    <a:pt x="0" y="784787"/>
                  </a:lnTo>
                  <a:lnTo>
                    <a:pt x="51495" y="784787"/>
                  </a:lnTo>
                  <a:lnTo>
                    <a:pt x="51495" y="0"/>
                  </a:lnTo>
                  <a:close/>
                </a:path>
              </a:pathLst>
            </a:custGeom>
            <a:solidFill>
              <a:srgbClr val="9999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7820567" y="4063906"/>
              <a:ext cx="52069" cy="784860"/>
            </a:xfrm>
            <a:custGeom>
              <a:avLst/>
              <a:gdLst/>
              <a:ahLst/>
              <a:cxnLst/>
              <a:rect l="l" t="t" r="r" b="b"/>
              <a:pathLst>
                <a:path w="52070" h="784860">
                  <a:moveTo>
                    <a:pt x="0" y="784787"/>
                  </a:moveTo>
                  <a:lnTo>
                    <a:pt x="51495" y="784787"/>
                  </a:lnTo>
                  <a:lnTo>
                    <a:pt x="51495" y="0"/>
                  </a:lnTo>
                  <a:lnTo>
                    <a:pt x="0" y="0"/>
                  </a:lnTo>
                  <a:lnTo>
                    <a:pt x="0" y="784787"/>
                  </a:lnTo>
                  <a:close/>
                </a:path>
              </a:pathLst>
            </a:custGeom>
            <a:ln w="121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3857232" y="2100998"/>
              <a:ext cx="4054475" cy="2794000"/>
            </a:xfrm>
            <a:custGeom>
              <a:avLst/>
              <a:gdLst/>
              <a:ahLst/>
              <a:cxnLst/>
              <a:rect l="l" t="t" r="r" b="b"/>
              <a:pathLst>
                <a:path w="4054475" h="2794000">
                  <a:moveTo>
                    <a:pt x="45437" y="0"/>
                  </a:moveTo>
                  <a:lnTo>
                    <a:pt x="45437" y="2747695"/>
                  </a:lnTo>
                </a:path>
                <a:path w="4054475" h="2794000">
                  <a:moveTo>
                    <a:pt x="0" y="2747695"/>
                  </a:moveTo>
                  <a:lnTo>
                    <a:pt x="45437" y="2747695"/>
                  </a:lnTo>
                </a:path>
                <a:path w="4054475" h="2794000">
                  <a:moveTo>
                    <a:pt x="0" y="2354692"/>
                  </a:moveTo>
                  <a:lnTo>
                    <a:pt x="45437" y="2354692"/>
                  </a:lnTo>
                </a:path>
                <a:path w="4054475" h="2794000">
                  <a:moveTo>
                    <a:pt x="0" y="1962857"/>
                  </a:moveTo>
                  <a:lnTo>
                    <a:pt x="45437" y="1962857"/>
                  </a:lnTo>
                </a:path>
                <a:path w="4054475" h="2794000">
                  <a:moveTo>
                    <a:pt x="0" y="1569854"/>
                  </a:moveTo>
                  <a:lnTo>
                    <a:pt x="45437" y="1569854"/>
                  </a:lnTo>
                </a:path>
                <a:path w="4054475" h="2794000">
                  <a:moveTo>
                    <a:pt x="0" y="1178120"/>
                  </a:moveTo>
                  <a:lnTo>
                    <a:pt x="45437" y="1178120"/>
                  </a:lnTo>
                </a:path>
                <a:path w="4054475" h="2794000">
                  <a:moveTo>
                    <a:pt x="0" y="785117"/>
                  </a:moveTo>
                  <a:lnTo>
                    <a:pt x="45437" y="785117"/>
                  </a:lnTo>
                </a:path>
                <a:path w="4054475" h="2794000">
                  <a:moveTo>
                    <a:pt x="0" y="393383"/>
                  </a:moveTo>
                  <a:lnTo>
                    <a:pt x="45437" y="393383"/>
                  </a:lnTo>
                </a:path>
                <a:path w="4054475" h="2794000">
                  <a:moveTo>
                    <a:pt x="0" y="0"/>
                  </a:moveTo>
                  <a:lnTo>
                    <a:pt x="45437" y="0"/>
                  </a:lnTo>
                </a:path>
                <a:path w="4054475" h="2794000">
                  <a:moveTo>
                    <a:pt x="45437" y="2747695"/>
                  </a:moveTo>
                  <a:lnTo>
                    <a:pt x="4054209" y="2747695"/>
                  </a:lnTo>
                </a:path>
                <a:path w="4054475" h="2794000">
                  <a:moveTo>
                    <a:pt x="45437" y="2793393"/>
                  </a:moveTo>
                  <a:lnTo>
                    <a:pt x="45437" y="2747695"/>
                  </a:lnTo>
                </a:path>
                <a:path w="4054475" h="2794000">
                  <a:moveTo>
                    <a:pt x="174175" y="2793393"/>
                  </a:moveTo>
                  <a:lnTo>
                    <a:pt x="174175" y="2747695"/>
                  </a:lnTo>
                </a:path>
                <a:path w="4054475" h="2794000">
                  <a:moveTo>
                    <a:pt x="304429" y="2793393"/>
                  </a:moveTo>
                  <a:lnTo>
                    <a:pt x="304429" y="2747695"/>
                  </a:lnTo>
                </a:path>
                <a:path w="4054475" h="2794000">
                  <a:moveTo>
                    <a:pt x="433167" y="2793393"/>
                  </a:moveTo>
                  <a:lnTo>
                    <a:pt x="433167" y="2747695"/>
                  </a:lnTo>
                </a:path>
                <a:path w="4054475" h="2794000">
                  <a:moveTo>
                    <a:pt x="561906" y="2793393"/>
                  </a:moveTo>
                  <a:lnTo>
                    <a:pt x="561906" y="2747695"/>
                  </a:lnTo>
                </a:path>
                <a:path w="4054475" h="2794000">
                  <a:moveTo>
                    <a:pt x="692109" y="2793393"/>
                  </a:moveTo>
                  <a:lnTo>
                    <a:pt x="692109" y="2747695"/>
                  </a:lnTo>
                </a:path>
                <a:path w="4054475" h="2794000">
                  <a:moveTo>
                    <a:pt x="821226" y="2793393"/>
                  </a:moveTo>
                  <a:lnTo>
                    <a:pt x="821226" y="2747695"/>
                  </a:lnTo>
                </a:path>
                <a:path w="4054475" h="2794000">
                  <a:moveTo>
                    <a:pt x="949965" y="2793393"/>
                  </a:moveTo>
                  <a:lnTo>
                    <a:pt x="949965" y="2747695"/>
                  </a:lnTo>
                </a:path>
                <a:path w="4054475" h="2794000">
                  <a:moveTo>
                    <a:pt x="1080218" y="2793393"/>
                  </a:moveTo>
                  <a:lnTo>
                    <a:pt x="1080218" y="2747695"/>
                  </a:lnTo>
                </a:path>
                <a:path w="4054475" h="2794000">
                  <a:moveTo>
                    <a:pt x="1208957" y="2793393"/>
                  </a:moveTo>
                  <a:lnTo>
                    <a:pt x="1208957" y="2747695"/>
                  </a:lnTo>
                </a:path>
                <a:path w="4054475" h="2794000">
                  <a:moveTo>
                    <a:pt x="1339210" y="2793393"/>
                  </a:moveTo>
                  <a:lnTo>
                    <a:pt x="1339210" y="2747695"/>
                  </a:lnTo>
                </a:path>
                <a:path w="4054475" h="2794000">
                  <a:moveTo>
                    <a:pt x="1467949" y="2793393"/>
                  </a:moveTo>
                  <a:lnTo>
                    <a:pt x="1467949" y="2747695"/>
                  </a:lnTo>
                </a:path>
                <a:path w="4054475" h="2794000">
                  <a:moveTo>
                    <a:pt x="1596688" y="2793393"/>
                  </a:moveTo>
                  <a:lnTo>
                    <a:pt x="1596688" y="2747695"/>
                  </a:lnTo>
                </a:path>
                <a:path w="4054475" h="2794000">
                  <a:moveTo>
                    <a:pt x="1727193" y="2793393"/>
                  </a:moveTo>
                  <a:lnTo>
                    <a:pt x="1727193" y="2747695"/>
                  </a:lnTo>
                </a:path>
                <a:path w="4054475" h="2794000">
                  <a:moveTo>
                    <a:pt x="1855932" y="2793393"/>
                  </a:moveTo>
                  <a:lnTo>
                    <a:pt x="1855932" y="2747695"/>
                  </a:lnTo>
                </a:path>
                <a:path w="4054475" h="2794000">
                  <a:moveTo>
                    <a:pt x="1984671" y="2793393"/>
                  </a:moveTo>
                  <a:lnTo>
                    <a:pt x="1984671" y="2747695"/>
                  </a:lnTo>
                </a:path>
                <a:path w="4054475" h="2794000">
                  <a:moveTo>
                    <a:pt x="2114924" y="2793393"/>
                  </a:moveTo>
                  <a:lnTo>
                    <a:pt x="2114924" y="2747695"/>
                  </a:lnTo>
                </a:path>
                <a:path w="4054475" h="2794000">
                  <a:moveTo>
                    <a:pt x="2243663" y="2793393"/>
                  </a:moveTo>
                  <a:lnTo>
                    <a:pt x="2243663" y="2747695"/>
                  </a:lnTo>
                </a:path>
                <a:path w="4054475" h="2794000">
                  <a:moveTo>
                    <a:pt x="2372402" y="2793393"/>
                  </a:moveTo>
                  <a:lnTo>
                    <a:pt x="2372402" y="2747695"/>
                  </a:lnTo>
                </a:path>
                <a:path w="4054475" h="2794000">
                  <a:moveTo>
                    <a:pt x="2502655" y="2793393"/>
                  </a:moveTo>
                  <a:lnTo>
                    <a:pt x="2502655" y="2747695"/>
                  </a:lnTo>
                </a:path>
                <a:path w="4054475" h="2794000">
                  <a:moveTo>
                    <a:pt x="2631394" y="2793393"/>
                  </a:moveTo>
                  <a:lnTo>
                    <a:pt x="2631394" y="2747695"/>
                  </a:lnTo>
                </a:path>
                <a:path w="4054475" h="2794000">
                  <a:moveTo>
                    <a:pt x="2760511" y="2793393"/>
                  </a:moveTo>
                  <a:lnTo>
                    <a:pt x="2760511" y="2747695"/>
                  </a:lnTo>
                </a:path>
                <a:path w="4054475" h="2794000">
                  <a:moveTo>
                    <a:pt x="2890764" y="2793393"/>
                  </a:moveTo>
                  <a:lnTo>
                    <a:pt x="2890764" y="2747695"/>
                  </a:lnTo>
                </a:path>
                <a:path w="4054475" h="2794000">
                  <a:moveTo>
                    <a:pt x="3019503" y="2793393"/>
                  </a:moveTo>
                  <a:lnTo>
                    <a:pt x="3019503" y="2747695"/>
                  </a:lnTo>
                </a:path>
                <a:path w="4054475" h="2794000">
                  <a:moveTo>
                    <a:pt x="3149756" y="2793393"/>
                  </a:moveTo>
                  <a:lnTo>
                    <a:pt x="3149756" y="2747695"/>
                  </a:lnTo>
                </a:path>
                <a:path w="4054475" h="2794000">
                  <a:moveTo>
                    <a:pt x="3278495" y="2793393"/>
                  </a:moveTo>
                  <a:lnTo>
                    <a:pt x="3278495" y="2747695"/>
                  </a:lnTo>
                </a:path>
                <a:path w="4054475" h="2794000">
                  <a:moveTo>
                    <a:pt x="3407234" y="2793393"/>
                  </a:moveTo>
                  <a:lnTo>
                    <a:pt x="3407234" y="2747695"/>
                  </a:lnTo>
                </a:path>
                <a:path w="4054475" h="2794000">
                  <a:moveTo>
                    <a:pt x="3537487" y="2793393"/>
                  </a:moveTo>
                  <a:lnTo>
                    <a:pt x="3537487" y="2747695"/>
                  </a:lnTo>
                </a:path>
                <a:path w="4054475" h="2794000">
                  <a:moveTo>
                    <a:pt x="3666478" y="2793393"/>
                  </a:moveTo>
                  <a:lnTo>
                    <a:pt x="3666478" y="2747695"/>
                  </a:lnTo>
                </a:path>
                <a:path w="4054475" h="2794000">
                  <a:moveTo>
                    <a:pt x="3795217" y="2793393"/>
                  </a:moveTo>
                  <a:lnTo>
                    <a:pt x="3795217" y="2747695"/>
                  </a:lnTo>
                </a:path>
                <a:path w="4054475" h="2794000">
                  <a:moveTo>
                    <a:pt x="3925470" y="2793393"/>
                  </a:moveTo>
                  <a:lnTo>
                    <a:pt x="3925470" y="2747695"/>
                  </a:lnTo>
                </a:path>
                <a:path w="4054475" h="2794000">
                  <a:moveTo>
                    <a:pt x="4054209" y="2793393"/>
                  </a:moveTo>
                  <a:lnTo>
                    <a:pt x="4054209" y="2747695"/>
                  </a:lnTo>
                </a:path>
              </a:pathLst>
            </a:custGeom>
            <a:ln w="1215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4188923" y="3007463"/>
            <a:ext cx="86995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50" spc="-50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3929931" y="3792200"/>
            <a:ext cx="603885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387350" algn="l"/>
              </a:tabLst>
            </a:pPr>
            <a:r>
              <a:rPr sz="1150" dirty="0">
                <a:latin typeface="Times New Roman"/>
                <a:cs typeface="Times New Roman"/>
              </a:rPr>
              <a:t>1</a:t>
            </a:r>
            <a:r>
              <a:rPr sz="1150" spc="145" dirty="0">
                <a:latin typeface="Times New Roman"/>
                <a:cs typeface="Times New Roman"/>
              </a:rPr>
              <a:t> </a:t>
            </a:r>
            <a:r>
              <a:rPr sz="1150" spc="-50" dirty="0">
                <a:latin typeface="Times New Roman"/>
                <a:cs typeface="Times New Roman"/>
              </a:rPr>
              <a:t>1</a:t>
            </a:r>
            <a:r>
              <a:rPr sz="1150" dirty="0">
                <a:latin typeface="Times New Roman"/>
                <a:cs typeface="Times New Roman"/>
              </a:rPr>
              <a:t>	1</a:t>
            </a:r>
            <a:r>
              <a:rPr sz="1150" spc="145" dirty="0">
                <a:latin typeface="Times New Roman"/>
                <a:cs typeface="Times New Roman"/>
              </a:rPr>
              <a:t> </a:t>
            </a:r>
            <a:r>
              <a:rPr sz="1150" spc="-50" dirty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4576604" y="2222727"/>
            <a:ext cx="86995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50" spc="-50" dirty="0">
                <a:latin typeface="Times New Roman"/>
                <a:cs typeface="Times New Roman"/>
              </a:rPr>
              <a:t>3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2" name="object 72"/>
          <p:cNvSpPr txBox="1"/>
          <p:nvPr/>
        </p:nvSpPr>
        <p:spPr>
          <a:xfrm>
            <a:off x="4705721" y="3007463"/>
            <a:ext cx="346075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50" dirty="0">
                <a:latin typeface="Times New Roman"/>
                <a:cs typeface="Times New Roman"/>
              </a:rPr>
              <a:t>2</a:t>
            </a:r>
            <a:r>
              <a:rPr sz="1150" spc="14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2</a:t>
            </a:r>
            <a:r>
              <a:rPr sz="1150" spc="155" dirty="0">
                <a:latin typeface="Times New Roman"/>
                <a:cs typeface="Times New Roman"/>
              </a:rPr>
              <a:t> </a:t>
            </a:r>
            <a:r>
              <a:rPr sz="1150" spc="-50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611688" y="3007463"/>
            <a:ext cx="474980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387350" algn="l"/>
              </a:tabLst>
            </a:pPr>
            <a:r>
              <a:rPr sz="1150" dirty="0">
                <a:latin typeface="Times New Roman"/>
                <a:cs typeface="Times New Roman"/>
              </a:rPr>
              <a:t>2</a:t>
            </a:r>
            <a:r>
              <a:rPr sz="1150" spc="145" dirty="0">
                <a:latin typeface="Times New Roman"/>
                <a:cs typeface="Times New Roman"/>
              </a:rPr>
              <a:t> </a:t>
            </a:r>
            <a:r>
              <a:rPr sz="1150" spc="-50" dirty="0">
                <a:latin typeface="Times New Roman"/>
                <a:cs typeface="Times New Roman"/>
              </a:rPr>
              <a:t>2</a:t>
            </a:r>
            <a:r>
              <a:rPr sz="1150" dirty="0">
                <a:latin typeface="Times New Roman"/>
                <a:cs typeface="Times New Roman"/>
              </a:rPr>
              <a:t>	</a:t>
            </a:r>
            <a:r>
              <a:rPr sz="1150" spc="-50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6387150" y="2222727"/>
            <a:ext cx="86995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</a:pPr>
            <a:r>
              <a:rPr sz="1150" spc="-50" dirty="0">
                <a:latin typeface="Times New Roman"/>
                <a:cs typeface="Times New Roman"/>
              </a:rPr>
              <a:t>3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7162990" y="3007463"/>
            <a:ext cx="474980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387350" algn="l"/>
              </a:tabLst>
            </a:pPr>
            <a:r>
              <a:rPr sz="1150" dirty="0">
                <a:latin typeface="Times New Roman"/>
                <a:cs typeface="Times New Roman"/>
              </a:rPr>
              <a:t>2</a:t>
            </a:r>
            <a:r>
              <a:rPr sz="1150" spc="145" dirty="0">
                <a:latin typeface="Times New Roman"/>
                <a:cs typeface="Times New Roman"/>
              </a:rPr>
              <a:t> </a:t>
            </a:r>
            <a:r>
              <a:rPr sz="1150" spc="-50" dirty="0">
                <a:latin typeface="Times New Roman"/>
                <a:cs typeface="Times New Roman"/>
              </a:rPr>
              <a:t>2</a:t>
            </a:r>
            <a:r>
              <a:rPr sz="1150" dirty="0">
                <a:latin typeface="Times New Roman"/>
                <a:cs typeface="Times New Roman"/>
              </a:rPr>
              <a:t>	</a:t>
            </a:r>
            <a:r>
              <a:rPr sz="1150" spc="-50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6" name="object 76"/>
          <p:cNvSpPr txBox="1"/>
          <p:nvPr/>
        </p:nvSpPr>
        <p:spPr>
          <a:xfrm>
            <a:off x="5093452" y="3792200"/>
            <a:ext cx="2803525" cy="20510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5"/>
              </a:spcBef>
              <a:tabLst>
                <a:tab pos="775335" algn="l"/>
                <a:tab pos="1034415" algn="l"/>
                <a:tab pos="1421765" algn="l"/>
                <a:tab pos="2327910" algn="l"/>
                <a:tab pos="2585720" algn="l"/>
              </a:tabLst>
            </a:pPr>
            <a:r>
              <a:rPr sz="1150" dirty="0">
                <a:latin typeface="Times New Roman"/>
                <a:cs typeface="Times New Roman"/>
              </a:rPr>
              <a:t>1</a:t>
            </a:r>
            <a:r>
              <a:rPr sz="1150" spc="15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1</a:t>
            </a:r>
            <a:r>
              <a:rPr sz="1150" spc="14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1</a:t>
            </a:r>
            <a:r>
              <a:rPr sz="1150" spc="145" dirty="0">
                <a:latin typeface="Times New Roman"/>
                <a:cs typeface="Times New Roman"/>
              </a:rPr>
              <a:t> </a:t>
            </a:r>
            <a:r>
              <a:rPr sz="1150" spc="-50" dirty="0">
                <a:latin typeface="Times New Roman"/>
                <a:cs typeface="Times New Roman"/>
              </a:rPr>
              <a:t>1</a:t>
            </a:r>
            <a:r>
              <a:rPr sz="1150" dirty="0">
                <a:latin typeface="Times New Roman"/>
                <a:cs typeface="Times New Roman"/>
              </a:rPr>
              <a:t>	</a:t>
            </a:r>
            <a:r>
              <a:rPr sz="1150" spc="-50" dirty="0">
                <a:latin typeface="Times New Roman"/>
                <a:cs typeface="Times New Roman"/>
              </a:rPr>
              <a:t>1</a:t>
            </a:r>
            <a:r>
              <a:rPr sz="1150" dirty="0">
                <a:latin typeface="Times New Roman"/>
                <a:cs typeface="Times New Roman"/>
              </a:rPr>
              <a:t>	1</a:t>
            </a:r>
            <a:r>
              <a:rPr sz="1150" spc="145" dirty="0">
                <a:latin typeface="Times New Roman"/>
                <a:cs typeface="Times New Roman"/>
              </a:rPr>
              <a:t> </a:t>
            </a:r>
            <a:r>
              <a:rPr sz="1150" spc="-50" dirty="0">
                <a:latin typeface="Times New Roman"/>
                <a:cs typeface="Times New Roman"/>
              </a:rPr>
              <a:t>1</a:t>
            </a:r>
            <a:r>
              <a:rPr sz="1150" dirty="0">
                <a:latin typeface="Times New Roman"/>
                <a:cs typeface="Times New Roman"/>
              </a:rPr>
              <a:t>	1</a:t>
            </a:r>
            <a:r>
              <a:rPr sz="1150" spc="14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1</a:t>
            </a:r>
            <a:r>
              <a:rPr sz="1150" spc="15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1</a:t>
            </a:r>
            <a:r>
              <a:rPr sz="1150" spc="14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1</a:t>
            </a:r>
            <a:r>
              <a:rPr sz="1150" spc="155" dirty="0">
                <a:latin typeface="Times New Roman"/>
                <a:cs typeface="Times New Roman"/>
              </a:rPr>
              <a:t> </a:t>
            </a:r>
            <a:r>
              <a:rPr sz="1150" spc="-50" dirty="0">
                <a:latin typeface="Times New Roman"/>
                <a:cs typeface="Times New Roman"/>
              </a:rPr>
              <a:t>1</a:t>
            </a:r>
            <a:r>
              <a:rPr sz="1150" dirty="0">
                <a:latin typeface="Times New Roman"/>
                <a:cs typeface="Times New Roman"/>
              </a:rPr>
              <a:t>	</a:t>
            </a:r>
            <a:r>
              <a:rPr sz="1150" spc="-50" dirty="0">
                <a:latin typeface="Times New Roman"/>
                <a:cs typeface="Times New Roman"/>
              </a:rPr>
              <a:t>1</a:t>
            </a:r>
            <a:r>
              <a:rPr sz="1150" dirty="0">
                <a:latin typeface="Times New Roman"/>
                <a:cs typeface="Times New Roman"/>
              </a:rPr>
              <a:t>	1</a:t>
            </a:r>
            <a:r>
              <a:rPr sz="1150" spc="155" dirty="0">
                <a:latin typeface="Times New Roman"/>
                <a:cs typeface="Times New Roman"/>
              </a:rPr>
              <a:t> </a:t>
            </a:r>
            <a:r>
              <a:rPr sz="1150" spc="-50" dirty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 txBox="1"/>
          <p:nvPr/>
        </p:nvSpPr>
        <p:spPr>
          <a:xfrm>
            <a:off x="3605510" y="3162837"/>
            <a:ext cx="199390" cy="596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25"/>
              </a:spcBef>
            </a:pPr>
            <a:r>
              <a:rPr sz="1150" spc="-50" dirty="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15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150" spc="-25" dirty="0">
                <a:latin typeface="Times New Roman"/>
                <a:cs typeface="Times New Roman"/>
              </a:rPr>
              <a:t>1,5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3605510" y="2378100"/>
            <a:ext cx="199390" cy="5962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25"/>
              </a:spcBef>
            </a:pPr>
            <a:r>
              <a:rPr sz="1150" spc="-50" dirty="0">
                <a:latin typeface="Times New Roman"/>
                <a:cs typeface="Times New Roman"/>
              </a:rPr>
              <a:t>3</a:t>
            </a:r>
            <a:endParaRPr sz="1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15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</a:pPr>
            <a:r>
              <a:rPr sz="1150" spc="-25" dirty="0">
                <a:latin typeface="Times New Roman"/>
                <a:cs typeface="Times New Roman"/>
              </a:rPr>
              <a:t>2,5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1067816" y="892809"/>
            <a:ext cx="7142480" cy="12966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7993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РАЗДЕЛ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2.</a:t>
            </a:r>
            <a:r>
              <a:rPr sz="1400" b="1" spc="3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ОСНОВНЫЕ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РЕЗУЛЬТАТЫ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ЕГЭ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ПРЕДМЕТУ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1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462280" algn="l"/>
              </a:tabLst>
            </a:pPr>
            <a:r>
              <a:rPr sz="1400" b="1" spc="-20" dirty="0">
                <a:latin typeface="Times New Roman"/>
                <a:cs typeface="Times New Roman"/>
              </a:rPr>
              <a:t>2.1.</a:t>
            </a:r>
            <a:r>
              <a:rPr sz="1400" b="1" dirty="0">
                <a:latin typeface="Times New Roman"/>
                <a:cs typeface="Times New Roman"/>
              </a:rPr>
              <a:t>	Диаграмма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распределения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тестовых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баллов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участников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ЕГЭ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предмету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2025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г.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30"/>
              </a:spcBef>
            </a:pPr>
            <a:endParaRPr sz="1400">
              <a:latin typeface="Times New Roman"/>
              <a:cs typeface="Times New Roman"/>
            </a:endParaRPr>
          </a:p>
          <a:p>
            <a:pPr marR="1873250" algn="ctr">
              <a:lnSpc>
                <a:spcPct val="100000"/>
              </a:lnSpc>
            </a:pPr>
            <a:r>
              <a:rPr sz="1150" spc="-25" dirty="0">
                <a:latin typeface="Times New Roman"/>
                <a:cs typeface="Times New Roman"/>
              </a:rPr>
              <a:t>3,5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3605510" y="3947573"/>
            <a:ext cx="4328160" cy="14712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R="4133215" algn="r">
              <a:lnSpc>
                <a:spcPct val="100000"/>
              </a:lnSpc>
              <a:spcBef>
                <a:spcPts val="125"/>
              </a:spcBef>
            </a:pPr>
            <a:r>
              <a:rPr sz="1150" spc="-50" dirty="0">
                <a:latin typeface="Times New Roman"/>
                <a:cs typeface="Times New Roman"/>
              </a:rPr>
              <a:t>1</a:t>
            </a:r>
            <a:endParaRPr sz="1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1150">
              <a:latin typeface="Times New Roman"/>
              <a:cs typeface="Times New Roman"/>
            </a:endParaRPr>
          </a:p>
          <a:p>
            <a:pPr marR="4133850" algn="r">
              <a:lnSpc>
                <a:spcPct val="100000"/>
              </a:lnSpc>
            </a:pPr>
            <a:r>
              <a:rPr sz="1150" spc="-25" dirty="0">
                <a:latin typeface="Times New Roman"/>
                <a:cs typeface="Times New Roman"/>
              </a:rPr>
              <a:t>0,5</a:t>
            </a:r>
            <a:endParaRPr sz="11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95"/>
              </a:spcBef>
            </a:pPr>
            <a:endParaRPr sz="1150">
              <a:latin typeface="Times New Roman"/>
              <a:cs typeface="Times New Roman"/>
            </a:endParaRPr>
          </a:p>
          <a:p>
            <a:pPr marL="111760">
              <a:lnSpc>
                <a:spcPct val="100000"/>
              </a:lnSpc>
            </a:pPr>
            <a:r>
              <a:rPr sz="1150" spc="-50" dirty="0">
                <a:latin typeface="Times New Roman"/>
                <a:cs typeface="Times New Roman"/>
              </a:rPr>
              <a:t>0</a:t>
            </a:r>
            <a:endParaRPr sz="1150">
              <a:latin typeface="Times New Roman"/>
              <a:cs typeface="Times New Roman"/>
            </a:endParaRPr>
          </a:p>
          <a:p>
            <a:pPr marL="287655">
              <a:lnSpc>
                <a:spcPct val="100000"/>
              </a:lnSpc>
              <a:spcBef>
                <a:spcPts val="360"/>
              </a:spcBef>
            </a:pPr>
            <a:r>
              <a:rPr sz="1150" dirty="0">
                <a:latin typeface="Times New Roman"/>
                <a:cs typeface="Times New Roman"/>
              </a:rPr>
              <a:t>21</a:t>
            </a:r>
            <a:r>
              <a:rPr sz="1150" spc="145" dirty="0">
                <a:latin typeface="Times New Roman"/>
                <a:cs typeface="Times New Roman"/>
              </a:rPr>
              <a:t>  </a:t>
            </a:r>
            <a:r>
              <a:rPr sz="1150" dirty="0">
                <a:latin typeface="Times New Roman"/>
                <a:cs typeface="Times New Roman"/>
              </a:rPr>
              <a:t>28</a:t>
            </a:r>
            <a:r>
              <a:rPr sz="1150" spc="150" dirty="0">
                <a:latin typeface="Times New Roman"/>
                <a:cs typeface="Times New Roman"/>
              </a:rPr>
              <a:t>  </a:t>
            </a:r>
            <a:r>
              <a:rPr sz="1150" dirty="0">
                <a:latin typeface="Times New Roman"/>
                <a:cs typeface="Times New Roman"/>
              </a:rPr>
              <a:t>33</a:t>
            </a:r>
            <a:r>
              <a:rPr sz="1150" spc="155" dirty="0">
                <a:latin typeface="Times New Roman"/>
                <a:cs typeface="Times New Roman"/>
              </a:rPr>
              <a:t>  </a:t>
            </a:r>
            <a:r>
              <a:rPr sz="1150" dirty="0">
                <a:latin typeface="Times New Roman"/>
                <a:cs typeface="Times New Roman"/>
              </a:rPr>
              <a:t>40</a:t>
            </a:r>
            <a:r>
              <a:rPr sz="1150" spc="155" dirty="0">
                <a:latin typeface="Times New Roman"/>
                <a:cs typeface="Times New Roman"/>
              </a:rPr>
              <a:t>  </a:t>
            </a:r>
            <a:r>
              <a:rPr sz="1150" dirty="0">
                <a:latin typeface="Times New Roman"/>
                <a:cs typeface="Times New Roman"/>
              </a:rPr>
              <a:t>43</a:t>
            </a:r>
            <a:r>
              <a:rPr sz="1150" spc="145" dirty="0">
                <a:latin typeface="Times New Roman"/>
                <a:cs typeface="Times New Roman"/>
              </a:rPr>
              <a:t>  </a:t>
            </a:r>
            <a:r>
              <a:rPr sz="1150" dirty="0">
                <a:latin typeface="Times New Roman"/>
                <a:cs typeface="Times New Roman"/>
              </a:rPr>
              <a:t>46</a:t>
            </a:r>
            <a:r>
              <a:rPr sz="1150" spc="150" dirty="0">
                <a:latin typeface="Times New Roman"/>
                <a:cs typeface="Times New Roman"/>
              </a:rPr>
              <a:t>  </a:t>
            </a:r>
            <a:r>
              <a:rPr sz="1150" dirty="0">
                <a:latin typeface="Times New Roman"/>
                <a:cs typeface="Times New Roman"/>
              </a:rPr>
              <a:t>53</a:t>
            </a:r>
            <a:r>
              <a:rPr sz="1150" spc="155" dirty="0">
                <a:latin typeface="Times New Roman"/>
                <a:cs typeface="Times New Roman"/>
              </a:rPr>
              <a:t>  </a:t>
            </a:r>
            <a:r>
              <a:rPr sz="1150" dirty="0">
                <a:latin typeface="Times New Roman"/>
                <a:cs typeface="Times New Roman"/>
              </a:rPr>
              <a:t>58</a:t>
            </a:r>
            <a:r>
              <a:rPr sz="1150" spc="150" dirty="0">
                <a:latin typeface="Times New Roman"/>
                <a:cs typeface="Times New Roman"/>
              </a:rPr>
              <a:t>  </a:t>
            </a:r>
            <a:r>
              <a:rPr sz="1150" dirty="0">
                <a:latin typeface="Times New Roman"/>
                <a:cs typeface="Times New Roman"/>
              </a:rPr>
              <a:t>61</a:t>
            </a:r>
            <a:r>
              <a:rPr sz="1150" spc="150" dirty="0">
                <a:latin typeface="Times New Roman"/>
                <a:cs typeface="Times New Roman"/>
              </a:rPr>
              <a:t>  </a:t>
            </a:r>
            <a:r>
              <a:rPr sz="1150" dirty="0">
                <a:latin typeface="Times New Roman"/>
                <a:cs typeface="Times New Roman"/>
              </a:rPr>
              <a:t>65</a:t>
            </a:r>
            <a:r>
              <a:rPr sz="1150" spc="155" dirty="0">
                <a:latin typeface="Times New Roman"/>
                <a:cs typeface="Times New Roman"/>
              </a:rPr>
              <a:t>  </a:t>
            </a:r>
            <a:r>
              <a:rPr sz="1150" dirty="0">
                <a:latin typeface="Times New Roman"/>
                <a:cs typeface="Times New Roman"/>
              </a:rPr>
              <a:t>68</a:t>
            </a:r>
            <a:r>
              <a:rPr sz="1150" spc="145" dirty="0">
                <a:latin typeface="Times New Roman"/>
                <a:cs typeface="Times New Roman"/>
              </a:rPr>
              <a:t>  </a:t>
            </a:r>
            <a:r>
              <a:rPr sz="1150" dirty="0">
                <a:latin typeface="Times New Roman"/>
                <a:cs typeface="Times New Roman"/>
              </a:rPr>
              <a:t>71</a:t>
            </a:r>
            <a:r>
              <a:rPr sz="1150" spc="150" dirty="0">
                <a:latin typeface="Times New Roman"/>
                <a:cs typeface="Times New Roman"/>
              </a:rPr>
              <a:t>  </a:t>
            </a:r>
            <a:r>
              <a:rPr sz="1150" dirty="0">
                <a:latin typeface="Times New Roman"/>
                <a:cs typeface="Times New Roman"/>
              </a:rPr>
              <a:t>75</a:t>
            </a:r>
            <a:r>
              <a:rPr sz="1150" spc="155" dirty="0">
                <a:latin typeface="Times New Roman"/>
                <a:cs typeface="Times New Roman"/>
              </a:rPr>
              <a:t>  </a:t>
            </a:r>
            <a:r>
              <a:rPr sz="1150" dirty="0">
                <a:latin typeface="Times New Roman"/>
                <a:cs typeface="Times New Roman"/>
              </a:rPr>
              <a:t>79</a:t>
            </a:r>
            <a:r>
              <a:rPr sz="1150" spc="155" dirty="0">
                <a:latin typeface="Times New Roman"/>
                <a:cs typeface="Times New Roman"/>
              </a:rPr>
              <a:t>  </a:t>
            </a:r>
            <a:r>
              <a:rPr sz="1150" dirty="0">
                <a:latin typeface="Times New Roman"/>
                <a:cs typeface="Times New Roman"/>
              </a:rPr>
              <a:t>81</a:t>
            </a:r>
            <a:r>
              <a:rPr sz="1150" spc="145" dirty="0">
                <a:latin typeface="Times New Roman"/>
                <a:cs typeface="Times New Roman"/>
              </a:rPr>
              <a:t>  </a:t>
            </a:r>
            <a:r>
              <a:rPr sz="1150" spc="-25" dirty="0">
                <a:latin typeface="Times New Roman"/>
                <a:cs typeface="Times New Roman"/>
              </a:rPr>
              <a:t>90</a:t>
            </a:r>
            <a:endParaRPr sz="1150">
              <a:latin typeface="Times New Roman"/>
              <a:cs typeface="Times New Roman"/>
            </a:endParaRPr>
          </a:p>
          <a:p>
            <a:pPr marL="1472565">
              <a:lnSpc>
                <a:spcPct val="100000"/>
              </a:lnSpc>
              <a:spcBef>
                <a:spcPts val="670"/>
              </a:spcBef>
            </a:pPr>
            <a:r>
              <a:rPr sz="1150" dirty="0">
                <a:latin typeface="Times New Roman"/>
                <a:cs typeface="Times New Roman"/>
              </a:rPr>
              <a:t>значения</a:t>
            </a:r>
            <a:r>
              <a:rPr sz="1150" spc="35" dirty="0">
                <a:latin typeface="Times New Roman"/>
                <a:cs typeface="Times New Roman"/>
              </a:rPr>
              <a:t> </a:t>
            </a:r>
            <a:r>
              <a:rPr sz="1150" dirty="0">
                <a:latin typeface="Times New Roman"/>
                <a:cs typeface="Times New Roman"/>
              </a:rPr>
              <a:t>тестовых</a:t>
            </a:r>
            <a:r>
              <a:rPr sz="1150" spc="50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баллов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81" name="object 81"/>
          <p:cNvSpPr txBox="1"/>
          <p:nvPr/>
        </p:nvSpPr>
        <p:spPr>
          <a:xfrm>
            <a:off x="3351494" y="2711296"/>
            <a:ext cx="189865" cy="15087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370"/>
              </a:lnSpc>
            </a:pPr>
            <a:r>
              <a:rPr sz="1150" dirty="0">
                <a:latin typeface="Times New Roman"/>
                <a:cs typeface="Times New Roman"/>
              </a:rPr>
              <a:t>количество</a:t>
            </a:r>
            <a:r>
              <a:rPr sz="1150" spc="75" dirty="0">
                <a:latin typeface="Times New Roman"/>
                <a:cs typeface="Times New Roman"/>
              </a:rPr>
              <a:t> </a:t>
            </a:r>
            <a:r>
              <a:rPr sz="1150" spc="-10" dirty="0">
                <a:latin typeface="Times New Roman"/>
                <a:cs typeface="Times New Roman"/>
              </a:rPr>
              <a:t>участников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3161030" y="1807717"/>
            <a:ext cx="4912995" cy="3818890"/>
          </a:xfrm>
          <a:custGeom>
            <a:avLst/>
            <a:gdLst/>
            <a:ahLst/>
            <a:cxnLst/>
            <a:rect l="l" t="t" r="r" b="b"/>
            <a:pathLst>
              <a:path w="4912995" h="3818890">
                <a:moveTo>
                  <a:pt x="12179" y="3806456"/>
                </a:moveTo>
                <a:lnTo>
                  <a:pt x="0" y="3806456"/>
                </a:lnTo>
                <a:lnTo>
                  <a:pt x="0" y="3818636"/>
                </a:lnTo>
                <a:lnTo>
                  <a:pt x="12179" y="3818636"/>
                </a:lnTo>
                <a:lnTo>
                  <a:pt x="12179" y="3806456"/>
                </a:lnTo>
                <a:close/>
              </a:path>
              <a:path w="4912995" h="3818890">
                <a:moveTo>
                  <a:pt x="12179" y="12319"/>
                </a:moveTo>
                <a:lnTo>
                  <a:pt x="0" y="12319"/>
                </a:lnTo>
                <a:lnTo>
                  <a:pt x="0" y="3806444"/>
                </a:lnTo>
                <a:lnTo>
                  <a:pt x="12179" y="3806444"/>
                </a:lnTo>
                <a:lnTo>
                  <a:pt x="12179" y="12319"/>
                </a:lnTo>
                <a:close/>
              </a:path>
              <a:path w="4912995" h="3818890">
                <a:moveTo>
                  <a:pt x="12179" y="0"/>
                </a:moveTo>
                <a:lnTo>
                  <a:pt x="0" y="0"/>
                </a:lnTo>
                <a:lnTo>
                  <a:pt x="0" y="12192"/>
                </a:lnTo>
                <a:lnTo>
                  <a:pt x="12179" y="12192"/>
                </a:lnTo>
                <a:lnTo>
                  <a:pt x="12179" y="0"/>
                </a:lnTo>
                <a:close/>
              </a:path>
              <a:path w="4912995" h="3818890">
                <a:moveTo>
                  <a:pt x="4900549" y="3806456"/>
                </a:moveTo>
                <a:lnTo>
                  <a:pt x="12192" y="3806456"/>
                </a:lnTo>
                <a:lnTo>
                  <a:pt x="12192" y="3818636"/>
                </a:lnTo>
                <a:lnTo>
                  <a:pt x="4900549" y="3818636"/>
                </a:lnTo>
                <a:lnTo>
                  <a:pt x="4900549" y="3806456"/>
                </a:lnTo>
                <a:close/>
              </a:path>
              <a:path w="4912995" h="3818890">
                <a:moveTo>
                  <a:pt x="4900549" y="0"/>
                </a:moveTo>
                <a:lnTo>
                  <a:pt x="12192" y="0"/>
                </a:lnTo>
                <a:lnTo>
                  <a:pt x="12192" y="12192"/>
                </a:lnTo>
                <a:lnTo>
                  <a:pt x="4900549" y="12192"/>
                </a:lnTo>
                <a:lnTo>
                  <a:pt x="4900549" y="0"/>
                </a:lnTo>
                <a:close/>
              </a:path>
              <a:path w="4912995" h="3818890">
                <a:moveTo>
                  <a:pt x="4912868" y="3806456"/>
                </a:moveTo>
                <a:lnTo>
                  <a:pt x="4900676" y="3806456"/>
                </a:lnTo>
                <a:lnTo>
                  <a:pt x="4900676" y="3818636"/>
                </a:lnTo>
                <a:lnTo>
                  <a:pt x="4912868" y="3818636"/>
                </a:lnTo>
                <a:lnTo>
                  <a:pt x="4912868" y="3806456"/>
                </a:lnTo>
                <a:close/>
              </a:path>
              <a:path w="4912995" h="3818890">
                <a:moveTo>
                  <a:pt x="4912868" y="12319"/>
                </a:moveTo>
                <a:lnTo>
                  <a:pt x="4900676" y="12319"/>
                </a:lnTo>
                <a:lnTo>
                  <a:pt x="4900676" y="3806444"/>
                </a:lnTo>
                <a:lnTo>
                  <a:pt x="4912868" y="3806444"/>
                </a:lnTo>
                <a:lnTo>
                  <a:pt x="4912868" y="12319"/>
                </a:lnTo>
                <a:close/>
              </a:path>
              <a:path w="4912995" h="3818890">
                <a:moveTo>
                  <a:pt x="4912868" y="0"/>
                </a:moveTo>
                <a:lnTo>
                  <a:pt x="4900676" y="0"/>
                </a:lnTo>
                <a:lnTo>
                  <a:pt x="4900676" y="12192"/>
                </a:lnTo>
                <a:lnTo>
                  <a:pt x="4912868" y="12192"/>
                </a:lnTo>
                <a:lnTo>
                  <a:pt x="49128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410"/>
              </a:lnSpc>
            </a:pPr>
            <a:fld id="{81D60167-4931-47E6-BA6A-407CBD079E47}" type="slidenum">
              <a:rPr spc="-50" dirty="0"/>
              <a:pPr marL="114300">
                <a:lnSpc>
                  <a:spcPts val="1410"/>
                </a:lnSpc>
              </a:pPr>
              <a:t>5</a:t>
            </a:fld>
            <a:endParaRPr spc="-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7816" y="693165"/>
            <a:ext cx="51758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2.2.Динамика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результатов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ЕГЭ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предмету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последние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3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года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60814" y="901954"/>
            <a:ext cx="6070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latin typeface="Times New Roman"/>
                <a:cs typeface="Times New Roman"/>
              </a:rPr>
              <a:t>Таблица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2-</a:t>
            </a:r>
            <a:r>
              <a:rPr sz="900" i="1" spc="-50" dirty="0">
                <a:latin typeface="Times New Roman"/>
                <a:cs typeface="Times New Roman"/>
              </a:rPr>
              <a:t>6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05839" y="1182878"/>
          <a:ext cx="9002395" cy="14928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0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1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1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95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80975">
                <a:tc rowSpan="2">
                  <a:txBody>
                    <a:bodyPr/>
                    <a:lstStyle/>
                    <a:p>
                      <a:pPr marL="76200" marR="71120" indent="30480">
                        <a:lnSpc>
                          <a:spcPts val="138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п/п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Участников,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набравших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балл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Год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проведения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ГИА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28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87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2023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2024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2025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г.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695">
                <a:tc>
                  <a:txBody>
                    <a:bodyPr/>
                    <a:lstStyle/>
                    <a:p>
                      <a:pPr marL="68580">
                        <a:lnSpc>
                          <a:spcPts val="1345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6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ниже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балла</a:t>
                      </a:r>
                      <a:r>
                        <a:rPr sz="1200" baseline="31250" dirty="0"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5,7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(2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15,4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(8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13,3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(6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68580">
                        <a:lnSpc>
                          <a:spcPts val="1345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балла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60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баллов,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71,4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(25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42,3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(22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40,0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(18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504">
                <a:tc>
                  <a:txBody>
                    <a:bodyPr/>
                    <a:lstStyle/>
                    <a:p>
                      <a:pPr marL="68580">
                        <a:lnSpc>
                          <a:spcPts val="1345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3.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61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баллов,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(7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36,5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(19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37,8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(17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0979"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4.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81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баллов,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%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2,9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5,8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(3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8,9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(4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2250">
                <a:tc>
                  <a:txBody>
                    <a:bodyPr/>
                    <a:lstStyle/>
                    <a:p>
                      <a:pPr marL="68580">
                        <a:lnSpc>
                          <a:spcPts val="1355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5.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Средний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тестовый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балл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53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54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56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887983" y="3019527"/>
            <a:ext cx="8967470" cy="681355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281940" lvl="1" indent="-269240">
              <a:lnSpc>
                <a:spcPct val="100000"/>
              </a:lnSpc>
              <a:spcBef>
                <a:spcPts val="1000"/>
              </a:spcBef>
              <a:buSzPct val="92857"/>
              <a:buAutoNum type="arabicPeriod" startAt="3"/>
              <a:tabLst>
                <a:tab pos="281940" algn="l"/>
              </a:tabLst>
            </a:pPr>
            <a:r>
              <a:rPr sz="1400" b="1" dirty="0">
                <a:latin typeface="Times New Roman"/>
                <a:cs typeface="Times New Roman"/>
              </a:rPr>
              <a:t>Результаты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ЕГЭ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учебному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предмету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группам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участников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экзамена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различным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уровнем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подготовки</a:t>
            </a:r>
            <a:endParaRPr sz="1400">
              <a:latin typeface="Times New Roman"/>
              <a:cs typeface="Times New Roman"/>
            </a:endParaRPr>
          </a:p>
          <a:p>
            <a:pPr marL="1541145" lvl="2" indent="-532130">
              <a:lnSpc>
                <a:spcPct val="100000"/>
              </a:lnSpc>
              <a:spcBef>
                <a:spcPts val="900"/>
              </a:spcBef>
              <a:buFont typeface="Times New Roman"/>
              <a:buAutoNum type="arabicPeriod"/>
              <a:tabLst>
                <a:tab pos="1541145" algn="l"/>
              </a:tabLst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разрезе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категорий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участников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ЕГЭ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60814" y="3671697"/>
            <a:ext cx="6070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latin typeface="Times New Roman"/>
                <a:cs typeface="Times New Roman"/>
              </a:rPr>
              <a:t>Таблица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2-</a:t>
            </a:r>
            <a:r>
              <a:rPr sz="900" i="1" spc="-50" dirty="0">
                <a:latin typeface="Times New Roman"/>
                <a:cs typeface="Times New Roman"/>
              </a:rPr>
              <a:t>7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005839" y="3954145"/>
          <a:ext cx="9002394" cy="13766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0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2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32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51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735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00660">
                <a:tc rowSpan="2">
                  <a:txBody>
                    <a:bodyPr/>
                    <a:lstStyle/>
                    <a:p>
                      <a:pPr marL="68580" marR="78740">
                        <a:lnSpc>
                          <a:spcPts val="1380"/>
                        </a:lnSpc>
                        <a:spcBef>
                          <a:spcPts val="1165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п/п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47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64210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Категории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участников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4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Доля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участников,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которых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полученный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тестовый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балл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5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7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1454" marR="205740" indent="306070">
                        <a:lnSpc>
                          <a:spcPts val="1380"/>
                        </a:lnSpc>
                        <a:spcBef>
                          <a:spcPts val="37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ниже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0020" marR="155575" indent="51435">
                        <a:lnSpc>
                          <a:spcPts val="1380"/>
                        </a:lnSpc>
                        <a:spcBef>
                          <a:spcPts val="37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минимального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балла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60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61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19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2915" marR="283210" indent="-173990">
                        <a:lnSpc>
                          <a:spcPts val="1380"/>
                        </a:lnSpc>
                        <a:spcBef>
                          <a:spcPts val="37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81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100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R="60960"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ВТГ,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обучающиеся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программам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СОО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13,3%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(6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40,0%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(18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37,8%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(17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8,9%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(4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610">
                <a:tc>
                  <a:txBody>
                    <a:bodyPr/>
                    <a:lstStyle/>
                    <a:p>
                      <a:pPr marR="60960"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ВТГ,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обучающиеся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программам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СПО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R="60960" algn="ctr">
                        <a:lnSpc>
                          <a:spcPts val="134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3.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ВПЛ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100%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R="60960"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4.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Участники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экзамена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ОВЗ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object 8"/>
          <p:cNvSpPr/>
          <p:nvPr/>
        </p:nvSpPr>
        <p:spPr>
          <a:xfrm>
            <a:off x="1080516" y="6463283"/>
            <a:ext cx="1829435" cy="7620"/>
          </a:xfrm>
          <a:custGeom>
            <a:avLst/>
            <a:gdLst/>
            <a:ahLst/>
            <a:cxnLst/>
            <a:rect l="l" t="t" r="r" b="b"/>
            <a:pathLst>
              <a:path w="1829435" h="7620">
                <a:moveTo>
                  <a:pt x="1829054" y="0"/>
                </a:moveTo>
                <a:lnTo>
                  <a:pt x="0" y="0"/>
                </a:lnTo>
                <a:lnTo>
                  <a:pt x="0" y="7620"/>
                </a:lnTo>
                <a:lnTo>
                  <a:pt x="1829054" y="7620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42416" y="6522211"/>
            <a:ext cx="9145905" cy="32702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38100" marR="30480">
              <a:lnSpc>
                <a:spcPts val="1180"/>
              </a:lnSpc>
              <a:spcBef>
                <a:spcPts val="150"/>
              </a:spcBef>
            </a:pPr>
            <a:r>
              <a:rPr sz="975" baseline="29914" dirty="0">
                <a:latin typeface="Calibri"/>
                <a:cs typeface="Calibri"/>
              </a:rPr>
              <a:t>3</a:t>
            </a:r>
            <a:r>
              <a:rPr sz="975" spc="142" baseline="29914" dirty="0">
                <a:latin typeface="Calibri"/>
                <a:cs typeface="Calibri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Здесь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и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далее: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минимальный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балл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–</a:t>
            </a:r>
            <a:r>
              <a:rPr sz="1000" spc="3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установленное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Рособрнадзором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минимальное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количество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баллов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ЕГЭ,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подтверждающее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освоение</a:t>
            </a:r>
            <a:r>
              <a:rPr sz="1000" spc="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образовательной</a:t>
            </a:r>
            <a:r>
              <a:rPr sz="1000" spc="2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программы среднего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общего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образования </a:t>
            </a:r>
            <a:r>
              <a:rPr sz="1000" dirty="0">
                <a:latin typeface="Times New Roman"/>
                <a:cs typeface="Times New Roman"/>
              </a:rPr>
              <a:t>(по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учебному</a:t>
            </a:r>
            <a:r>
              <a:rPr sz="1000" spc="-4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предмету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«русский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язык»</a:t>
            </a:r>
            <a:r>
              <a:rPr sz="1000" spc="-3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для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анализа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берется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минимальный </a:t>
            </a:r>
            <a:r>
              <a:rPr sz="1000" dirty="0">
                <a:latin typeface="Times New Roman"/>
                <a:cs typeface="Times New Roman"/>
              </a:rPr>
              <a:t>балл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20" dirty="0">
                <a:latin typeface="Times New Roman"/>
                <a:cs typeface="Times New Roman"/>
              </a:rPr>
              <a:t>24).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4300">
              <a:lnSpc>
                <a:spcPts val="1410"/>
              </a:lnSpc>
            </a:pPr>
            <a:fld id="{81D60167-4931-47E6-BA6A-407CBD079E47}" type="slidenum">
              <a:rPr spc="-50" dirty="0"/>
              <a:pPr marL="114300">
                <a:lnSpc>
                  <a:spcPts val="1410"/>
                </a:lnSpc>
              </a:pPr>
              <a:t>6</a:t>
            </a:fld>
            <a:endParaRPr spc="-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59533" y="690118"/>
            <a:ext cx="204851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56959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2.3.2.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разрезе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типа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ОО</a:t>
            </a:r>
            <a:r>
              <a:rPr sz="1200" spc="-37" baseline="31250" dirty="0">
                <a:latin typeface="Times New Roman"/>
                <a:cs typeface="Times New Roman"/>
              </a:rPr>
              <a:t>4</a:t>
            </a:r>
            <a:endParaRPr sz="1200" baseline="312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60814" y="901954"/>
            <a:ext cx="6070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latin typeface="Times New Roman"/>
                <a:cs typeface="Times New Roman"/>
              </a:rPr>
              <a:t>Таблица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2-</a:t>
            </a:r>
            <a:r>
              <a:rPr sz="900" i="1" spc="-50" dirty="0">
                <a:latin typeface="Times New Roman"/>
                <a:cs typeface="Times New Roman"/>
              </a:rPr>
              <a:t>8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05839" y="1182878"/>
          <a:ext cx="9003029" cy="925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85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1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0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0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0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303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0975">
                <a:tc rowSpan="2">
                  <a:txBody>
                    <a:bodyPr/>
                    <a:lstStyle/>
                    <a:p>
                      <a:pPr marL="68580" marR="150495">
                        <a:lnSpc>
                          <a:spcPts val="1380"/>
                        </a:lnSpc>
                        <a:spcBef>
                          <a:spcPts val="840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п/п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66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470534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Тип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ОО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6680" marR="99060" indent="-3810" algn="ctr">
                        <a:lnSpc>
                          <a:spcPts val="138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Количество участников,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Доля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участников,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получивших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тестовый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балл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6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668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ниже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5134" marR="101600" indent="-343535">
                        <a:lnSpc>
                          <a:spcPts val="1380"/>
                        </a:lnSpc>
                        <a:spcBef>
                          <a:spcPts val="1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до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60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61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81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СОШ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40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15%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(6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42,5%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(17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32,5%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(13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10,0%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(4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260">
                <a:tc>
                  <a:txBody>
                    <a:bodyPr/>
                    <a:lstStyle/>
                    <a:p>
                      <a:pPr marL="68580">
                        <a:lnSpc>
                          <a:spcPts val="1285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28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Лицеи,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гимназии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20,0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%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80,0%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(4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85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884933" y="2359279"/>
            <a:ext cx="201358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4419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2.3.3.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dirty="0">
                <a:latin typeface="Times New Roman"/>
                <a:cs typeface="Times New Roman"/>
              </a:rPr>
              <a:t>юношей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девушек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60814" y="2571115"/>
            <a:ext cx="60706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latin typeface="Times New Roman"/>
                <a:cs typeface="Times New Roman"/>
              </a:rPr>
              <a:t>Таблица</a:t>
            </a:r>
            <a:r>
              <a:rPr sz="900" i="1" spc="-5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2-</a:t>
            </a:r>
            <a:r>
              <a:rPr sz="900" i="1" spc="-50" dirty="0">
                <a:latin typeface="Times New Roman"/>
                <a:cs typeface="Times New Roman"/>
              </a:rPr>
              <a:t>9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005839" y="2852039"/>
          <a:ext cx="8999853" cy="9112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2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788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7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297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297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297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76200" marR="71120" indent="30480">
                        <a:lnSpc>
                          <a:spcPts val="1380"/>
                        </a:lnSpc>
                        <a:spcBef>
                          <a:spcPts val="720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п/п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Пол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5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1600" marR="96520" indent="154940">
                        <a:lnSpc>
                          <a:spcPts val="1380"/>
                        </a:lnSpc>
                        <a:spcBef>
                          <a:spcPts val="72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Количество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участников,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Доля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участников,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получивших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тестовый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балл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2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65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ниже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5134" marR="101600" indent="-34353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до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60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61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81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4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женский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36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13,9%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(5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41,7%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(15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38,9%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(14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5,6%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(2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мужской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11,1%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33,3%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(3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33,3%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(3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22,2%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(2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1884933" y="3857625"/>
            <a:ext cx="2094864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4419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2.3.4.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сравнении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АТЕ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504426" y="4067936"/>
            <a:ext cx="6629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latin typeface="Times New Roman"/>
                <a:cs typeface="Times New Roman"/>
              </a:rPr>
              <a:t>Таблица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2-</a:t>
            </a:r>
            <a:r>
              <a:rPr sz="900" i="1" spc="-25" dirty="0">
                <a:latin typeface="Times New Roman"/>
                <a:cs typeface="Times New Roman"/>
              </a:rPr>
              <a:t>10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1005839" y="4350384"/>
          <a:ext cx="9003029" cy="15913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1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0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03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03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303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924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6200" marR="71120" indent="30480">
                        <a:lnSpc>
                          <a:spcPts val="139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п/п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21285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12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АТЕ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58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06680" marR="99060" indent="-3810" algn="ctr">
                        <a:lnSpc>
                          <a:spcPct val="96400"/>
                        </a:lnSpc>
                        <a:spcBef>
                          <a:spcPts val="79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Количество участников,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0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35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Доля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участников,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получивших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тестовый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балл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88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841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58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096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ниже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5134" marR="101600" indent="-343535">
                        <a:lnSpc>
                          <a:spcPts val="1380"/>
                        </a:lnSpc>
                        <a:spcBef>
                          <a:spcPts val="8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до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60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61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81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1620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м.р.Богатовский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37,5%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(3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50,0%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(4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12,5%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6235">
                <a:tc>
                  <a:txBody>
                    <a:bodyPr/>
                    <a:lstStyle/>
                    <a:p>
                      <a:pPr marL="68580">
                        <a:lnSpc>
                          <a:spcPts val="1345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 marR="677545">
                        <a:lnSpc>
                          <a:spcPts val="138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м.р.Кинель- Черкасский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42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9,5%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(2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42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23,8%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(5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42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47,6%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(10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42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19,0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(4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429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3.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3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г.о.Отрадный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6,3%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56,3%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(9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37,5%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(6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1080516" y="6618732"/>
            <a:ext cx="1829435" cy="7620"/>
          </a:xfrm>
          <a:custGeom>
            <a:avLst/>
            <a:gdLst/>
            <a:ahLst/>
            <a:cxnLst/>
            <a:rect l="l" t="t" r="r" b="b"/>
            <a:pathLst>
              <a:path w="1829435" h="7620">
                <a:moveTo>
                  <a:pt x="1829054" y="0"/>
                </a:moveTo>
                <a:lnTo>
                  <a:pt x="0" y="0"/>
                </a:lnTo>
                <a:lnTo>
                  <a:pt x="0" y="7619"/>
                </a:lnTo>
                <a:lnTo>
                  <a:pt x="1829054" y="7619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042416" y="6671564"/>
            <a:ext cx="651954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975" baseline="29914" dirty="0">
                <a:latin typeface="Times New Roman"/>
                <a:cs typeface="Times New Roman"/>
              </a:rPr>
              <a:t>4</a:t>
            </a:r>
            <a:r>
              <a:rPr sz="975" spc="127" baseline="29914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Перечень категорий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ОО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дополняется</a:t>
            </a:r>
            <a:r>
              <a:rPr sz="1000" dirty="0">
                <a:latin typeface="Times New Roman"/>
                <a:cs typeface="Times New Roman"/>
              </a:rPr>
              <a:t> /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уточняется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в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соответствии</a:t>
            </a:r>
            <a:r>
              <a:rPr sz="1000" dirty="0">
                <a:latin typeface="Times New Roman"/>
                <a:cs typeface="Times New Roman"/>
              </a:rPr>
              <a:t> со</a:t>
            </a:r>
            <a:r>
              <a:rPr sz="1000" spc="10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спецификой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региональной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системы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образования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7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8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887983" y="911707"/>
            <a:ext cx="8905875" cy="68072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281940" lvl="1" indent="-269240">
              <a:lnSpc>
                <a:spcPct val="100000"/>
              </a:lnSpc>
              <a:spcBef>
                <a:spcPts val="1000"/>
              </a:spcBef>
              <a:buSzPct val="92857"/>
              <a:buAutoNum type="arabicPeriod" startAt="4"/>
              <a:tabLst>
                <a:tab pos="281940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Выделение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перечня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ОО,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продемонстрировавших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наиболее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высокие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низкие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результаты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ЕГЭ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предмету</a:t>
            </a:r>
            <a:endParaRPr sz="1400">
              <a:latin typeface="Times New Roman"/>
              <a:cs typeface="Times New Roman"/>
            </a:endParaRPr>
          </a:p>
          <a:p>
            <a:pPr marL="1541145" lvl="2" indent="-532130">
              <a:lnSpc>
                <a:spcPct val="100000"/>
              </a:lnSpc>
              <a:spcBef>
                <a:spcPts val="900"/>
              </a:spcBef>
              <a:buFont typeface="Times New Roman"/>
              <a:buAutoNum type="arabicPeriod"/>
              <a:tabLst>
                <a:tab pos="1541145" algn="l"/>
              </a:tabLst>
            </a:pPr>
            <a:r>
              <a:rPr sz="1400" dirty="0">
                <a:latin typeface="Times New Roman"/>
                <a:cs typeface="Times New Roman"/>
              </a:rPr>
              <a:t>Перечень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ОО,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продемонстрировавших </a:t>
            </a:r>
            <a:r>
              <a:rPr sz="1400" dirty="0">
                <a:latin typeface="Times New Roman"/>
                <a:cs typeface="Times New Roman"/>
              </a:rPr>
              <a:t>наиболее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высокие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результаты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предмету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422130" y="1564894"/>
            <a:ext cx="7454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Courier New"/>
                <a:cs typeface="Courier New"/>
              </a:rPr>
              <a:t>o</a:t>
            </a:r>
            <a:r>
              <a:rPr sz="900" spc="-434" dirty="0">
                <a:latin typeface="Courier New"/>
                <a:cs typeface="Courier New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Таблица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2-</a:t>
            </a:r>
            <a:r>
              <a:rPr sz="900" i="1" spc="-25" dirty="0">
                <a:latin typeface="Times New Roman"/>
                <a:cs typeface="Times New Roman"/>
              </a:rPr>
              <a:t>11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05839" y="1845817"/>
          <a:ext cx="9186541" cy="1612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0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0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1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4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67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67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767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76200" marR="69850" indent="30480">
                        <a:lnSpc>
                          <a:spcPts val="1380"/>
                        </a:lnSpc>
                        <a:spcBef>
                          <a:spcPts val="720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п/п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59385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12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ОО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63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85420" marR="107314" indent="-71755">
                        <a:lnSpc>
                          <a:spcPts val="1380"/>
                        </a:lnSpc>
                        <a:spcBef>
                          <a:spcPts val="72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Количество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ВТГ,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Доля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ВТГ,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получивших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тестовый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балл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14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663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81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61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72085" marR="166370" indent="5016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минимального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балла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60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ниже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149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2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15"/>
                        </a:lnSpc>
                        <a:tabLst>
                          <a:tab pos="666750" algn="l"/>
                          <a:tab pos="1238250" algn="l"/>
                        </a:tabLst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ГБОУ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СОШ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№1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61594">
                        <a:lnSpc>
                          <a:spcPts val="1380"/>
                        </a:lnSpc>
                        <a:spcBef>
                          <a:spcPts val="15"/>
                        </a:spcBef>
                        <a:tabLst>
                          <a:tab pos="825500" algn="l"/>
                        </a:tabLst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«ОЦ»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с.Кинель- Черкассы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2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37,5%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(3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2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50,0%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(4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2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12,5%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2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2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149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2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315"/>
                        </a:lnSpc>
                        <a:tabLst>
                          <a:tab pos="666750" algn="l"/>
                          <a:tab pos="1238250" algn="l"/>
                        </a:tabLst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ГБОУ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СОШ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№3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8580" marR="61594">
                        <a:lnSpc>
                          <a:spcPts val="1380"/>
                        </a:lnSpc>
                        <a:spcBef>
                          <a:spcPts val="10"/>
                        </a:spcBef>
                        <a:tabLst>
                          <a:tab pos="825500" algn="l"/>
                        </a:tabLst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«ОЦ»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с.Кинель- Черкассы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2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33,3%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2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66,7%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(2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2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2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256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1884933" y="3552825"/>
            <a:ext cx="63563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8864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2.4.2.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dirty="0">
                <a:latin typeface="Times New Roman"/>
                <a:cs typeface="Times New Roman"/>
              </a:rPr>
              <a:t>Перечень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ОО,</a:t>
            </a:r>
            <a:r>
              <a:rPr sz="1400" spc="-10" dirty="0">
                <a:latin typeface="Times New Roman"/>
                <a:cs typeface="Times New Roman"/>
              </a:rPr>
              <a:t> продемонстрировавших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низкие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предмету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22130" y="3763136"/>
            <a:ext cx="74549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latin typeface="Courier New"/>
                <a:cs typeface="Courier New"/>
              </a:rPr>
              <a:t>o</a:t>
            </a:r>
            <a:r>
              <a:rPr sz="900" spc="-434" dirty="0">
                <a:latin typeface="Courier New"/>
                <a:cs typeface="Courier New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Таблица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2-</a:t>
            </a:r>
            <a:r>
              <a:rPr sz="900" i="1" spc="-25" dirty="0">
                <a:latin typeface="Times New Roman"/>
                <a:cs typeface="Times New Roman"/>
              </a:rPr>
              <a:t>12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1005839" y="4045584"/>
          <a:ext cx="9003025" cy="1261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2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979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82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89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87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897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878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73025" marR="65405" indent="30480">
                        <a:lnSpc>
                          <a:spcPts val="1380"/>
                        </a:lnSpc>
                        <a:spcBef>
                          <a:spcPts val="720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№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п/п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142875">
                        <a:lnSpc>
                          <a:spcPct val="100000"/>
                        </a:lnSpc>
                        <a:spcBef>
                          <a:spcPts val="130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sz="12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ОО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65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89560" marR="210820" indent="-71755">
                        <a:lnSpc>
                          <a:spcPts val="1380"/>
                        </a:lnSpc>
                        <a:spcBef>
                          <a:spcPts val="72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Количество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ВТГ,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ts val="133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Доля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ВТГ,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получивших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тестовый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балл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2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6573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9144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ниже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6364" marR="123189" indent="5143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минимального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балла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60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61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80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81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100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баллов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1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ГБОУ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СОШ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395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с.Беловка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100%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(2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50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2.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32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ГБОУ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СОШ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«ОЦ»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>
                        <a:lnSpc>
                          <a:spcPts val="1395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с.Кротовка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50%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50%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(1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чел)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object 8"/>
          <p:cNvSpPr txBox="1"/>
          <p:nvPr/>
        </p:nvSpPr>
        <p:spPr>
          <a:xfrm>
            <a:off x="887983" y="5580126"/>
            <a:ext cx="9279890" cy="9226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2.5.ВЫВОДЫ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характере</a:t>
            </a:r>
            <a:r>
              <a:rPr sz="1400" b="1" spc="-10" dirty="0">
                <a:latin typeface="Times New Roman"/>
                <a:cs typeface="Times New Roman"/>
              </a:rPr>
              <a:t> изменения</a:t>
            </a:r>
            <a:r>
              <a:rPr sz="1400" b="1" spc="-2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результатов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ЕГЭ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10" dirty="0">
                <a:latin typeface="Times New Roman"/>
                <a:cs typeface="Times New Roman"/>
              </a:rPr>
              <a:t> предмету</a:t>
            </a:r>
            <a:endParaRPr sz="1400">
              <a:latin typeface="Times New Roman"/>
              <a:cs typeface="Times New Roman"/>
            </a:endParaRPr>
          </a:p>
          <a:p>
            <a:pPr marL="192405" marR="5080" indent="806450">
              <a:lnSpc>
                <a:spcPct val="143700"/>
              </a:lnSpc>
              <a:spcBef>
                <a:spcPts val="550"/>
              </a:spcBef>
              <a:tabLst>
                <a:tab pos="1990089" algn="l"/>
                <a:tab pos="2448560" algn="l"/>
                <a:tab pos="2763520" algn="l"/>
                <a:tab pos="3608070" algn="l"/>
                <a:tab pos="4093210" algn="l"/>
                <a:tab pos="4554855" algn="l"/>
                <a:tab pos="4768215" algn="l"/>
                <a:tab pos="5996940" algn="l"/>
                <a:tab pos="7419340" algn="l"/>
                <a:tab pos="8060055" algn="l"/>
                <a:tab pos="9187180" algn="l"/>
              </a:tabLst>
            </a:pPr>
            <a:r>
              <a:rPr sz="1400" spc="-10" dirty="0">
                <a:latin typeface="Times New Roman"/>
                <a:cs typeface="Times New Roman"/>
              </a:rPr>
              <a:t>Результаты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ЕГЭ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биологии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2025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0" dirty="0">
                <a:latin typeface="Times New Roman"/>
                <a:cs typeface="Times New Roman"/>
              </a:rPr>
              <a:t>года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0" dirty="0">
                <a:latin typeface="Times New Roman"/>
                <a:cs typeface="Times New Roman"/>
              </a:rPr>
              <a:t>в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Отрадненском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образовательном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округе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сопоставимы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0" dirty="0">
                <a:latin typeface="Times New Roman"/>
                <a:cs typeface="Times New Roman"/>
              </a:rPr>
              <a:t>с </a:t>
            </a:r>
            <a:r>
              <a:rPr sz="1400" dirty="0">
                <a:latin typeface="Times New Roman"/>
                <a:cs typeface="Times New Roman"/>
              </a:rPr>
              <a:t>результатами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прошлых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лет,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хотя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можно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отметить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некоторые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положительные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изменения.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Значение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среднего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9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596239"/>
            <a:ext cx="9102090" cy="6162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350" algn="r">
              <a:lnSpc>
                <a:spcPct val="144300"/>
              </a:lnSpc>
              <a:spcBef>
                <a:spcPts val="95"/>
              </a:spcBef>
            </a:pPr>
            <a:r>
              <a:rPr sz="1400" dirty="0">
                <a:latin typeface="Times New Roman"/>
                <a:cs typeface="Times New Roman"/>
              </a:rPr>
              <a:t>тестового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2025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году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сравнении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2024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2023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выросло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составило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56.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сравнении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2023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и </a:t>
            </a:r>
            <a:r>
              <a:rPr sz="1400" dirty="0">
                <a:latin typeface="Times New Roman"/>
                <a:cs typeface="Times New Roman"/>
              </a:rPr>
              <a:t>2024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годами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выросла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доля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участников,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набравших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81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100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(на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3,1%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2024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6%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сравнении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2023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г.).</a:t>
            </a:r>
            <a:endParaRPr sz="1400">
              <a:latin typeface="Times New Roman"/>
              <a:cs typeface="Times New Roman"/>
            </a:endParaRPr>
          </a:p>
          <a:p>
            <a:pPr marL="12700" marR="6985" indent="541020" algn="just">
              <a:lnSpc>
                <a:spcPct val="143600"/>
              </a:lnSpc>
            </a:pPr>
            <a:r>
              <a:rPr sz="1400" dirty="0">
                <a:latin typeface="Times New Roman"/>
                <a:cs typeface="Times New Roman"/>
              </a:rPr>
              <a:t>Все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участники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ЕГЭ,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получившие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81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100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баллов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выпускники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СОШ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текущего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года,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обучающиеся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по </a:t>
            </a:r>
            <a:r>
              <a:rPr sz="1400" dirty="0">
                <a:latin typeface="Times New Roman"/>
                <a:cs typeface="Times New Roman"/>
              </a:rPr>
              <a:t>программам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СОО.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Максимальный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экзамену,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предыдущие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годы,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был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достигнут.</a:t>
            </a:r>
            <a:endParaRPr sz="1400">
              <a:latin typeface="Times New Roman"/>
              <a:cs typeface="Times New Roman"/>
            </a:endParaRPr>
          </a:p>
          <a:p>
            <a:pPr marL="12700" indent="541020" algn="just">
              <a:lnSpc>
                <a:spcPct val="100000"/>
              </a:lnSpc>
              <a:spcBef>
                <a:spcPts val="735"/>
              </a:spcBef>
            </a:pPr>
            <a:r>
              <a:rPr sz="1400" dirty="0">
                <a:latin typeface="Times New Roman"/>
                <a:cs typeface="Times New Roman"/>
              </a:rPr>
              <a:t>Доля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участников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экзамена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запасом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1-2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балла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границы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высокобалльных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результатов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составляет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4,4%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(2</a:t>
            </a:r>
            <a:endParaRPr sz="14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436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человека).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Следовательно,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выпускники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находятся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зоне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риска,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имеется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вероятность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получить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ниже </a:t>
            </a:r>
            <a:r>
              <a:rPr sz="1400" dirty="0">
                <a:latin typeface="Times New Roman"/>
                <a:cs typeface="Times New Roman"/>
              </a:rPr>
              <a:t>80,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может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привести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снижению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доли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выпускников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высоким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уровнем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подготовки.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Значение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первичного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балла </a:t>
            </a:r>
            <a:r>
              <a:rPr sz="1400" dirty="0">
                <a:latin typeface="Times New Roman"/>
                <a:cs typeface="Times New Roman"/>
              </a:rPr>
              <a:t>ЕГЭ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биологии,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который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является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нижней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границей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25%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наиболее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высоких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результатов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36.</a:t>
            </a:r>
            <a:endParaRPr sz="1400">
              <a:latin typeface="Times New Roman"/>
              <a:cs typeface="Times New Roman"/>
            </a:endParaRPr>
          </a:p>
          <a:p>
            <a:pPr marL="12700" indent="541020" algn="just">
              <a:lnSpc>
                <a:spcPct val="100000"/>
              </a:lnSpc>
              <a:spcBef>
                <a:spcPts val="730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2025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году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минимальный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порог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36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баллов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смогли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преодолеть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13,3%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общего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количества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участников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436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экзамена.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сравнении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2024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г.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этот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показатель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понизился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2,1%.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Преодолели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минимальный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порог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запасом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1-</a:t>
            </a:r>
            <a:r>
              <a:rPr sz="1400" spc="-50" dirty="0">
                <a:latin typeface="Times New Roman"/>
                <a:cs typeface="Times New Roman"/>
              </a:rPr>
              <a:t>2 </a:t>
            </a:r>
            <a:r>
              <a:rPr sz="1400" dirty="0">
                <a:latin typeface="Times New Roman"/>
                <a:cs typeface="Times New Roman"/>
              </a:rPr>
              <a:t>баллов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6,7%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участника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экзаменов.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означает,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потенциально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количество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преодолевших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порог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могло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быть </a:t>
            </a:r>
            <a:r>
              <a:rPr sz="1400" spc="-10" dirty="0">
                <a:latin typeface="Times New Roman"/>
                <a:cs typeface="Times New Roman"/>
              </a:rPr>
              <a:t>больше.</a:t>
            </a:r>
            <a:endParaRPr sz="1400">
              <a:latin typeface="Times New Roman"/>
              <a:cs typeface="Times New Roman"/>
            </a:endParaRPr>
          </a:p>
          <a:p>
            <a:pPr marL="12700" marR="9525" indent="541020" algn="just">
              <a:lnSpc>
                <a:spcPts val="2420"/>
              </a:lnSpc>
              <a:spcBef>
                <a:spcPts val="195"/>
              </a:spcBef>
            </a:pP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предыдущие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годы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большая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часть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экзаменуемых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показала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уровень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подготовки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диапазоне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от </a:t>
            </a:r>
            <a:r>
              <a:rPr sz="1400" dirty="0">
                <a:latin typeface="Times New Roman"/>
                <a:cs typeface="Times New Roman"/>
              </a:rPr>
              <a:t>минимальных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баллов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60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40,0%.</a:t>
            </a:r>
            <a:endParaRPr sz="1400">
              <a:latin typeface="Times New Roman"/>
              <a:cs typeface="Times New Roman"/>
            </a:endParaRPr>
          </a:p>
          <a:p>
            <a:pPr marL="12700" marR="5715" indent="541020" algn="just">
              <a:lnSpc>
                <a:spcPts val="241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Группу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участников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низким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уровнем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подготовки,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преодолевших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минимальную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границу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баллов,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составляют </a:t>
            </a:r>
            <a:r>
              <a:rPr sz="1400" dirty="0">
                <a:latin typeface="Times New Roman"/>
                <a:cs typeface="Times New Roman"/>
              </a:rPr>
              <a:t>выпускники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всех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районов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Отрадненского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образовательного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округа.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Больше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всего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таких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участников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Богатовском </a:t>
            </a:r>
            <a:r>
              <a:rPr sz="1400" dirty="0">
                <a:latin typeface="Times New Roman"/>
                <a:cs typeface="Times New Roman"/>
              </a:rPr>
              <a:t>районе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37,5%.</a:t>
            </a:r>
            <a:endParaRPr sz="1400">
              <a:latin typeface="Times New Roman"/>
              <a:cs typeface="Times New Roman"/>
            </a:endParaRPr>
          </a:p>
          <a:p>
            <a:pPr marL="553720" algn="just">
              <a:lnSpc>
                <a:spcPct val="100000"/>
              </a:lnSpc>
              <a:spcBef>
                <a:spcPts val="535"/>
              </a:spcBef>
            </a:pPr>
            <a:r>
              <a:rPr sz="1400" dirty="0">
                <a:latin typeface="Times New Roman"/>
                <a:cs typeface="Times New Roman"/>
              </a:rPr>
              <a:t>Высокие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результаты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показали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выпускники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Кинель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Черкасского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района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все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участники</a:t>
            </a:r>
            <a:endParaRPr sz="1400">
              <a:latin typeface="Times New Roman"/>
              <a:cs typeface="Times New Roman"/>
            </a:endParaRPr>
          </a:p>
          <a:p>
            <a:pPr marL="12700" marR="8255" algn="just">
              <a:lnSpc>
                <a:spcPct val="1436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экзамена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баллами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81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100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учащиеся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образовательных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организаций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этого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района: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ГБОУ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СОШ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№1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«ОЦ» </a:t>
            </a:r>
            <a:r>
              <a:rPr sz="1400" spc="-10" dirty="0">
                <a:latin typeface="Times New Roman"/>
                <a:cs typeface="Times New Roman"/>
              </a:rPr>
              <a:t>с.Кинель-</a:t>
            </a:r>
            <a:r>
              <a:rPr sz="1400" dirty="0">
                <a:latin typeface="Times New Roman"/>
                <a:cs typeface="Times New Roman"/>
              </a:rPr>
              <a:t>Черкассы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ГБОУ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СОШ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№3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«ОЦ»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с.Кинель-Черкассы.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10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977900" y="596239"/>
            <a:ext cx="9186545" cy="641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79705">
              <a:lnSpc>
                <a:spcPct val="144300"/>
              </a:lnSpc>
              <a:spcBef>
                <a:spcPts val="95"/>
              </a:spcBef>
              <a:tabLst>
                <a:tab pos="5571490" algn="l"/>
              </a:tabLst>
            </a:pPr>
            <a:r>
              <a:rPr sz="1400" dirty="0">
                <a:latin typeface="Times New Roman"/>
                <a:cs typeface="Times New Roman"/>
              </a:rPr>
              <a:t>Низкие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результаты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предмету</a:t>
            </a:r>
            <a:r>
              <a:rPr sz="1400" spc="1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продемонстрировали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учащиеся</a:t>
            </a:r>
            <a:r>
              <a:rPr sz="1400" dirty="0">
                <a:latin typeface="Times New Roman"/>
                <a:cs typeface="Times New Roman"/>
              </a:rPr>
              <a:t>	ГБОУ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СОШ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с.Беловка,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ГБОУ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СОШ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spc="-20" dirty="0">
                <a:latin typeface="Times New Roman"/>
                <a:cs typeface="Times New Roman"/>
              </a:rPr>
              <a:t>«ОЦ» </a:t>
            </a:r>
            <a:r>
              <a:rPr sz="1400" spc="-10" dirty="0">
                <a:latin typeface="Times New Roman"/>
                <a:cs typeface="Times New Roman"/>
              </a:rPr>
              <a:t>с.Кротовка.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62583" y="690118"/>
            <a:ext cx="9315450" cy="5537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3675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imes New Roman"/>
                <a:cs typeface="Times New Roman"/>
              </a:rPr>
              <a:t>Раздел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3.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АНАЛИЗ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РЕЗУЛЬТАТОВ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ВЫПОЛНЕНИЯ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ЗАДАНИЙ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20" dirty="0">
                <a:latin typeface="Times New Roman"/>
                <a:cs typeface="Times New Roman"/>
              </a:rPr>
              <a:t>КИМ</a:t>
            </a:r>
            <a:r>
              <a:rPr sz="1350" spc="-30" baseline="30864" dirty="0">
                <a:latin typeface="Times New Roman"/>
                <a:cs typeface="Times New Roman"/>
              </a:rPr>
              <a:t>7</a:t>
            </a:r>
            <a:endParaRPr sz="1350" baseline="30864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15"/>
              </a:spcBef>
            </a:pPr>
            <a:endParaRPr sz="14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3.1.Анализ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выполнения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заданий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spc="-25" dirty="0">
                <a:latin typeface="Times New Roman"/>
                <a:cs typeface="Times New Roman"/>
              </a:rPr>
              <a:t>КИМ</a:t>
            </a:r>
            <a:endParaRPr sz="1400">
              <a:latin typeface="Times New Roman"/>
              <a:cs typeface="Times New Roman"/>
            </a:endParaRPr>
          </a:p>
          <a:p>
            <a:pPr marL="217804" marR="20955" indent="541020">
              <a:lnSpc>
                <a:spcPct val="143700"/>
              </a:lnSpc>
              <a:spcBef>
                <a:spcPts val="790"/>
              </a:spcBef>
            </a:pPr>
            <a:r>
              <a:rPr sz="1400" dirty="0">
                <a:latin typeface="Times New Roman"/>
                <a:cs typeface="Times New Roman"/>
              </a:rPr>
              <a:t>Каждый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вариант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КИМ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содержит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28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состоит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 двух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частей, различающихся по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и </a:t>
            </a:r>
            <a:r>
              <a:rPr sz="1400" dirty="0">
                <a:latin typeface="Times New Roman"/>
                <a:cs typeface="Times New Roman"/>
              </a:rPr>
              <a:t>уровню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сложности.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Часть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содержит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21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задание:</a:t>
            </a:r>
            <a:endParaRPr sz="1400">
              <a:latin typeface="Times New Roman"/>
              <a:cs typeface="Times New Roman"/>
            </a:endParaRPr>
          </a:p>
          <a:p>
            <a:pPr marL="758825">
              <a:lnSpc>
                <a:spcPct val="100000"/>
              </a:lnSpc>
              <a:spcBef>
                <a:spcPts val="735"/>
              </a:spcBef>
            </a:pPr>
            <a:r>
              <a:rPr sz="1400" dirty="0">
                <a:latin typeface="Times New Roman"/>
                <a:cs typeface="Times New Roman"/>
              </a:rPr>
              <a:t>6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множественным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выбором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ответов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предложенного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списка;</a:t>
            </a:r>
            <a:endParaRPr sz="1400">
              <a:latin typeface="Times New Roman"/>
              <a:cs typeface="Times New Roman"/>
            </a:endParaRPr>
          </a:p>
          <a:p>
            <a:pPr marL="758825">
              <a:lnSpc>
                <a:spcPct val="100000"/>
              </a:lnSpc>
              <a:spcBef>
                <a:spcPts val="730"/>
              </a:spcBef>
            </a:pP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поиск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ответа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изображению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рисунке;</a:t>
            </a:r>
            <a:endParaRPr sz="1400">
              <a:latin typeface="Times New Roman"/>
              <a:cs typeface="Times New Roman"/>
            </a:endParaRPr>
          </a:p>
          <a:p>
            <a:pPr marL="758825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Times New Roman"/>
                <a:cs typeface="Times New Roman"/>
              </a:rPr>
              <a:t>4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установление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соответствия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элементов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двух-трёх </a:t>
            </a:r>
            <a:r>
              <a:rPr sz="1400" spc="-10" dirty="0">
                <a:latin typeface="Times New Roman"/>
                <a:cs typeface="Times New Roman"/>
              </a:rPr>
              <a:t>множеств;</a:t>
            </a:r>
            <a:endParaRPr sz="1400">
              <a:latin typeface="Times New Roman"/>
              <a:cs typeface="Times New Roman"/>
            </a:endParaRPr>
          </a:p>
          <a:p>
            <a:pPr marL="217804" marR="20955" indent="541020">
              <a:lnSpc>
                <a:spcPts val="2410"/>
              </a:lnSpc>
              <a:spcBef>
                <a:spcPts val="204"/>
              </a:spcBef>
            </a:pP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установление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последовательности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систематических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таксонов,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биологических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объектов,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процессов, явлений;</a:t>
            </a:r>
            <a:endParaRPr sz="1400">
              <a:latin typeface="Times New Roman"/>
              <a:cs typeface="Times New Roman"/>
            </a:endParaRPr>
          </a:p>
          <a:p>
            <a:pPr marL="758825">
              <a:lnSpc>
                <a:spcPct val="100000"/>
              </a:lnSpc>
              <a:spcBef>
                <a:spcPts val="530"/>
              </a:spcBef>
            </a:pP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решение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биологических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задач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цитологии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генетике;</a:t>
            </a:r>
            <a:endParaRPr sz="1400">
              <a:latin typeface="Times New Roman"/>
              <a:cs typeface="Times New Roman"/>
            </a:endParaRPr>
          </a:p>
          <a:p>
            <a:pPr marL="758825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дополнение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недостающей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информации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таблице;</a:t>
            </a:r>
            <a:endParaRPr sz="1400">
              <a:latin typeface="Times New Roman"/>
              <a:cs typeface="Times New Roman"/>
            </a:endParaRPr>
          </a:p>
          <a:p>
            <a:pPr marL="758825">
              <a:lnSpc>
                <a:spcPct val="100000"/>
              </a:lnSpc>
              <a:spcBef>
                <a:spcPts val="735"/>
              </a:spcBef>
            </a:pP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анализ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информации,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представленной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графической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или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табличной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форме.</a:t>
            </a:r>
            <a:endParaRPr sz="1400">
              <a:latin typeface="Times New Roman"/>
              <a:cs typeface="Times New Roman"/>
            </a:endParaRPr>
          </a:p>
          <a:p>
            <a:pPr marL="217804" marR="22225" indent="541020" algn="just">
              <a:lnSpc>
                <a:spcPct val="143600"/>
              </a:lnSpc>
            </a:pPr>
            <a:r>
              <a:rPr sz="1400" dirty="0">
                <a:latin typeface="Times New Roman"/>
                <a:cs typeface="Times New Roman"/>
              </a:rPr>
              <a:t>Ответ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части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даётся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соответствующей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записью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виде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слова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(словосочетания),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числа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или </a:t>
            </a:r>
            <a:r>
              <a:rPr sz="1400" dirty="0">
                <a:latin typeface="Times New Roman"/>
                <a:cs typeface="Times New Roman"/>
              </a:rPr>
              <a:t>последовательности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цифр,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записанных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пробелов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разделительных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символов.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Часть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содержит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7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с</a:t>
            </a:r>
            <a:endParaRPr sz="1400">
              <a:latin typeface="Times New Roman"/>
              <a:cs typeface="Times New Roman"/>
            </a:endParaRPr>
          </a:p>
          <a:p>
            <a:pPr marL="217804" marR="17780" algn="just">
              <a:lnSpc>
                <a:spcPct val="1436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развёрнутым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ответом.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этих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заданиях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ответ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формулируется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записывается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экзаменуемым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самостоятельно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в </a:t>
            </a:r>
            <a:r>
              <a:rPr sz="1400" dirty="0">
                <a:latin typeface="Times New Roman"/>
                <a:cs typeface="Times New Roman"/>
              </a:rPr>
              <a:t>развёрнутой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форме.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этой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части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работы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нацелены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выявление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выпускников,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имеющих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высокий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уровень </a:t>
            </a:r>
            <a:r>
              <a:rPr sz="1400" dirty="0">
                <a:latin typeface="Times New Roman"/>
                <a:cs typeface="Times New Roman"/>
              </a:rPr>
              <a:t>биологической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подготовки.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части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1–21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группируются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содержательным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блокам,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представленным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80516" y="6609588"/>
            <a:ext cx="1829435" cy="7620"/>
          </a:xfrm>
          <a:custGeom>
            <a:avLst/>
            <a:gdLst/>
            <a:ahLst/>
            <a:cxnLst/>
            <a:rect l="l" t="t" r="r" b="b"/>
            <a:pathLst>
              <a:path w="1829435" h="7620">
                <a:moveTo>
                  <a:pt x="1829054" y="0"/>
                </a:moveTo>
                <a:lnTo>
                  <a:pt x="0" y="0"/>
                </a:lnTo>
                <a:lnTo>
                  <a:pt x="0" y="7619"/>
                </a:lnTo>
                <a:lnTo>
                  <a:pt x="1829054" y="7619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1042416" y="6668516"/>
            <a:ext cx="812038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sz="975" baseline="29914" dirty="0">
                <a:latin typeface="Calibri"/>
                <a:cs typeface="Calibri"/>
              </a:rPr>
              <a:t>7</a:t>
            </a:r>
            <a:r>
              <a:rPr sz="975" spc="127" baseline="29914" dirty="0">
                <a:latin typeface="Calibri"/>
                <a:cs typeface="Calibri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При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формировании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отчетов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по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иностранным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языкам</a:t>
            </a:r>
            <a:r>
              <a:rPr sz="1000" spc="-10" dirty="0">
                <a:latin typeface="Times New Roman"/>
                <a:cs typeface="Times New Roman"/>
              </a:rPr>
              <a:t> рекомендуется</a:t>
            </a:r>
            <a:r>
              <a:rPr sz="1000" spc="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выделять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отдельные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подразделы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по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устной</a:t>
            </a:r>
            <a:r>
              <a:rPr sz="1000" spc="-2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и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по</a:t>
            </a:r>
            <a:r>
              <a:rPr sz="1000" spc="-10" dirty="0">
                <a:latin typeface="Times New Roman"/>
                <a:cs typeface="Times New Roman"/>
              </a:rPr>
              <a:t> письменной</a:t>
            </a:r>
            <a:r>
              <a:rPr sz="1000" spc="-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частям</a:t>
            </a:r>
            <a:r>
              <a:rPr sz="1000" spc="-1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экзамена.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11</a:t>
            </a:fld>
            <a:endParaRPr spc="-25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12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596239"/>
            <a:ext cx="9091930" cy="6413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4300"/>
              </a:lnSpc>
              <a:spcBef>
                <a:spcPts val="95"/>
              </a:spcBef>
            </a:pPr>
            <a:r>
              <a:rPr sz="1400" dirty="0">
                <a:latin typeface="Times New Roman"/>
                <a:cs typeface="Times New Roman"/>
              </a:rPr>
              <a:t>кодификаторе,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обеспечивает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более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доступное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восприятие</a:t>
            </a:r>
            <a:r>
              <a:rPr sz="1400" spc="3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информации.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части</a:t>
            </a:r>
            <a:r>
              <a:rPr sz="1400" spc="3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3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группируются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в </a:t>
            </a:r>
            <a:r>
              <a:rPr sz="1400" dirty="0">
                <a:latin typeface="Times New Roman"/>
                <a:cs typeface="Times New Roman"/>
              </a:rPr>
              <a:t>зависимости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проверяемых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видов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учебной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деятельности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соответствии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тематической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принадлежностью.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47952" y="816610"/>
            <a:ext cx="7847330" cy="1083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1520" lvl="2" indent="-718820">
              <a:lnSpc>
                <a:spcPct val="100000"/>
              </a:lnSpc>
              <a:spcBef>
                <a:spcPts val="100"/>
              </a:spcBef>
              <a:buFont typeface="Times New Roman"/>
              <a:buAutoNum type="arabicPeriod"/>
              <a:tabLst>
                <a:tab pos="731520" algn="l"/>
              </a:tabLst>
            </a:pPr>
            <a:r>
              <a:rPr sz="1400" dirty="0">
                <a:latin typeface="Times New Roman"/>
                <a:cs typeface="Times New Roman"/>
              </a:rPr>
              <a:t>Статистический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анализ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КИМ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2025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году</a:t>
            </a:r>
            <a:endParaRPr sz="1400">
              <a:latin typeface="Times New Roman"/>
              <a:cs typeface="Times New Roman"/>
            </a:endParaRPr>
          </a:p>
          <a:p>
            <a:pPr marL="192405" marR="5080" lvl="3" indent="1438275">
              <a:lnSpc>
                <a:spcPct val="192100"/>
              </a:lnSpc>
              <a:spcBef>
                <a:spcPts val="195"/>
              </a:spcBef>
              <a:buAutoNum type="arabicPeriod"/>
              <a:tabLst>
                <a:tab pos="1630680" algn="l"/>
              </a:tabLst>
            </a:pPr>
            <a:r>
              <a:rPr sz="1400" dirty="0">
                <a:latin typeface="Times New Roman"/>
                <a:cs typeface="Times New Roman"/>
              </a:rPr>
              <a:t>Основные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статистические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характеристики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КИМ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2025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году </a:t>
            </a:r>
            <a:r>
              <a:rPr sz="1400" dirty="0">
                <a:latin typeface="Times New Roman"/>
                <a:cs typeface="Times New Roman"/>
              </a:rPr>
              <a:t>Основные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статистические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характеристики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целом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представлены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Таб.2-</a:t>
            </a:r>
            <a:r>
              <a:rPr sz="1400" spc="-25" dirty="0">
                <a:latin typeface="Times New Roman"/>
                <a:cs typeface="Times New Roman"/>
              </a:rPr>
              <a:t>13.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504426" y="1871217"/>
            <a:ext cx="66294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i="1" dirty="0">
                <a:latin typeface="Times New Roman"/>
                <a:cs typeface="Times New Roman"/>
              </a:rPr>
              <a:t>Таблица</a:t>
            </a:r>
            <a:r>
              <a:rPr sz="900" i="1" spc="-10" dirty="0">
                <a:latin typeface="Times New Roman"/>
                <a:cs typeface="Times New Roman"/>
              </a:rPr>
              <a:t> </a:t>
            </a:r>
            <a:r>
              <a:rPr sz="900" i="1" dirty="0">
                <a:latin typeface="Times New Roman"/>
                <a:cs typeface="Times New Roman"/>
              </a:rPr>
              <a:t>2-</a:t>
            </a:r>
            <a:r>
              <a:rPr sz="900" i="1" spc="-25" dirty="0">
                <a:latin typeface="Times New Roman"/>
                <a:cs typeface="Times New Roman"/>
              </a:rPr>
              <a:t>13</a:t>
            </a:r>
            <a:endParaRPr sz="9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031747" y="2152523"/>
          <a:ext cx="9092561" cy="3123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0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8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4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53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53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100" marR="29845" indent="36830" algn="just">
                        <a:lnSpc>
                          <a:spcPct val="959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Номер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КИМ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73685" marR="184150" indent="-83820">
                        <a:lnSpc>
                          <a:spcPts val="126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Проверяемые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элементы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содержания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/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умения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1915" marR="78740" indent="68580">
                        <a:lnSpc>
                          <a:spcPts val="127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Уровень сложности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70180">
                        <a:lnSpc>
                          <a:spcPts val="123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4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Процент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выполнения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44780" marR="140970" algn="ctr">
                        <a:lnSpc>
                          <a:spcPts val="127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Отрадненском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образовательном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округе</a:t>
                      </a:r>
                      <a:r>
                        <a:rPr sz="1050" baseline="31746" dirty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050" spc="127" baseline="31746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группах участников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экзамена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разными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уровнями подготовки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30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средний,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4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2230" marR="53340" indent="-1270" algn="ctr">
                        <a:lnSpc>
                          <a:spcPts val="126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преодолевших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минимальный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балл,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от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6830" algn="ctr">
                        <a:lnSpc>
                          <a:spcPts val="126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60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9095" marR="45720" indent="-326390">
                        <a:lnSpc>
                          <a:spcPts val="1260"/>
                        </a:lnSpc>
                        <a:spcBef>
                          <a:spcPts val="67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61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80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50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90"/>
                        </a:lnSpc>
                        <a:spcBef>
                          <a:spcPts val="58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9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81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100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63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1.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102235" indent="42545">
                        <a:lnSpc>
                          <a:spcPts val="1380"/>
                        </a:lnSpc>
                        <a:spcBef>
                          <a:spcPts val="2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Современная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биология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комплексная</a:t>
                      </a:r>
                      <a:r>
                        <a:rPr sz="12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наука.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34290">
                        <a:lnSpc>
                          <a:spcPts val="138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Биологические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науки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изучаемые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ими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проблемы.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Работа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таблицей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(с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рисунком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без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рисунка)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73,3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66,7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82,4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100,0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362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1275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137160" indent="42545">
                        <a:lnSpc>
                          <a:spcPts val="138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Методы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биологической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науки.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Наблюдение,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измерение,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эксперимент, систематизация,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ts val="1315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метаанализ.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ts val="141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Множественный</a:t>
                      </a:r>
                      <a:r>
                        <a:rPr sz="12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выбор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67,8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77,8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58,8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87,5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1080516" y="6408420"/>
            <a:ext cx="1829435" cy="7620"/>
          </a:xfrm>
          <a:custGeom>
            <a:avLst/>
            <a:gdLst/>
            <a:ahLst/>
            <a:cxnLst/>
            <a:rect l="l" t="t" r="r" b="b"/>
            <a:pathLst>
              <a:path w="1829435" h="7620">
                <a:moveTo>
                  <a:pt x="1829054" y="0"/>
                </a:moveTo>
                <a:lnTo>
                  <a:pt x="0" y="0"/>
                </a:lnTo>
                <a:lnTo>
                  <a:pt x="0" y="7620"/>
                </a:lnTo>
                <a:lnTo>
                  <a:pt x="1829054" y="7620"/>
                </a:lnTo>
                <a:lnTo>
                  <a:pt x="182905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75889" y="6492904"/>
            <a:ext cx="781677" cy="20063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067816" y="6451498"/>
            <a:ext cx="9098280" cy="397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2000"/>
              </a:lnSpc>
              <a:spcBef>
                <a:spcPts val="100"/>
              </a:spcBef>
              <a:tabLst>
                <a:tab pos="2399665" algn="l"/>
              </a:tabLst>
            </a:pPr>
            <a:r>
              <a:rPr sz="1050" baseline="31746" dirty="0">
                <a:latin typeface="Times New Roman"/>
                <a:cs typeface="Times New Roman"/>
              </a:rPr>
              <a:t>9</a:t>
            </a:r>
            <a:r>
              <a:rPr sz="1050" spc="419" baseline="31746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Вычисляется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по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формуле</a:t>
            </a:r>
            <a:r>
              <a:rPr sz="1000" dirty="0">
                <a:latin typeface="Times New Roman"/>
                <a:cs typeface="Times New Roman"/>
              </a:rPr>
              <a:t>	,</a:t>
            </a:r>
            <a:r>
              <a:rPr sz="1000" spc="1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где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–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сумма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первичных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баллов,</a:t>
            </a:r>
            <a:r>
              <a:rPr sz="1000" spc="19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полученных</a:t>
            </a:r>
            <a:r>
              <a:rPr sz="1000" spc="19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всеми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участниками</a:t>
            </a:r>
            <a:r>
              <a:rPr sz="1000" spc="17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группы</a:t>
            </a:r>
            <a:r>
              <a:rPr sz="1000" spc="18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за</a:t>
            </a:r>
            <a:r>
              <a:rPr sz="1000" spc="19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выполнение</a:t>
            </a:r>
            <a:r>
              <a:rPr sz="1000" spc="18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задания,</a:t>
            </a:r>
            <a:r>
              <a:rPr sz="1000" spc="21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n</a:t>
            </a:r>
            <a:r>
              <a:rPr sz="1000" spc="17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–</a:t>
            </a:r>
            <a:r>
              <a:rPr sz="1000" spc="19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количество участников </a:t>
            </a:r>
            <a:r>
              <a:rPr sz="1000" dirty="0">
                <a:latin typeface="Times New Roman"/>
                <a:cs typeface="Times New Roman"/>
              </a:rPr>
              <a:t>в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группе,</a:t>
            </a:r>
            <a:r>
              <a:rPr sz="1000" spc="2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m</a:t>
            </a:r>
            <a:r>
              <a:rPr sz="1000" spc="-10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– </a:t>
            </a:r>
            <a:r>
              <a:rPr sz="1000" spc="-10" dirty="0">
                <a:latin typeface="Times New Roman"/>
                <a:cs typeface="Times New Roman"/>
              </a:rPr>
              <a:t>максимальный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первичный </a:t>
            </a:r>
            <a:r>
              <a:rPr sz="1000" dirty="0">
                <a:latin typeface="Times New Roman"/>
                <a:cs typeface="Times New Roman"/>
              </a:rPr>
              <a:t>балл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dirty="0">
                <a:latin typeface="Times New Roman"/>
                <a:cs typeface="Times New Roman"/>
              </a:rPr>
              <a:t>за</a:t>
            </a:r>
            <a:r>
              <a:rPr sz="1000" spc="-5" dirty="0">
                <a:latin typeface="Times New Roman"/>
                <a:cs typeface="Times New Roman"/>
              </a:rPr>
              <a:t> </a:t>
            </a:r>
            <a:r>
              <a:rPr sz="1000" spc="-10" dirty="0">
                <a:latin typeface="Times New Roman"/>
                <a:cs typeface="Times New Roman"/>
              </a:rPr>
              <a:t>задание.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13</a:t>
            </a:fld>
            <a:endParaRPr spc="-25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14</a:t>
            </a:fld>
            <a:endParaRPr spc="-2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31747" y="719582"/>
          <a:ext cx="9092561" cy="50831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0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8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4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53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53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100" marR="29845" indent="36830" algn="just">
                        <a:lnSpc>
                          <a:spcPct val="959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Номер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КИМ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73685" marR="184150" indent="-83820">
                        <a:lnSpc>
                          <a:spcPts val="126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Проверяемые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элементы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содержания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/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умения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1915" marR="78740" indent="68580">
                        <a:lnSpc>
                          <a:spcPts val="127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Уровень сложности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70180">
                        <a:lnSpc>
                          <a:spcPts val="123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4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Процент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выполнения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44780" marR="140970" algn="ctr">
                        <a:lnSpc>
                          <a:spcPts val="127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Отрадненском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образовательном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округе</a:t>
                      </a:r>
                      <a:r>
                        <a:rPr sz="1050" baseline="31746" dirty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050" spc="127" baseline="31746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группах участников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экзамена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разными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уровнями подготовки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6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средний,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4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2230" marR="53340" indent="-1270" algn="ctr">
                        <a:lnSpc>
                          <a:spcPts val="126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преодолевших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минимальный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балл,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от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6830" algn="ctr">
                        <a:lnSpc>
                          <a:spcPts val="126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60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9095" marR="45720" indent="-326390">
                        <a:lnSpc>
                          <a:spcPts val="127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61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80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95"/>
                        </a:lnSpc>
                        <a:spcBef>
                          <a:spcPts val="58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9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81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100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41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1275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335915" indent="42545">
                        <a:lnSpc>
                          <a:spcPts val="1380"/>
                        </a:lnSpc>
                        <a:spcBef>
                          <a:spcPts val="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Генетическая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информация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клетке.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360680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Хромосомный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набор. Экологические закономерности.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144780" algn="just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Физиология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организмов.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Решение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биологических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расчётных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задач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73,3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61,1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88,2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100,0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1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1275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22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257810" indent="42545">
                        <a:lnSpc>
                          <a:spcPts val="1380"/>
                        </a:lnSpc>
                        <a:spcBef>
                          <a:spcPts val="2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Моно-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дигибридное, анализирующее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скрещивание.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Решение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биологической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задачи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22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75,6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22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22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72,2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22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100,0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22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100,0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22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8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12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212090" indent="4254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Клетка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как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биологическая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система.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Организм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как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биологическая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система.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Задание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рисунком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16,7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77,8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100,0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100,0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655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1275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212725" indent="42545">
                        <a:lnSpc>
                          <a:spcPct val="959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Клетка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как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биологическая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система.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Организм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как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биологическая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система.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ts val="135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Установление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ts val="141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соответствия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(с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рисунком)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П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45,6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8,3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27,8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70,6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75,0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15</a:t>
            </a:fld>
            <a:endParaRPr spc="-2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31747" y="719581"/>
          <a:ext cx="9092561" cy="52666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0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8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4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53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53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100" marR="29845" indent="36830" algn="just">
                        <a:lnSpc>
                          <a:spcPct val="959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Номер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КИМ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73685" marR="184150" indent="-83820">
                        <a:lnSpc>
                          <a:spcPts val="126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Проверяемые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элементы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содержания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/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умения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1915" marR="78740" indent="68580">
                        <a:lnSpc>
                          <a:spcPts val="127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Уровень сложности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70180">
                        <a:lnSpc>
                          <a:spcPts val="123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4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Процент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выполнения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44780" marR="140970" algn="ctr">
                        <a:lnSpc>
                          <a:spcPts val="127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Отрадненском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образовательном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округе</a:t>
                      </a:r>
                      <a:r>
                        <a:rPr sz="1050" baseline="31746" dirty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050" spc="127" baseline="31746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группах участников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экзамена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разными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уровнями подготовки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6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средний,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4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2230" marR="53340" indent="-1270" algn="ctr">
                        <a:lnSpc>
                          <a:spcPts val="126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преодолевших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минимальный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балл,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от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6830" algn="ctr">
                        <a:lnSpc>
                          <a:spcPts val="126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60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9095" marR="45720" indent="-326390">
                        <a:lnSpc>
                          <a:spcPts val="127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61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80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95"/>
                        </a:lnSpc>
                        <a:spcBef>
                          <a:spcPts val="58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9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81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100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8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5904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212725" indent="42545">
                        <a:lnSpc>
                          <a:spcPts val="138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Клетка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как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биологическая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система.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4381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Организм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как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биологическая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система.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Селекция.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Биотехнология. Множественный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выбор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(с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рисунком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без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рисунка)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57,8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8,3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47,2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76,5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100,0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41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5904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212725" indent="42545">
                        <a:lnSpc>
                          <a:spcPts val="138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Клетка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как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биологическая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система.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Организм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как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4381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биологическая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система.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Селекция.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Биотехнология.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ts val="1315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Установление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147955">
                        <a:lnSpc>
                          <a:spcPts val="1380"/>
                        </a:lnSpc>
                        <a:spcBef>
                          <a:spcPts val="3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последовательности</a:t>
                      </a:r>
                      <a:r>
                        <a:rPr sz="12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(без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рисунка)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П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35,6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11,1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61,8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87,5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1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55904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34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Многообразие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372745">
                        <a:lnSpc>
                          <a:spcPct val="95900"/>
                        </a:lnSpc>
                        <a:spcBef>
                          <a:spcPts val="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организмов.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Грибы,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Растения.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Животные.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Задание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рисунком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53,3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27,8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82,4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96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20979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10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35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Многообразие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372745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организмов.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Грибы,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Растения.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Животные.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843915">
                        <a:lnSpc>
                          <a:spcPts val="138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Установление соответствия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П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8,3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38,9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64,7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100,0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16</a:t>
            </a:fld>
            <a:endParaRPr spc="-2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31747" y="719581"/>
          <a:ext cx="9092561" cy="5815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0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8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4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53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53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100" marR="29845" indent="36830" algn="just">
                        <a:lnSpc>
                          <a:spcPct val="959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Номер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КИМ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73685" marR="184150" indent="-83820">
                        <a:lnSpc>
                          <a:spcPts val="126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Проверяемые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элементы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содержания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/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умения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1915" marR="78740" indent="68580">
                        <a:lnSpc>
                          <a:spcPts val="127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Уровень сложности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70180">
                        <a:lnSpc>
                          <a:spcPts val="123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4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Процент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выполнения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44780" marR="140970" algn="ctr">
                        <a:lnSpc>
                          <a:spcPts val="127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Отрадненском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образовательном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округе</a:t>
                      </a:r>
                      <a:r>
                        <a:rPr sz="1050" baseline="31746" dirty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050" spc="127" baseline="31746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группах участников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экзамена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разными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уровнями подготовки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6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средний,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4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2230" marR="53340" indent="-1270" algn="ctr">
                        <a:lnSpc>
                          <a:spcPts val="126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преодолевших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минимальный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балл,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от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6830" algn="ctr">
                        <a:lnSpc>
                          <a:spcPts val="126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60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9095" marR="45720" indent="-326390">
                        <a:lnSpc>
                          <a:spcPts val="127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61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80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95"/>
                        </a:lnSpc>
                        <a:spcBef>
                          <a:spcPts val="58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9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81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100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8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72085" algn="r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11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34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Многообразие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71120">
                        <a:lnSpc>
                          <a:spcPct val="95900"/>
                        </a:lnSpc>
                        <a:spcBef>
                          <a:spcPts val="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организмов.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Грибы.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Растения.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Животные. Множественный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выбор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(с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рисунком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без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рисунка)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57,8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41,7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67,6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100,0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38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7208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12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34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Многообразие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272415">
                        <a:lnSpc>
                          <a:spcPts val="1380"/>
                        </a:lnSpc>
                        <a:spcBef>
                          <a:spcPts val="6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организмов.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Основные систематические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категории,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их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соподчинённость.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442595">
                        <a:lnSpc>
                          <a:spcPts val="138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Установление последовательности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54,4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16,7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27,8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85,3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100,0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pPr marR="172085" algn="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13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426084" indent="4254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Организм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человека.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Задание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рисунком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731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62,2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33,3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44,4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82,4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100,0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89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91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72085" algn="r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14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35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Организм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человека.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843915">
                        <a:lnSpc>
                          <a:spcPts val="1380"/>
                        </a:lnSpc>
                        <a:spcBef>
                          <a:spcPts val="3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Установление соответствия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П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48,9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16,7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22,2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79,4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87,5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7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72085" algn="r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15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Организм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человека.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71120">
                        <a:lnSpc>
                          <a:spcPts val="1380"/>
                        </a:lnSpc>
                        <a:spcBef>
                          <a:spcPts val="4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Множественный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выбор</a:t>
                      </a:r>
                      <a:r>
                        <a:rPr sz="12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(с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рисунком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без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рисунка)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55,6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55,6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87,5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7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7208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16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425450" indent="4254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Организм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человека. Установление последовательности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П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56,7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25,0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38,9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76,5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100,0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72085" algn="r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17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588010" indent="42545">
                        <a:lnSpc>
                          <a:spcPts val="1380"/>
                        </a:lnSpc>
                        <a:spcBef>
                          <a:spcPts val="3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Эволюция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живой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природы.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227965">
                        <a:lnSpc>
                          <a:spcPts val="138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Множественный</a:t>
                      </a:r>
                      <a:r>
                        <a:rPr sz="12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выбор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(работа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текстом)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74,4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25,0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63,9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97,1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100,0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17</a:t>
            </a:fld>
            <a:endParaRPr spc="-2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31747" y="719582"/>
          <a:ext cx="9092561" cy="59709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0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8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4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53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53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100" marR="29845" indent="36830" algn="just">
                        <a:lnSpc>
                          <a:spcPct val="959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Номер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КИМ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73685" marR="184150" indent="-83820">
                        <a:lnSpc>
                          <a:spcPts val="126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Проверяемые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элементы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содержания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/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умения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1915" marR="78740" indent="68580">
                        <a:lnSpc>
                          <a:spcPts val="127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Уровень сложности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70180">
                        <a:lnSpc>
                          <a:spcPts val="123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4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Процент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выполнения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44780" marR="140970" algn="ctr">
                        <a:lnSpc>
                          <a:spcPts val="127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Отрадненском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образовательном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округе</a:t>
                      </a:r>
                      <a:r>
                        <a:rPr sz="1050" baseline="31746" dirty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050" spc="127" baseline="31746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группах участников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экзамена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разными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уровнями подготовки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6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средний,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4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2230" marR="53340" indent="-1270" algn="ctr">
                        <a:lnSpc>
                          <a:spcPts val="126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преодолевших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минимальный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балл,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от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6830" algn="ctr">
                        <a:lnSpc>
                          <a:spcPts val="126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60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9095" marR="45720" indent="-326390">
                        <a:lnSpc>
                          <a:spcPts val="127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61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80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95"/>
                        </a:lnSpc>
                        <a:spcBef>
                          <a:spcPts val="58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9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81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100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8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72085" algn="r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18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107314" indent="42545">
                        <a:lnSpc>
                          <a:spcPts val="138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Экосистемы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присущие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им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закономерности.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ts val="1315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Биосфера.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227965">
                        <a:lnSpc>
                          <a:spcPts val="1380"/>
                        </a:lnSpc>
                        <a:spcBef>
                          <a:spcPts val="3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Множественный</a:t>
                      </a:r>
                      <a:r>
                        <a:rPr sz="12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выбор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(без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рисунка)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61,1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16,7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52,8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79,4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87,5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41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72085" algn="r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19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66040" indent="42545">
                        <a:lnSpc>
                          <a:spcPts val="138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Эволюция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живой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природы.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Происхождение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человека.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Экосистемы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присущие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им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закономерности.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144780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Биосфера.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Установление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соответствия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(без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рисунка)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П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67,8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16,7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63,9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85,3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87,5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8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7208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20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100330" indent="42545">
                        <a:lnSpc>
                          <a:spcPts val="138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Общебиологические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закономерности.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Человек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его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здоровье.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Работа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с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таблицей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(с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рисунком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без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рисунка)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П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56,7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66,7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41,7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58,8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100,0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91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72085" algn="r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21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35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Анализ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экспертных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122555">
                        <a:lnSpc>
                          <a:spcPts val="1380"/>
                        </a:lnSpc>
                        <a:spcBef>
                          <a:spcPts val="3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данных,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табличной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или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графической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форме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82,2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83,3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72,2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88,2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100,0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65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88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7208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22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123189" indent="42545">
                        <a:lnSpc>
                          <a:spcPts val="1380"/>
                        </a:lnSpc>
                        <a:spcBef>
                          <a:spcPts val="2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Применение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биологических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знаний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практических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ситуациях, анализ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ts val="1315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экспериментальных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354330">
                        <a:lnSpc>
                          <a:spcPts val="1380"/>
                        </a:lnSpc>
                        <a:spcBef>
                          <a:spcPts val="4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данных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(методология эксперимента)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73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П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58,5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22,2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44,4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82,4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75,0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18</a:t>
            </a:fld>
            <a:endParaRPr spc="-2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31747" y="719582"/>
          <a:ext cx="9092561" cy="5795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0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8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4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53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53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100" marR="29845" indent="36830" algn="just">
                        <a:lnSpc>
                          <a:spcPct val="959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Номер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КИМ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73685" marR="184150" indent="-83820">
                        <a:lnSpc>
                          <a:spcPts val="126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Проверяемые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элементы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содержания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/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умения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1915" marR="78740" indent="68580">
                        <a:lnSpc>
                          <a:spcPts val="127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Уровень сложности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70180">
                        <a:lnSpc>
                          <a:spcPts val="123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4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Процент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выполнения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44780" marR="140970" algn="ctr">
                        <a:lnSpc>
                          <a:spcPts val="127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Отрадненском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образовательном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округе</a:t>
                      </a:r>
                      <a:r>
                        <a:rPr sz="1050" baseline="31746" dirty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050" spc="127" baseline="31746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группах участников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экзамена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разными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уровнями подготовки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6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средний,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4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2230" marR="53340" indent="-1270" algn="ctr">
                        <a:lnSpc>
                          <a:spcPts val="126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преодолевших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минимальный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балл,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от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6830" algn="ctr">
                        <a:lnSpc>
                          <a:spcPts val="126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60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9095" marR="45720" indent="-326390">
                        <a:lnSpc>
                          <a:spcPts val="127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61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80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95"/>
                        </a:lnSpc>
                        <a:spcBef>
                          <a:spcPts val="58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9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81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100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41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72085" algn="r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23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180975" indent="42545">
                        <a:lnSpc>
                          <a:spcPts val="1380"/>
                        </a:lnSpc>
                        <a:spcBef>
                          <a:spcPts val="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Применение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биологических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знаний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123189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практических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ситуациях, анализ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457834">
                        <a:lnSpc>
                          <a:spcPts val="138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экспериментальных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данных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(выводы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36195">
                        <a:lnSpc>
                          <a:spcPts val="138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результатам</a:t>
                      </a:r>
                      <a:r>
                        <a:rPr sz="12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эксперимента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прогнозы)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604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37,0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11,1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14,8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58,8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83,3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2585">
                <a:tc>
                  <a:txBody>
                    <a:bodyPr/>
                    <a:lstStyle/>
                    <a:p>
                      <a:pPr marR="172085" algn="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24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111760" indent="42545">
                        <a:lnSpc>
                          <a:spcPts val="138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Задание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изображением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биологического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объект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660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5,6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35,3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50,0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1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72085" algn="r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25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109855" indent="42545">
                        <a:lnSpc>
                          <a:spcPct val="956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Обобщение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применение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знаний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человеке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многообразии организмов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6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604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21,5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14,8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27,5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58,3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16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72085" algn="r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26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133350" indent="42545">
                        <a:lnSpc>
                          <a:spcPct val="959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Обобщение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применение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знаний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общей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биологии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(клетке,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организму,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эволюции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органического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мира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54610">
                        <a:lnSpc>
                          <a:spcPts val="1380"/>
                        </a:lnSpc>
                        <a:spcBef>
                          <a:spcPts val="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экологических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закономерностях)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новой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ситуации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6040"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15,6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7,4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23,5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04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41,7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83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17208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27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 marR="263525" indent="42545">
                        <a:lnSpc>
                          <a:spcPts val="1380"/>
                        </a:lnSpc>
                        <a:spcBef>
                          <a:spcPts val="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Решение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задач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цитологии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эволюции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органического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мира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применение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знаний</a:t>
                      </a:r>
                      <a:r>
                        <a:rPr sz="12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>
                        <a:lnSpc>
                          <a:spcPts val="1345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новой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ситуации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60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23,7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14,8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29,4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75,0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19</a:t>
            </a:fld>
            <a:endParaRPr spc="-25" dirty="0"/>
          </a:p>
        </p:txBody>
      </p:sp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031747" y="719582"/>
          <a:ext cx="9092561" cy="15278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10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08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8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85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41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3537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9530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38100" marR="29845" indent="36830" algn="just">
                        <a:lnSpc>
                          <a:spcPct val="959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Номер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КИМ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73685" marR="184150" indent="-83820">
                        <a:lnSpc>
                          <a:spcPts val="126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Проверяемые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элементы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содержания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/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умения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1915" marR="78740" indent="68580">
                        <a:lnSpc>
                          <a:spcPts val="127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Уровень сложности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70180">
                        <a:lnSpc>
                          <a:spcPts val="1230"/>
                        </a:lnSpc>
                      </a:pP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ts val="124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Процент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выполнения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задания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44780" marR="140970" algn="ctr">
                        <a:lnSpc>
                          <a:spcPts val="1270"/>
                        </a:lnSpc>
                        <a:spcBef>
                          <a:spcPts val="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Отрадненском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образовательном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округе</a:t>
                      </a:r>
                      <a:r>
                        <a:rPr sz="1050" baseline="31746" dirty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050" spc="127" baseline="31746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группах участников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экзамена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разными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уровнями подготовки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66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69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1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средний,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543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2230" marR="53340" indent="-1270" algn="ctr">
                        <a:lnSpc>
                          <a:spcPts val="126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преодолевших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минимальный</a:t>
                      </a:r>
                      <a:r>
                        <a:rPr sz="11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балл,</a:t>
                      </a: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 %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40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от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3815" marR="36830" algn="ctr">
                        <a:lnSpc>
                          <a:spcPts val="1260"/>
                        </a:lnSpc>
                        <a:spcBef>
                          <a:spcPts val="4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минимального</a:t>
                      </a:r>
                      <a:r>
                        <a:rPr sz="11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60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9095" marR="45720" indent="-326390">
                        <a:lnSpc>
                          <a:spcPts val="1270"/>
                        </a:lnSpc>
                        <a:spcBef>
                          <a:spcPts val="66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группе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61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80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838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95"/>
                        </a:lnSpc>
                        <a:spcBef>
                          <a:spcPts val="580"/>
                        </a:spcBef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1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spc="-10" dirty="0">
                          <a:latin typeface="Times New Roman"/>
                          <a:cs typeface="Times New Roman"/>
                        </a:rPr>
                        <a:t>группе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ts val="1295"/>
                        </a:lnSpc>
                      </a:pPr>
                      <a:r>
                        <a:rPr sz="11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81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1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100" dirty="0">
                          <a:latin typeface="Times New Roman"/>
                          <a:cs typeface="Times New Roman"/>
                        </a:rPr>
                        <a:t>100 </a:t>
                      </a: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т.б.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736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84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22097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5" dirty="0">
                          <a:latin typeface="Times New Roman"/>
                          <a:cs typeface="Times New Roman"/>
                        </a:rPr>
                        <a:t>28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7470">
                        <a:lnSpc>
                          <a:spcPts val="134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Решение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задач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по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34925" marR="125730">
                        <a:lnSpc>
                          <a:spcPts val="1380"/>
                        </a:lnSpc>
                        <a:spcBef>
                          <a:spcPts val="4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генетике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применение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знаний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новой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ситуации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R="660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В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4064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37,8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31,5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45,1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100" spc="-20" dirty="0">
                          <a:latin typeface="Times New Roman"/>
                          <a:cs typeface="Times New Roman"/>
                        </a:rPr>
                        <a:t>91,7</a:t>
                      </a: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1460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20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690118"/>
            <a:ext cx="9100185" cy="5966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1520" indent="-227965">
              <a:lnSpc>
                <a:spcPct val="100000"/>
              </a:lnSpc>
              <a:spcBef>
                <a:spcPts val="100"/>
              </a:spcBef>
              <a:buFont typeface="Courier New"/>
              <a:buChar char="o"/>
              <a:tabLst>
                <a:tab pos="731520" algn="l"/>
              </a:tabLst>
            </a:pP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базового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(с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процентом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ниже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50)</a:t>
            </a:r>
            <a:endParaRPr sz="1400">
              <a:latin typeface="Times New Roman"/>
              <a:cs typeface="Times New Roman"/>
            </a:endParaRPr>
          </a:p>
          <a:p>
            <a:pPr marL="12700" marR="5715" indent="541020">
              <a:lnSpc>
                <a:spcPct val="143600"/>
              </a:lnSpc>
              <a:spcBef>
                <a:spcPts val="820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2025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году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базового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уровня,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процент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выполнений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которых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ниже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50%,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нет.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Средний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процент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базового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66%.</a:t>
            </a:r>
            <a:endParaRPr sz="1400">
              <a:latin typeface="Times New Roman"/>
              <a:cs typeface="Times New Roman"/>
            </a:endParaRPr>
          </a:p>
          <a:p>
            <a:pPr marL="731520" indent="-227965">
              <a:lnSpc>
                <a:spcPct val="100000"/>
              </a:lnSpc>
              <a:spcBef>
                <a:spcPts val="730"/>
              </a:spcBef>
              <a:buFont typeface="Courier New"/>
              <a:buChar char="o"/>
              <a:tabLst>
                <a:tab pos="731520" algn="l"/>
              </a:tabLst>
            </a:pP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повышенного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высокого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(с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процентом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ниже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15)</a:t>
            </a:r>
            <a:endParaRPr sz="1400">
              <a:latin typeface="Times New Roman"/>
              <a:cs typeface="Times New Roman"/>
            </a:endParaRPr>
          </a:p>
          <a:p>
            <a:pPr marL="553720" algn="just">
              <a:lnSpc>
                <a:spcPct val="100000"/>
              </a:lnSpc>
              <a:spcBef>
                <a:spcPts val="1550"/>
              </a:spcBef>
            </a:pPr>
            <a:r>
              <a:rPr sz="1400" dirty="0">
                <a:latin typeface="Times New Roman"/>
                <a:cs typeface="Times New Roman"/>
              </a:rPr>
              <a:t>Также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этом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году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нет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повышенного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высокого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процент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которых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ниже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15%.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735"/>
              </a:spcBef>
            </a:pPr>
            <a:r>
              <a:rPr sz="1400" dirty="0">
                <a:latin typeface="Times New Roman"/>
                <a:cs typeface="Times New Roman"/>
              </a:rPr>
              <a:t>Средний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процент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повышенного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53%,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высокого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26%.</a:t>
            </a:r>
            <a:endParaRPr sz="1400">
              <a:latin typeface="Times New Roman"/>
              <a:cs typeface="Times New Roman"/>
            </a:endParaRPr>
          </a:p>
          <a:p>
            <a:pPr marL="731520" indent="-227965" algn="just">
              <a:lnSpc>
                <a:spcPct val="100000"/>
              </a:lnSpc>
              <a:spcBef>
                <a:spcPts val="730"/>
              </a:spcBef>
              <a:buFont typeface="Courier New"/>
              <a:buChar char="o"/>
              <a:tabLst>
                <a:tab pos="731520" algn="l"/>
              </a:tabLst>
            </a:pPr>
            <a:r>
              <a:rPr sz="1400" dirty="0">
                <a:latin typeface="Times New Roman"/>
                <a:cs typeface="Times New Roman"/>
              </a:rPr>
              <a:t>Прочие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задания</a:t>
            </a:r>
            <a:endParaRPr sz="1400">
              <a:latin typeface="Times New Roman"/>
              <a:cs typeface="Times New Roman"/>
            </a:endParaRPr>
          </a:p>
          <a:p>
            <a:pPr marL="12700" indent="541020" algn="just">
              <a:lnSpc>
                <a:spcPct val="100000"/>
              </a:lnSpc>
              <a:spcBef>
                <a:spcPts val="730"/>
              </a:spcBef>
            </a:pP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базового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вызвали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затруднения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основном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только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обучающихся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группы,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преодолевших</a:t>
            </a:r>
            <a:endParaRPr sz="1400">
              <a:latin typeface="Times New Roman"/>
              <a:cs typeface="Times New Roman"/>
            </a:endParaRPr>
          </a:p>
          <a:p>
            <a:pPr marL="12700" marR="5715" algn="just">
              <a:lnSpc>
                <a:spcPct val="1437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минимальный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балл.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Диапазон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базового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сложности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2025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году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нашем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округе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составляет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53%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82%.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показатель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ниже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прошлого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года.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Среди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базового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сложности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самый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низкий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(53%) </a:t>
            </a:r>
            <a:r>
              <a:rPr sz="1400" dirty="0">
                <a:latin typeface="Times New Roman"/>
                <a:cs typeface="Times New Roman"/>
              </a:rPr>
              <a:t>показатель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решаемости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9.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данного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предполагает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рисунком.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Для </a:t>
            </a:r>
            <a:r>
              <a:rPr sz="1400" dirty="0">
                <a:latin typeface="Times New Roman"/>
                <a:cs typeface="Times New Roman"/>
              </a:rPr>
              <a:t>успешного</a:t>
            </a:r>
            <a:r>
              <a:rPr sz="1400" spc="2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2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№9</a:t>
            </a:r>
            <a:r>
              <a:rPr sz="1400" spc="2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обучающиеся</a:t>
            </a:r>
            <a:r>
              <a:rPr sz="1400" spc="2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должны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знать</a:t>
            </a:r>
            <a:r>
              <a:rPr sz="1400" spc="2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биологическое</a:t>
            </a:r>
            <a:r>
              <a:rPr sz="1400" spc="2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разнообразие</a:t>
            </a:r>
            <a:r>
              <a:rPr sz="1400" spc="22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организмов, </a:t>
            </a:r>
            <a:r>
              <a:rPr sz="1400" dirty="0">
                <a:latin typeface="Times New Roman"/>
                <a:cs typeface="Times New Roman"/>
              </a:rPr>
              <a:t>современную систему органического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мира, принципы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классификации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организмов, основные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систематические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группы </a:t>
            </a:r>
            <a:r>
              <a:rPr sz="1400" dirty="0">
                <a:latin typeface="Times New Roman"/>
                <a:cs typeface="Times New Roman"/>
              </a:rPr>
              <a:t>организмов,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особенности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строения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жизнедеятельности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организмов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всех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царств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органического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мира.</a:t>
            </a:r>
            <a:endParaRPr sz="1400">
              <a:latin typeface="Times New Roman"/>
              <a:cs typeface="Times New Roman"/>
            </a:endParaRPr>
          </a:p>
          <a:p>
            <a:pPr marL="12700" marR="6350" indent="541020" algn="just">
              <a:lnSpc>
                <a:spcPct val="143600"/>
              </a:lnSpc>
            </a:pP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повышенного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вызвали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затруднения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только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обучающихся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группы,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преодолевших </a:t>
            </a:r>
            <a:r>
              <a:rPr sz="1400" dirty="0">
                <a:latin typeface="Times New Roman"/>
                <a:cs typeface="Times New Roman"/>
              </a:rPr>
              <a:t>минимальный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балл.</a:t>
            </a:r>
            <a:r>
              <a:rPr sz="1400" spc="4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Остальные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группы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обучающихся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выполнили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успешно.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Среди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повышенного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наибольшие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затруднения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вызвали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spc="50" dirty="0">
                <a:latin typeface="Times New Roman"/>
                <a:cs typeface="Times New Roman"/>
              </a:rPr>
              <a:t>№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6,8,14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Диапазон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данных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36-</a:t>
            </a:r>
            <a:r>
              <a:rPr sz="1400" spc="-20" dirty="0">
                <a:latin typeface="Times New Roman"/>
                <a:cs typeface="Times New Roman"/>
              </a:rPr>
              <a:t>49%.</a:t>
            </a:r>
            <a:endParaRPr sz="1400">
              <a:latin typeface="Times New Roman"/>
              <a:cs typeface="Times New Roman"/>
            </a:endParaRPr>
          </a:p>
          <a:p>
            <a:pPr marL="12700" marR="8255" algn="just">
              <a:lnSpc>
                <a:spcPct val="1437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Это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блоки,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которые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проверяют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умения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применять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биологические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знания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практических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ситуациях,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анализировать экспериментальные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данные,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общебиологические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закономерности,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здоровье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человека.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21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596239"/>
            <a:ext cx="9100820" cy="5855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41020" algn="just">
              <a:lnSpc>
                <a:spcPct val="1438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Диапазон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высокого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составил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16-38%.</a:t>
            </a:r>
            <a:r>
              <a:rPr sz="1400" spc="3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Это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показатель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ниже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прошлого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года.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1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линии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24–28</a:t>
            </a:r>
            <a:r>
              <a:rPr sz="1400" spc="1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тремя</a:t>
            </a:r>
            <a:r>
              <a:rPr sz="1400" spc="1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или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более</a:t>
            </a:r>
            <a:r>
              <a:rPr sz="1400" spc="1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элементами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ответа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контролируют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усвоение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биологических</a:t>
            </a:r>
            <a:r>
              <a:rPr sz="1400" spc="10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знаний, </a:t>
            </a:r>
            <a:r>
              <a:rPr sz="1400" dirty="0">
                <a:latin typeface="Times New Roman"/>
                <a:cs typeface="Times New Roman"/>
              </a:rPr>
              <a:t>предметных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метапредметных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умений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применять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изменённой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или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новой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ситуации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оцениваются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0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spc="-50" dirty="0">
                <a:latin typeface="Times New Roman"/>
                <a:cs typeface="Times New Roman"/>
              </a:rPr>
              <a:t>3 </a:t>
            </a:r>
            <a:r>
              <a:rPr sz="1400" dirty="0">
                <a:latin typeface="Times New Roman"/>
                <a:cs typeface="Times New Roman"/>
              </a:rPr>
              <a:t>баллов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зависимости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полноты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ответа.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Они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рассчитаны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анализ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содержания,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объяснение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имеющихся </a:t>
            </a:r>
            <a:r>
              <a:rPr sz="1400" dirty="0">
                <a:latin typeface="Times New Roman"/>
                <a:cs typeface="Times New Roman"/>
              </a:rPr>
              <a:t>статистических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результатов,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биологических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фактов,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процессов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явлений,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требуют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участников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экзамена </a:t>
            </a:r>
            <a:r>
              <a:rPr sz="1400" dirty="0">
                <a:latin typeface="Times New Roman"/>
                <a:cs typeface="Times New Roman"/>
              </a:rPr>
              <a:t>знания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естественнонаучных</a:t>
            </a:r>
            <a:r>
              <a:rPr sz="1400" spc="43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закономерностей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природы,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проявляющихся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4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всех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уровнях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организации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живого, </a:t>
            </a:r>
            <a:r>
              <a:rPr sz="1400" dirty="0">
                <a:latin typeface="Times New Roman"/>
                <a:cs typeface="Times New Roman"/>
              </a:rPr>
              <a:t>умения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самостоятельно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оперировать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биологическими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терминами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понятиями,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работать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текстами,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таблицами, </a:t>
            </a:r>
            <a:r>
              <a:rPr sz="1400" dirty="0">
                <a:latin typeface="Times New Roman"/>
                <a:cs typeface="Times New Roman"/>
              </a:rPr>
              <a:t>изображениями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(рисунок,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фотография,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схема,</a:t>
            </a:r>
            <a:r>
              <a:rPr sz="1400" spc="2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график,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диаграмма),</a:t>
            </a:r>
            <a:r>
              <a:rPr sz="1400" spc="2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решать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качественные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количественные </a:t>
            </a:r>
            <a:r>
              <a:rPr sz="1400" dirty="0">
                <a:latin typeface="Times New Roman"/>
                <a:cs typeface="Times New Roman"/>
              </a:rPr>
              <a:t>задачи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генетике,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цитологии,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физиологии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человека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животных,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эволюции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живой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природы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экологии.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Как </a:t>
            </a:r>
            <a:r>
              <a:rPr sz="1400" dirty="0">
                <a:latin typeface="Times New Roman"/>
                <a:cs typeface="Times New Roman"/>
              </a:rPr>
              <a:t>правило,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высокого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сложности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выполняют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хорошо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подготовленные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участники.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них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имеется </a:t>
            </a:r>
            <a:r>
              <a:rPr sz="1400" dirty="0">
                <a:latin typeface="Times New Roman"/>
                <a:cs typeface="Times New Roman"/>
              </a:rPr>
              <a:t>достаточный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багаж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фактологических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знаний,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часто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отсутствуют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умения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применить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полученные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знания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на </a:t>
            </a:r>
            <a:r>
              <a:rPr sz="1400" dirty="0">
                <a:latin typeface="Times New Roman"/>
                <a:cs typeface="Times New Roman"/>
              </a:rPr>
              <a:t>практике,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анализировать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предложенную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ситуацию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давать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аргументированный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ответ.</a:t>
            </a:r>
            <a:endParaRPr sz="1400">
              <a:latin typeface="Times New Roman"/>
              <a:cs typeface="Times New Roman"/>
            </a:endParaRPr>
          </a:p>
          <a:p>
            <a:pPr marL="12700" indent="541020" algn="just">
              <a:lnSpc>
                <a:spcPct val="100000"/>
              </a:lnSpc>
              <a:spcBef>
                <a:spcPts val="735"/>
              </a:spcBef>
            </a:pPr>
            <a:r>
              <a:rPr sz="1400" dirty="0">
                <a:latin typeface="Times New Roman"/>
                <a:cs typeface="Times New Roman"/>
              </a:rPr>
              <a:t>Полученные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данные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свидетельствует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том,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целом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участники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единого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государственного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экзамена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по</a:t>
            </a:r>
            <a:endParaRPr sz="1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438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3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овладели</a:t>
            </a:r>
            <a:r>
              <a:rPr sz="1400" spc="3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содержанием</a:t>
            </a:r>
            <a:r>
              <a:rPr sz="1400" spc="3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биологического</a:t>
            </a:r>
            <a:r>
              <a:rPr sz="1400" spc="3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образования,</a:t>
            </a:r>
            <a:r>
              <a:rPr sz="1400" spc="3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отраженным</a:t>
            </a:r>
            <a:r>
              <a:rPr sz="1400" spc="3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федеральном</a:t>
            </a:r>
            <a:r>
              <a:rPr sz="1400" spc="37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компоненте </a:t>
            </a:r>
            <a:r>
              <a:rPr sz="1400" dirty="0">
                <a:latin typeface="Times New Roman"/>
                <a:cs typeface="Times New Roman"/>
              </a:rPr>
              <a:t>государственного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стандарта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основного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общего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среднего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(полного)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общего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образования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(базовый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профильный </a:t>
            </a:r>
            <a:r>
              <a:rPr sz="1400" dirty="0">
                <a:latin typeface="Times New Roman"/>
                <a:cs typeface="Times New Roman"/>
              </a:rPr>
              <a:t>уровни);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набором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основных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предметных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метапредметных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умений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видов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деятельности.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Однако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большая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часть </a:t>
            </a:r>
            <a:r>
              <a:rPr sz="1400" dirty="0">
                <a:latin typeface="Times New Roman"/>
                <a:cs typeface="Times New Roman"/>
              </a:rPr>
              <a:t>участников</a:t>
            </a:r>
            <a:r>
              <a:rPr sz="1400" spc="1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экзамена</a:t>
            </a:r>
            <a:r>
              <a:rPr sz="1400" spc="1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овладела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полной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мере</a:t>
            </a:r>
            <a:r>
              <a:rPr sz="1400" spc="1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умением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применить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знания</a:t>
            </a:r>
            <a:r>
              <a:rPr sz="1400" spc="1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объяснения</a:t>
            </a:r>
            <a:r>
              <a:rPr sz="1400" spc="17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конкретных </a:t>
            </a:r>
            <a:r>
              <a:rPr sz="1400" dirty="0">
                <a:latin typeface="Times New Roman"/>
                <a:cs typeface="Times New Roman"/>
              </a:rPr>
              <a:t>биологических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процессов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явлений,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затрудняется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определении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биологических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объектов,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обосновании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своего </a:t>
            </a:r>
            <a:r>
              <a:rPr sz="1400" dirty="0">
                <a:latin typeface="Times New Roman"/>
                <a:cs typeface="Times New Roman"/>
              </a:rPr>
              <a:t>выбора,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умении</a:t>
            </a:r>
            <a:r>
              <a:rPr sz="1400" spc="-10" dirty="0">
                <a:latin typeface="Times New Roman"/>
                <a:cs typeface="Times New Roman"/>
              </a:rPr>
              <a:t> анализировать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объяснять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наблюдений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экспериментов.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22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596239"/>
            <a:ext cx="1461135" cy="641350"/>
          </a:xfrm>
          <a:prstGeom prst="rect">
            <a:avLst/>
          </a:prstGeom>
        </p:spPr>
        <p:txBody>
          <a:bodyPr vert="horz" wrap="square" lIns="0" tIns="106680" rIns="0" bIns="0" rtlCol="0">
            <a:spAutoFit/>
          </a:bodyPr>
          <a:lstStyle/>
          <a:p>
            <a:pPr marL="913130">
              <a:lnSpc>
                <a:spcPct val="100000"/>
              </a:lnSpc>
              <a:spcBef>
                <a:spcPts val="840"/>
              </a:spcBef>
            </a:pPr>
            <a:r>
              <a:rPr sz="1400" spc="-10" dirty="0">
                <a:latin typeface="Times New Roman"/>
                <a:cs typeface="Times New Roman"/>
              </a:rPr>
              <a:t>3.1.1.3.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400" spc="-10" dirty="0">
                <a:latin typeface="Times New Roman"/>
                <a:cs typeface="Times New Roman"/>
              </a:rPr>
              <a:t>Отсутствуют.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66389" y="690118"/>
            <a:ext cx="3408679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imes New Roman"/>
                <a:cs typeface="Times New Roman"/>
              </a:rPr>
              <a:t>Прочие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результаты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статистического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анализа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7816" y="1328674"/>
            <a:ext cx="9101455" cy="52216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829310" algn="just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imes New Roman"/>
                <a:cs typeface="Times New Roman"/>
              </a:rPr>
              <a:t>3.1.2.</a:t>
            </a:r>
            <a:r>
              <a:rPr sz="1400" b="1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Содержательный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анализ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КИМ</a:t>
            </a:r>
            <a:endParaRPr sz="1400">
              <a:latin typeface="Times New Roman"/>
              <a:cs typeface="Times New Roman"/>
            </a:endParaRPr>
          </a:p>
          <a:p>
            <a:pPr marL="12700" marR="6985" indent="673735" algn="just">
              <a:lnSpc>
                <a:spcPct val="144500"/>
              </a:lnSpc>
              <a:spcBef>
                <a:spcPts val="560"/>
              </a:spcBef>
            </a:pPr>
            <a:r>
              <a:rPr sz="1400" dirty="0">
                <a:latin typeface="Times New Roman"/>
                <a:cs typeface="Times New Roman"/>
              </a:rPr>
              <a:t>Рассмотрим</a:t>
            </a:r>
            <a:r>
              <a:rPr sz="1400" spc="24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задания,</a:t>
            </a:r>
            <a:r>
              <a:rPr sz="1400" spc="2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вызвавшие</a:t>
            </a:r>
            <a:r>
              <a:rPr sz="1400" spc="2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наибольшую</a:t>
            </a:r>
            <a:r>
              <a:rPr sz="1400" spc="2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сложность</a:t>
            </a:r>
            <a:r>
              <a:rPr sz="1400" spc="25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2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выпускников.</a:t>
            </a:r>
            <a:r>
              <a:rPr sz="1400" spc="25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Ими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оказались</a:t>
            </a:r>
            <a:r>
              <a:rPr sz="1400" spc="26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задания </a:t>
            </a:r>
            <a:r>
              <a:rPr sz="1400" dirty="0">
                <a:latin typeface="Times New Roman"/>
                <a:cs typeface="Times New Roman"/>
              </a:rPr>
              <a:t>повышенного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высокого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уровней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сложности.</a:t>
            </a:r>
            <a:endParaRPr sz="1400">
              <a:latin typeface="Times New Roman"/>
              <a:cs typeface="Times New Roman"/>
            </a:endParaRPr>
          </a:p>
          <a:p>
            <a:pPr marL="12700" marR="5080" indent="541020" algn="just">
              <a:lnSpc>
                <a:spcPct val="143600"/>
              </a:lnSpc>
            </a:pP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(П)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46%.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знание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вопросов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клетке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организме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биологических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системах, </a:t>
            </a: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установление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соответствия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(с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рисунком)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Наибольшее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затруднение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данное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вызвало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учащихся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в </a:t>
            </a:r>
            <a:r>
              <a:rPr sz="1400" dirty="0">
                <a:latin typeface="Times New Roman"/>
                <a:cs typeface="Times New Roman"/>
              </a:rPr>
              <a:t>группе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преодолевших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минимальный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–8,3%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группе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минимального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60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т.б.-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27,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8%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группе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60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до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740"/>
              </a:spcBef>
            </a:pPr>
            <a:r>
              <a:rPr sz="1400" dirty="0">
                <a:latin typeface="Times New Roman"/>
                <a:cs typeface="Times New Roman"/>
              </a:rPr>
              <a:t>80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т.б.-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70,6%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группе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80 т.б.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-</a:t>
            </a:r>
            <a:r>
              <a:rPr sz="1400" spc="-25" dirty="0">
                <a:latin typeface="Times New Roman"/>
                <a:cs typeface="Times New Roman"/>
              </a:rPr>
              <a:t>75%</a:t>
            </a:r>
            <a:endParaRPr sz="1400">
              <a:latin typeface="Times New Roman"/>
              <a:cs typeface="Times New Roman"/>
            </a:endParaRPr>
          </a:p>
          <a:p>
            <a:pPr marL="12700" marR="5715" indent="541020" algn="just">
              <a:lnSpc>
                <a:spcPct val="1436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8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(П)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35,6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%.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установление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последовательности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(без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рисунка).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группе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не </a:t>
            </a:r>
            <a:r>
              <a:rPr sz="1400" dirty="0">
                <a:latin typeface="Times New Roman"/>
                <a:cs typeface="Times New Roman"/>
              </a:rPr>
              <a:t>преодолевших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минимальный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балл,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никто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справился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этим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заданием,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группе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минимального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60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т.б.-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11%. </a:t>
            </a:r>
            <a:r>
              <a:rPr sz="1400" dirty="0">
                <a:latin typeface="Times New Roman"/>
                <a:cs typeface="Times New Roman"/>
              </a:rPr>
              <a:t>Остальные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категории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справились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заданием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достаточном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уровне</a:t>
            </a:r>
            <a:endParaRPr sz="1400">
              <a:latin typeface="Times New Roman"/>
              <a:cs typeface="Times New Roman"/>
            </a:endParaRPr>
          </a:p>
          <a:p>
            <a:pPr marL="12700" marR="10160" indent="541020" algn="just">
              <a:lnSpc>
                <a:spcPts val="2430"/>
              </a:lnSpc>
              <a:spcBef>
                <a:spcPts val="185"/>
              </a:spcBef>
            </a:pP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14(П)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48,9%.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знание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вопросов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строения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деятельности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организма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человека.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Задания </a:t>
            </a:r>
            <a:r>
              <a:rPr sz="1400" dirty="0">
                <a:latin typeface="Times New Roman"/>
                <a:cs typeface="Times New Roman"/>
              </a:rPr>
              <a:t>предполагают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установление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соответствия </a:t>
            </a:r>
            <a:r>
              <a:rPr sz="1400" dirty="0">
                <a:latin typeface="Times New Roman"/>
                <a:cs typeface="Times New Roman"/>
              </a:rPr>
              <a:t>и </a:t>
            </a:r>
            <a:r>
              <a:rPr sz="1400" spc="-10" dirty="0">
                <a:latin typeface="Times New Roman"/>
                <a:cs typeface="Times New Roman"/>
              </a:rPr>
              <a:t>последовательности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процессов</a:t>
            </a:r>
            <a:r>
              <a:rPr sz="1400" spc="-10" dirty="0">
                <a:latin typeface="Times New Roman"/>
                <a:cs typeface="Times New Roman"/>
              </a:rPr>
              <a:t> жизнедеятельности</a:t>
            </a:r>
            <a:endParaRPr sz="1400">
              <a:latin typeface="Times New Roman"/>
              <a:cs typeface="Times New Roman"/>
            </a:endParaRPr>
          </a:p>
          <a:p>
            <a:pPr marL="553720" algn="just">
              <a:lnSpc>
                <a:spcPct val="100000"/>
              </a:lnSpc>
              <a:spcBef>
                <a:spcPts val="525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преодолевших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минимальный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–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16,7%</a:t>
            </a:r>
            <a:endParaRPr sz="1400">
              <a:latin typeface="Times New Roman"/>
              <a:cs typeface="Times New Roman"/>
            </a:endParaRPr>
          </a:p>
          <a:p>
            <a:pPr marL="553720" algn="just">
              <a:lnSpc>
                <a:spcPct val="100000"/>
              </a:lnSpc>
              <a:spcBef>
                <a:spcPts val="730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минимального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60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т.б.-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22,2%</a:t>
            </a:r>
            <a:endParaRPr sz="1400">
              <a:latin typeface="Times New Roman"/>
              <a:cs typeface="Times New Roman"/>
            </a:endParaRPr>
          </a:p>
          <a:p>
            <a:pPr marL="12700" indent="717550" algn="just">
              <a:lnSpc>
                <a:spcPct val="100000"/>
              </a:lnSpc>
              <a:spcBef>
                <a:spcPts val="735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группе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преодолевших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минимальный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никто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справился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заданиями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высокого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уровня.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Низкий</a:t>
            </a:r>
            <a:endParaRPr sz="1400">
              <a:latin typeface="Times New Roman"/>
              <a:cs typeface="Times New Roman"/>
            </a:endParaRPr>
          </a:p>
          <a:p>
            <a:pPr marL="12700" marR="7620" algn="just">
              <a:lnSpc>
                <a:spcPct val="1437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процент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(от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5,6%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31,5%)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группе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учащихся,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набравших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60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б.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группе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60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80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т.б. </a:t>
            </a:r>
            <a:r>
              <a:rPr sz="1400" dirty="0">
                <a:latin typeface="Times New Roman"/>
                <a:cs typeface="Times New Roman"/>
              </a:rPr>
              <a:t>процент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23,5%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45,1%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23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596239"/>
            <a:ext cx="9100820" cy="61626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1430" indent="541020" algn="just">
              <a:lnSpc>
                <a:spcPct val="144300"/>
              </a:lnSpc>
              <a:spcBef>
                <a:spcPts val="95"/>
              </a:spcBef>
            </a:pP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23(В)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37%.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применение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биологических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знаний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практических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ситуациях,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анализ экспериментальных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данных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(выводы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результатам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эксперимента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прогнозы)</a:t>
            </a:r>
            <a:endParaRPr sz="1400" dirty="0">
              <a:latin typeface="Times New Roman"/>
              <a:cs typeface="Times New Roman"/>
            </a:endParaRPr>
          </a:p>
          <a:p>
            <a:pPr marL="553720" algn="just">
              <a:lnSpc>
                <a:spcPct val="100000"/>
              </a:lnSpc>
              <a:spcBef>
                <a:spcPts val="735"/>
              </a:spcBef>
            </a:pP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24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(В)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20%.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изображением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биологического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объекта</a:t>
            </a:r>
            <a:endParaRPr sz="1400" dirty="0">
              <a:latin typeface="Times New Roman"/>
              <a:cs typeface="Times New Roman"/>
            </a:endParaRPr>
          </a:p>
          <a:p>
            <a:pPr marL="12700" marR="12065" indent="541020" algn="just">
              <a:lnSpc>
                <a:spcPts val="2410"/>
              </a:lnSpc>
              <a:spcBef>
                <a:spcPts val="204"/>
              </a:spcBef>
            </a:pP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25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(В)</a:t>
            </a:r>
            <a:r>
              <a:rPr sz="1400" spc="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21,5%.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обобщение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применение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человеке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многообразии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организмов </a:t>
            </a: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требует</a:t>
            </a:r>
            <a:r>
              <a:rPr sz="1400" spc="1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развернутого</a:t>
            </a:r>
            <a:r>
              <a:rPr sz="1400" spc="1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ответа,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умения</a:t>
            </a:r>
            <a:r>
              <a:rPr sz="1400" spc="1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формулировать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высказывания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аргументировать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их.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0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ответе</a:t>
            </a:r>
            <a:endParaRPr sz="1400" dirty="0">
              <a:latin typeface="Times New Roman"/>
              <a:cs typeface="Times New Roman"/>
            </a:endParaRPr>
          </a:p>
          <a:p>
            <a:pPr marL="12700" marR="8255" algn="just">
              <a:lnSpc>
                <a:spcPts val="241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допускаются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иные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эталона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формулировки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ответа,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искажающие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его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смысла.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отсутствие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пояснения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ответе </a:t>
            </a:r>
            <a:r>
              <a:rPr sz="1400" dirty="0">
                <a:latin typeface="Times New Roman"/>
                <a:cs typeface="Times New Roman"/>
              </a:rPr>
              <a:t>баллы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снижаются.</a:t>
            </a:r>
            <a:r>
              <a:rPr sz="1400" spc="21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правило,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этой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линии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проверяют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познания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выпускников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строении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физиологии </a:t>
            </a:r>
            <a:r>
              <a:rPr sz="1400" dirty="0">
                <a:latin typeface="Times New Roman"/>
                <a:cs typeface="Times New Roman"/>
              </a:rPr>
              <a:t>животных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человека.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сложные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темы,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которые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следует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прорабатывать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уровне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схем,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таблиц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обязательно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на </a:t>
            </a:r>
            <a:r>
              <a:rPr sz="1400" dirty="0">
                <a:latin typeface="Times New Roman"/>
                <a:cs typeface="Times New Roman"/>
              </a:rPr>
              <a:t>заданиях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конкретными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примерами.</a:t>
            </a:r>
            <a:endParaRPr sz="1400" dirty="0">
              <a:latin typeface="Times New Roman"/>
              <a:cs typeface="Times New Roman"/>
            </a:endParaRPr>
          </a:p>
          <a:p>
            <a:pPr marL="12700" marR="8255" indent="541020" algn="just">
              <a:lnSpc>
                <a:spcPts val="2410"/>
              </a:lnSpc>
              <a:spcBef>
                <a:spcPts val="25"/>
              </a:spcBef>
            </a:pP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26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(В)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15,6%.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обобщение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применение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общей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(клетке,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организму, </a:t>
            </a:r>
            <a:r>
              <a:rPr sz="1400" dirty="0">
                <a:latin typeface="Times New Roman"/>
                <a:cs typeface="Times New Roman"/>
              </a:rPr>
              <a:t>эволюции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органического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мира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экологических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закономерностях)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новой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ситуации.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требует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развернутого </a:t>
            </a:r>
            <a:r>
              <a:rPr sz="1400" dirty="0">
                <a:latin typeface="Times New Roman"/>
                <a:cs typeface="Times New Roman"/>
              </a:rPr>
              <a:t>ответа,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умения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формулировать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высказывания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аргументировать</a:t>
            </a:r>
            <a:r>
              <a:rPr sz="1400" spc="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их.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ответе</a:t>
            </a:r>
            <a:r>
              <a:rPr sz="1400" spc="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допускаются</a:t>
            </a:r>
            <a:r>
              <a:rPr sz="1400" spc="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иные</a:t>
            </a:r>
            <a:r>
              <a:rPr sz="1400" spc="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9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эталона </a:t>
            </a:r>
            <a:r>
              <a:rPr sz="1400" dirty="0">
                <a:latin typeface="Times New Roman"/>
                <a:cs typeface="Times New Roman"/>
              </a:rPr>
              <a:t>формулировки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ответа,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искажающие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смысла.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отсутствие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пояснения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ответе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баллы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снижаются.</a:t>
            </a:r>
            <a:endParaRPr sz="1400" dirty="0">
              <a:latin typeface="Times New Roman"/>
              <a:cs typeface="Times New Roman"/>
            </a:endParaRPr>
          </a:p>
          <a:p>
            <a:pPr marL="12700" indent="541020" algn="just">
              <a:lnSpc>
                <a:spcPct val="100000"/>
              </a:lnSpc>
              <a:spcBef>
                <a:spcPts val="545"/>
              </a:spcBef>
            </a:pPr>
            <a:r>
              <a:rPr sz="1400" dirty="0">
                <a:latin typeface="Times New Roman"/>
                <a:cs typeface="Times New Roman"/>
              </a:rPr>
              <a:t>Зачастую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выпускники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хорошо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знают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теоретическую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базу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этих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разделов,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применить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новой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ситуации</a:t>
            </a:r>
            <a:r>
              <a:rPr sz="1400" spc="10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–</a:t>
            </a:r>
            <a:endParaRPr sz="14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ct val="1436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затрудняются,</a:t>
            </a:r>
            <a:r>
              <a:rPr sz="1400" spc="42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из-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43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слабой</a:t>
            </a:r>
            <a:r>
              <a:rPr sz="1400" spc="4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сформированности</a:t>
            </a:r>
            <a:r>
              <a:rPr sz="1400" spc="43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умения</a:t>
            </a:r>
            <a:r>
              <a:rPr sz="1400" spc="4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устанавливать</a:t>
            </a:r>
            <a:r>
              <a:rPr sz="1400" spc="434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причинно-</a:t>
            </a:r>
            <a:r>
              <a:rPr sz="1400" dirty="0">
                <a:latin typeface="Times New Roman"/>
                <a:cs typeface="Times New Roman"/>
              </a:rPr>
              <a:t>следственные</a:t>
            </a:r>
            <a:r>
              <a:rPr sz="1400" spc="4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связи</a:t>
            </a:r>
            <a:r>
              <a:rPr sz="1400" spc="430" dirty="0">
                <a:latin typeface="Times New Roman"/>
                <a:cs typeface="Times New Roman"/>
              </a:rPr>
              <a:t>  </a:t>
            </a:r>
            <a:r>
              <a:rPr sz="1400" spc="-50" dirty="0">
                <a:latin typeface="Times New Roman"/>
                <a:cs typeface="Times New Roman"/>
              </a:rPr>
              <a:t>и </a:t>
            </a:r>
            <a:r>
              <a:rPr sz="1400" dirty="0">
                <a:latin typeface="Times New Roman"/>
                <a:cs typeface="Times New Roman"/>
              </a:rPr>
              <a:t>формулирования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выводов,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обязательно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аргументацией.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повторении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следует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больше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использовать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с </a:t>
            </a:r>
            <a:r>
              <a:rPr sz="1400" dirty="0">
                <a:latin typeface="Times New Roman"/>
                <a:cs typeface="Times New Roman"/>
              </a:rPr>
              <a:t>конкретными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примерами.</a:t>
            </a:r>
            <a:endParaRPr sz="1400" dirty="0">
              <a:latin typeface="Times New Roman"/>
              <a:cs typeface="Times New Roman"/>
            </a:endParaRPr>
          </a:p>
          <a:p>
            <a:pPr marL="12700" indent="541020" algn="just">
              <a:lnSpc>
                <a:spcPct val="100000"/>
              </a:lnSpc>
              <a:spcBef>
                <a:spcPts val="730"/>
              </a:spcBef>
            </a:pP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№28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(37,8%),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№27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(23,7%)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предполагают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умение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учащимися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решать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биологические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задачи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знание</a:t>
            </a: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1436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законов.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Низкий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процент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этой</a:t>
            </a:r>
            <a:r>
              <a:rPr sz="1400" spc="1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линии</a:t>
            </a:r>
            <a:r>
              <a:rPr sz="1400" spc="11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связан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введением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задач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нового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типа.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подготовке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к </a:t>
            </a:r>
            <a:r>
              <a:rPr sz="1400" dirty="0">
                <a:latin typeface="Times New Roman"/>
                <a:cs typeface="Times New Roman"/>
              </a:rPr>
              <a:t>экзамену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следует</a:t>
            </a:r>
            <a:r>
              <a:rPr sz="1400" spc="1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предлагать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задачи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цитологии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разного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типа.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Организовывать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повторение</a:t>
            </a:r>
            <a:r>
              <a:rPr sz="1400" spc="19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характерных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24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596239"/>
            <a:ext cx="9100185" cy="6055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9525" algn="just">
              <a:lnSpc>
                <a:spcPct val="1438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особенностей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разных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фаз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митоза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мейоза,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отличительные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особенности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этих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двух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процессов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уровне </a:t>
            </a:r>
            <a:r>
              <a:rPr sz="1400" dirty="0">
                <a:latin typeface="Times New Roman"/>
                <a:cs typeface="Times New Roman"/>
              </a:rPr>
              <a:t>сравнительных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таблиц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примеров.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этом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необходимо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акцентировать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внимание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правильной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записи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подобных </a:t>
            </a:r>
            <a:r>
              <a:rPr sz="1400" dirty="0">
                <a:latin typeface="Times New Roman"/>
                <a:cs typeface="Times New Roman"/>
              </a:rPr>
              <a:t>задачах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подсчета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числа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хромосом</a:t>
            </a:r>
            <a:r>
              <a:rPr sz="1400" spc="3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молекул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ДНК,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дифференцируя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эти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элементы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записи</a:t>
            </a:r>
            <a:r>
              <a:rPr sz="1400" spc="3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определяющей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их </a:t>
            </a:r>
            <a:r>
              <a:rPr sz="1400" spc="-10" dirty="0">
                <a:latin typeface="Times New Roman"/>
                <a:cs typeface="Times New Roman"/>
              </a:rPr>
              <a:t>формулы.</a:t>
            </a:r>
            <a:endParaRPr sz="1400">
              <a:latin typeface="Times New Roman"/>
              <a:cs typeface="Times New Roman"/>
            </a:endParaRPr>
          </a:p>
          <a:p>
            <a:pPr marL="12700" marR="906144" indent="541020" algn="just">
              <a:lnSpc>
                <a:spcPts val="2420"/>
              </a:lnSpc>
              <a:spcBef>
                <a:spcPts val="200"/>
              </a:spcBef>
            </a:pPr>
            <a:r>
              <a:rPr sz="1400" dirty="0">
                <a:latin typeface="Times New Roman"/>
                <a:cs typeface="Times New Roman"/>
              </a:rPr>
              <a:t>Все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повышенного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высокого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уровней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построены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содержании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всех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проверяемых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блоков, представленных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спецификации.</a:t>
            </a:r>
            <a:endParaRPr sz="1400">
              <a:latin typeface="Times New Roman"/>
              <a:cs typeface="Times New Roman"/>
            </a:endParaRPr>
          </a:p>
          <a:p>
            <a:pPr marL="829310" algn="just">
              <a:lnSpc>
                <a:spcPct val="100000"/>
              </a:lnSpc>
              <a:spcBef>
                <a:spcPts val="1530"/>
              </a:spcBef>
            </a:pPr>
            <a:r>
              <a:rPr sz="1400" b="1" dirty="0">
                <a:latin typeface="Times New Roman"/>
                <a:cs typeface="Times New Roman"/>
              </a:rPr>
              <a:t>3.1.3.</a:t>
            </a:r>
            <a:r>
              <a:rPr sz="1400" b="1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Анализ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метапредметных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результатов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обучения,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повлиявших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выполнение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КИМ</a:t>
            </a:r>
            <a:endParaRPr sz="1400">
              <a:latin typeface="Times New Roman"/>
              <a:cs typeface="Times New Roman"/>
            </a:endParaRPr>
          </a:p>
          <a:p>
            <a:pPr marL="12700" marR="5080" indent="629285" algn="just">
              <a:lnSpc>
                <a:spcPct val="143800"/>
              </a:lnSpc>
              <a:spcBef>
                <a:spcPts val="570"/>
              </a:spcBef>
            </a:pPr>
            <a:r>
              <a:rPr sz="1400" dirty="0">
                <a:latin typeface="Times New Roman"/>
                <a:cs typeface="Times New Roman"/>
              </a:rPr>
              <a:t>Анализ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результатов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проведенного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2025</a:t>
            </a:r>
            <a:r>
              <a:rPr sz="1400" spc="1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году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единого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государственного</a:t>
            </a:r>
            <a:r>
              <a:rPr sz="1400" spc="1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экзамена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показал,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что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Части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одну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ту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же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тему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имели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разный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процент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выполнения,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зависимости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типа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вопроса,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и, </a:t>
            </a:r>
            <a:r>
              <a:rPr sz="1400" dirty="0">
                <a:latin typeface="Times New Roman"/>
                <a:cs typeface="Times New Roman"/>
              </a:rPr>
              <a:t>соответственно,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проверяемых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метапредметных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умений.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блоков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«Биология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наука.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Методы </a:t>
            </a:r>
            <a:r>
              <a:rPr sz="1400" dirty="0">
                <a:latin typeface="Times New Roman"/>
                <a:cs typeface="Times New Roman"/>
              </a:rPr>
              <a:t>научного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познания»,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«Клетка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организм – биологические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системы»,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«Система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 многообразие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органического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мира»,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730"/>
              </a:spcBef>
            </a:pPr>
            <a:r>
              <a:rPr sz="1400" dirty="0">
                <a:latin typeface="Times New Roman"/>
                <a:cs typeface="Times New Roman"/>
              </a:rPr>
              <a:t>«Организм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человека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здоровье»,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«Эволюция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живой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природы»,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«Экосистемы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присущие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закономерности».</a:t>
            </a:r>
            <a:endParaRPr sz="1400">
              <a:latin typeface="Times New Roman"/>
              <a:cs typeface="Times New Roman"/>
            </a:endParaRPr>
          </a:p>
          <a:p>
            <a:pPr marL="12700" marR="5715" indent="541020" algn="just">
              <a:lnSpc>
                <a:spcPct val="1436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выпускники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демонстрируют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недостаточно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сформированные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метапредметные </a:t>
            </a:r>
            <a:r>
              <a:rPr sz="1400" dirty="0">
                <a:latin typeface="Times New Roman"/>
                <a:cs typeface="Times New Roman"/>
              </a:rPr>
              <a:t>навыки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следующих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метапредметных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элементах: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умениях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устанавливать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причинно-следственные,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структурные, </a:t>
            </a:r>
            <a:r>
              <a:rPr sz="1400" dirty="0">
                <a:latin typeface="Times New Roman"/>
                <a:cs typeface="Times New Roman"/>
              </a:rPr>
              <a:t>функциональные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связи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объектов,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процессов;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строить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логические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рассуждения,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делать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умозаключения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выводы</a:t>
            </a:r>
            <a:r>
              <a:rPr sz="1400" spc="9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при </a:t>
            </a:r>
            <a:r>
              <a:rPr sz="1400" dirty="0">
                <a:latin typeface="Times New Roman"/>
                <a:cs typeface="Times New Roman"/>
              </a:rPr>
              <a:t>объяснении,</a:t>
            </a:r>
            <a:r>
              <a:rPr sz="1400" spc="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использовать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адекватные</a:t>
            </a:r>
            <a:r>
              <a:rPr sz="1400" spc="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языковые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средства;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выбирать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наиболее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эффективные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способы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решения </a:t>
            </a:r>
            <a:r>
              <a:rPr sz="1400" dirty="0">
                <a:latin typeface="Times New Roman"/>
                <a:cs typeface="Times New Roman"/>
              </a:rPr>
              <a:t>учебных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познавательных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задач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решать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задачи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применение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знаний.</a:t>
            </a:r>
            <a:endParaRPr sz="1400">
              <a:latin typeface="Times New Roman"/>
              <a:cs typeface="Times New Roman"/>
            </a:endParaRPr>
          </a:p>
          <a:p>
            <a:pPr marL="12700" marR="7620" indent="541020" algn="just">
              <a:lnSpc>
                <a:spcPct val="143700"/>
              </a:lnSpc>
              <a:spcBef>
                <a:spcPts val="10"/>
              </a:spcBef>
            </a:pP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типичных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ошибок,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допускаемых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выпускниками,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можно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отметить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следующие: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могут</a:t>
            </a:r>
            <a:r>
              <a:rPr sz="1400" spc="1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полном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объеме </a:t>
            </a:r>
            <a:r>
              <a:rPr sz="1400" dirty="0">
                <a:latin typeface="Times New Roman"/>
                <a:cs typeface="Times New Roman"/>
              </a:rPr>
              <a:t>дифференцировать</a:t>
            </a:r>
            <a:r>
              <a:rPr sz="1400" spc="1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характеристики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или</a:t>
            </a:r>
            <a:r>
              <a:rPr sz="1400" spc="2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признаки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объектов</a:t>
            </a:r>
            <a:r>
              <a:rPr sz="1400" spc="2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собственно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объектом,</a:t>
            </a:r>
            <a:r>
              <a:rPr sz="1400" spc="2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которым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они</a:t>
            </a:r>
            <a:r>
              <a:rPr sz="1400" spc="20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относятся;</a:t>
            </a:r>
            <a:r>
              <a:rPr sz="1400" spc="204" dirty="0">
                <a:latin typeface="Times New Roman"/>
                <a:cs typeface="Times New Roman"/>
              </a:rPr>
              <a:t>  </a:t>
            </a:r>
            <a:r>
              <a:rPr sz="1400" spc="-25" dirty="0">
                <a:latin typeface="Times New Roman"/>
                <a:cs typeface="Times New Roman"/>
              </a:rPr>
              <a:t>не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25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596239"/>
            <a:ext cx="9099550" cy="56762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438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имеют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сложившегося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алгоритма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последовательно и логически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излагать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свои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мысли 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аргументировать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их; </a:t>
            </a:r>
            <a:r>
              <a:rPr sz="1400" spc="-10" dirty="0">
                <a:latin typeface="Times New Roman"/>
                <a:cs typeface="Times New Roman"/>
              </a:rPr>
              <a:t>правильно </a:t>
            </a:r>
            <a:r>
              <a:rPr sz="1400" dirty="0">
                <a:latin typeface="Times New Roman"/>
                <a:cs typeface="Times New Roman"/>
              </a:rPr>
              <a:t>применять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биологическую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терминологию;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плохо</a:t>
            </a:r>
            <a:r>
              <a:rPr sz="1400" spc="3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распознают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биологические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объекты,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изображенные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рисунке; </a:t>
            </a:r>
            <a:r>
              <a:rPr sz="1400" dirty="0">
                <a:latin typeface="Times New Roman"/>
                <a:cs typeface="Times New Roman"/>
              </a:rPr>
              <a:t>теряют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логическую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нить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хода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эксперимента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и,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соответственно,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могут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полно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проанализировать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эксперимент. </a:t>
            </a:r>
            <a:r>
              <a:rPr sz="1400" dirty="0">
                <a:latin typeface="Times New Roman"/>
                <a:cs typeface="Times New Roman"/>
              </a:rPr>
              <a:t>Например,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цитологических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генетических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задачах,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часто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допускают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ошибки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из-за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внимательного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прочтения </a:t>
            </a:r>
            <a:r>
              <a:rPr sz="1400" dirty="0">
                <a:latin typeface="Times New Roman"/>
                <a:cs typeface="Times New Roman"/>
              </a:rPr>
              <a:t>задания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(слабо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сформирован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метапредметный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навык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смыслового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чтения),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влечет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собой</a:t>
            </a:r>
            <a:r>
              <a:rPr sz="1400" spc="3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выбор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неверного </a:t>
            </a:r>
            <a:r>
              <a:rPr sz="1400" dirty="0">
                <a:latin typeface="Times New Roman"/>
                <a:cs typeface="Times New Roman"/>
              </a:rPr>
              <a:t>алгоритма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решения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соответственно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получение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неверного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ответа.</a:t>
            </a:r>
            <a:r>
              <a:rPr sz="1400" spc="2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Слабо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проявляются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следующие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метапредметные </a:t>
            </a:r>
            <a:r>
              <a:rPr sz="1400" dirty="0">
                <a:latin typeface="Times New Roman"/>
                <a:cs typeface="Times New Roman"/>
              </a:rPr>
              <a:t>результаты: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владение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языковыми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средствами</a:t>
            </a:r>
            <a:r>
              <a:rPr sz="1400" spc="12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умение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ясно,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логично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точно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излагать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свою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точку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зрения, </a:t>
            </a:r>
            <a:r>
              <a:rPr sz="1400" dirty="0">
                <a:latin typeface="Times New Roman"/>
                <a:cs typeface="Times New Roman"/>
              </a:rPr>
              <a:t>использовать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адекватные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языковые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средства;</a:t>
            </a:r>
            <a:r>
              <a:rPr sz="1400" spc="295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владение</a:t>
            </a:r>
            <a:r>
              <a:rPr sz="1400" spc="1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навыками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познавательной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рефлексии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13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осознания </a:t>
            </a:r>
            <a:r>
              <a:rPr sz="1400" dirty="0">
                <a:latin typeface="Times New Roman"/>
                <a:cs typeface="Times New Roman"/>
              </a:rPr>
              <a:t>совершаемых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действий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мыслительных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процессов,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результатов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оснований,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границ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своего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знания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незнания, </a:t>
            </a:r>
            <a:r>
              <a:rPr sz="1400" dirty="0">
                <a:latin typeface="Times New Roman"/>
                <a:cs typeface="Times New Roman"/>
              </a:rPr>
              <a:t>новых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познавательных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задач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средств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достижения.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400" dirty="0">
              <a:latin typeface="Times New Roman"/>
              <a:cs typeface="Times New Roman"/>
            </a:endParaRPr>
          </a:p>
          <a:p>
            <a:pPr marL="829310">
              <a:lnSpc>
                <a:spcPct val="100000"/>
              </a:lnSpc>
              <a:tabLst>
                <a:tab pos="1361440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3.1.4.</a:t>
            </a:r>
            <a:r>
              <a:rPr sz="1400" b="1" dirty="0">
                <a:latin typeface="Times New Roman"/>
                <a:cs typeface="Times New Roman"/>
              </a:rPr>
              <a:t>	</a:t>
            </a:r>
            <a:r>
              <a:rPr sz="1400" dirty="0">
                <a:latin typeface="Times New Roman"/>
                <a:cs typeface="Times New Roman"/>
              </a:rPr>
              <a:t>Выводы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итогах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анализа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заданий:</a:t>
            </a:r>
            <a:endParaRPr sz="1400" dirty="0">
              <a:latin typeface="Times New Roman"/>
              <a:cs typeface="Times New Roman"/>
            </a:endParaRPr>
          </a:p>
          <a:p>
            <a:pPr marL="283845" marR="12065" indent="-271780">
              <a:lnSpc>
                <a:spcPts val="2420"/>
              </a:lnSpc>
              <a:spcBef>
                <a:spcPts val="195"/>
              </a:spcBef>
              <a:buChar char="o"/>
              <a:tabLst>
                <a:tab pos="283845" algn="l"/>
                <a:tab pos="363220" algn="l"/>
              </a:tabLst>
            </a:pPr>
            <a:r>
              <a:rPr sz="1400" dirty="0">
                <a:latin typeface="Courier New"/>
                <a:cs typeface="Courier New"/>
              </a:rPr>
              <a:t>	</a:t>
            </a:r>
            <a:r>
              <a:rPr sz="1400" i="1" dirty="0">
                <a:latin typeface="Times New Roman"/>
                <a:cs typeface="Times New Roman"/>
              </a:rPr>
              <a:t>Перечень</a:t>
            </a:r>
            <a:r>
              <a:rPr sz="1400" i="1" spc="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элементов</a:t>
            </a:r>
            <a:r>
              <a:rPr sz="1400" i="1" spc="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содержания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/</a:t>
            </a:r>
            <a:r>
              <a:rPr sz="1400" i="1" spc="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умений</a:t>
            </a:r>
            <a:r>
              <a:rPr sz="1400" i="1" spc="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</a:t>
            </a:r>
            <a:r>
              <a:rPr sz="1400" i="1" spc="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видов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деятельности,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усвоение</a:t>
            </a:r>
            <a:r>
              <a:rPr sz="1400" i="1" spc="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которых</a:t>
            </a:r>
            <a:r>
              <a:rPr sz="1400" i="1" spc="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всеми</a:t>
            </a:r>
            <a:r>
              <a:rPr sz="1400" i="1" spc="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школьниками</a:t>
            </a:r>
            <a:r>
              <a:rPr sz="1400" i="1" spc="3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региона </a:t>
            </a:r>
            <a:r>
              <a:rPr sz="1400" i="1" dirty="0">
                <a:latin typeface="Times New Roman"/>
                <a:cs typeface="Times New Roman"/>
              </a:rPr>
              <a:t>в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целом</a:t>
            </a:r>
            <a:r>
              <a:rPr sz="1400" i="1" spc="-4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можно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считать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достаточным</a:t>
            </a:r>
            <a:endParaRPr sz="1400" dirty="0">
              <a:latin typeface="Times New Roman"/>
              <a:cs typeface="Times New Roman"/>
            </a:endParaRPr>
          </a:p>
          <a:p>
            <a:pPr marL="12700" marR="5715" indent="629285">
              <a:lnSpc>
                <a:spcPts val="241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целом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достаточном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уровне,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прошлом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году,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сформированы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следующие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элементы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содержания </a:t>
            </a:r>
            <a:r>
              <a:rPr sz="1400" spc="-50" dirty="0">
                <a:latin typeface="Times New Roman"/>
                <a:cs typeface="Times New Roman"/>
              </a:rPr>
              <a:t>/ </a:t>
            </a:r>
            <a:r>
              <a:rPr sz="1400" dirty="0">
                <a:latin typeface="Times New Roman"/>
                <a:cs typeface="Times New Roman"/>
              </a:rPr>
              <a:t>умения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виды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деятельности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школьного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курса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биологии:</a:t>
            </a:r>
            <a:endParaRPr sz="1400" dirty="0">
              <a:latin typeface="Times New Roman"/>
              <a:cs typeface="Times New Roman"/>
            </a:endParaRPr>
          </a:p>
          <a:p>
            <a:pPr marL="147955" indent="-135255">
              <a:lnSpc>
                <a:spcPct val="100000"/>
              </a:lnSpc>
              <a:spcBef>
                <a:spcPts val="535"/>
              </a:spcBef>
              <a:buChar char="-"/>
              <a:tabLst>
                <a:tab pos="147955" algn="l"/>
              </a:tabLst>
            </a:pPr>
            <a:r>
              <a:rPr sz="1400" dirty="0">
                <a:latin typeface="Times New Roman"/>
                <a:cs typeface="Times New Roman"/>
              </a:rPr>
              <a:t>Биология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наука.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Методы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научного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познания.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Уровни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организации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признаки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живого.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Работа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таблицей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(с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Times New Roman"/>
                <a:cs typeface="Times New Roman"/>
              </a:rPr>
              <a:t>рисунком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</a:t>
            </a:r>
            <a:r>
              <a:rPr sz="1400" spc="-10" dirty="0">
                <a:latin typeface="Times New Roman"/>
                <a:cs typeface="Times New Roman"/>
              </a:rPr>
              <a:t> рисунка).</a:t>
            </a:r>
            <a:endParaRPr sz="1400" dirty="0">
              <a:latin typeface="Times New Roman"/>
              <a:cs typeface="Times New Roman"/>
            </a:endParaRPr>
          </a:p>
          <a:p>
            <a:pPr marL="116205" indent="-103505">
              <a:lnSpc>
                <a:spcPct val="100000"/>
              </a:lnSpc>
              <a:spcBef>
                <a:spcPts val="730"/>
              </a:spcBef>
              <a:buChar char="-"/>
              <a:tabLst>
                <a:tab pos="116205" algn="l"/>
              </a:tabLst>
            </a:pPr>
            <a:r>
              <a:rPr sz="1400" dirty="0">
                <a:latin typeface="Times New Roman"/>
                <a:cs typeface="Times New Roman"/>
              </a:rPr>
              <a:t>Моно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дигибридное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анализирующее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скрещивание.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Решение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биологической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задачи.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81D60167-4931-47E6-BA6A-407CBD079E47}" type="slidenum">
              <a:rPr lang="ru-RU" smtClean="0"/>
              <a:pPr/>
              <a:t>26</a:t>
            </a:fld>
            <a:endParaRPr lang="ru-RU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596239"/>
            <a:ext cx="9102090" cy="61489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715" lvl="0" indent="629285" defTabSz="914400" eaLnBrk="1" fontAlgn="auto" latinLnBrk="0" hangingPunct="1">
              <a:lnSpc>
                <a:spcPts val="241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В</a:t>
            </a:r>
            <a:r>
              <a:rPr kumimoji="0" lang="ru-RU" sz="1400" b="0" i="0" u="none" strike="noStrike" kern="0" cap="none" spc="1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целом</a:t>
            </a:r>
            <a:r>
              <a:rPr kumimoji="0" lang="ru-RU" sz="1400" b="0" i="0" u="none" strike="noStrike" kern="0" cap="none" spc="1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на</a:t>
            </a:r>
            <a:r>
              <a:rPr kumimoji="0" lang="ru-RU" sz="1400" b="0" i="0" u="none" strike="noStrike" kern="0" cap="none" spc="38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достаточном</a:t>
            </a:r>
            <a:r>
              <a:rPr kumimoji="0" lang="ru-RU" sz="1400" b="0" i="0" u="none" strike="noStrike" kern="0" cap="none" spc="38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уровне,</a:t>
            </a:r>
            <a:r>
              <a:rPr kumimoji="0" lang="ru-RU" sz="1400" b="0" i="0" u="none" strike="noStrike" kern="0" cap="none" spc="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как</a:t>
            </a:r>
            <a:r>
              <a:rPr kumimoji="0" lang="ru-RU" sz="1400" b="0" i="0" u="none" strike="noStrike" kern="0" cap="none" spc="1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и</a:t>
            </a:r>
            <a:r>
              <a:rPr kumimoji="0" lang="ru-RU" sz="1400" b="0" i="0" u="none" strike="noStrike" kern="0" cap="none" spc="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в</a:t>
            </a:r>
            <a:r>
              <a:rPr kumimoji="0" lang="ru-RU" sz="1400" b="0" i="0" u="none" strike="noStrike" kern="0" cap="none" spc="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прошлом</a:t>
            </a:r>
            <a:r>
              <a:rPr kumimoji="0" lang="ru-RU" sz="1400" b="0" i="0" u="none" strike="noStrike" kern="0" cap="none" spc="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году,</a:t>
            </a:r>
            <a:r>
              <a:rPr kumimoji="0" lang="ru-RU" sz="1400" b="0" i="0" u="none" strike="noStrike" kern="0" cap="none" spc="41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сформированы</a:t>
            </a:r>
            <a:r>
              <a:rPr kumimoji="0" lang="ru-RU" sz="1400" b="0" i="0" u="none" strike="noStrike" kern="0" cap="none" spc="39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следующие</a:t>
            </a:r>
            <a:r>
              <a:rPr kumimoji="0" lang="ru-RU" sz="1400" b="0" i="0" u="none" strike="noStrike" kern="0" cap="none" spc="41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элементы</a:t>
            </a:r>
            <a:r>
              <a:rPr kumimoji="0" lang="ru-RU" sz="1400" b="0" i="0" u="none" strike="noStrike" kern="0" cap="none" spc="1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содержания </a:t>
            </a:r>
            <a:r>
              <a:rPr kumimoji="0" lang="ru-RU" sz="1400" b="0" i="0" u="none" strike="noStrike" kern="0" cap="none" spc="-5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/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умения</a:t>
            </a:r>
            <a:r>
              <a:rPr kumimoji="0" lang="ru-RU" sz="1400" b="0" i="0" u="none" strike="noStrike" kern="0" cap="none" spc="-3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и</a:t>
            </a:r>
            <a:r>
              <a:rPr kumimoji="0" lang="ru-RU" sz="1400" b="0" i="0" u="none" strike="noStrike" kern="0" cap="none" spc="-3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виды</a:t>
            </a:r>
            <a:r>
              <a:rPr kumimoji="0" lang="ru-RU" sz="1400" b="0" i="0" u="none" strike="noStrike" kern="0" cap="none" spc="-4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деятельности</a:t>
            </a:r>
            <a:r>
              <a:rPr kumimoji="0" lang="ru-RU" sz="1400" b="0" i="0" u="none" strike="noStrike" kern="0" cap="none" spc="-3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школьного</a:t>
            </a:r>
            <a:r>
              <a:rPr kumimoji="0" lang="ru-RU" sz="1400" b="0" i="0" u="none" strike="noStrike" kern="0" cap="none" spc="-4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курса</a:t>
            </a:r>
            <a:r>
              <a:rPr kumimoji="0" lang="ru-RU" sz="1400" b="0" i="0" u="none" strike="noStrike" kern="0" cap="none" spc="-3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биологии: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47955" marR="0" lvl="0" indent="-135255" defTabSz="914400" eaLnBrk="1" fontAlgn="auto" latinLnBrk="0" hangingPunct="1">
              <a:lnSpc>
                <a:spcPct val="100000"/>
              </a:lnSpc>
              <a:spcBef>
                <a:spcPts val="535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147955" algn="l"/>
              </a:tabLst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Биология</a:t>
            </a:r>
            <a:r>
              <a:rPr kumimoji="0" lang="ru-RU" sz="1400" b="0" i="0" u="none" strike="noStrike" kern="0" cap="none" spc="2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как</a:t>
            </a:r>
            <a:r>
              <a:rPr kumimoji="0" lang="ru-RU" sz="1400" b="0" i="0" u="none" strike="noStrike" kern="0" cap="none" spc="2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наука.</a:t>
            </a:r>
            <a:r>
              <a:rPr kumimoji="0" lang="ru-RU" sz="1400" b="0" i="0" u="none" strike="noStrike" kern="0" cap="none" spc="2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Методы</a:t>
            </a:r>
            <a:r>
              <a:rPr kumimoji="0" lang="ru-RU" sz="1400" b="0" i="0" u="none" strike="noStrike" kern="0" cap="none" spc="2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научного</a:t>
            </a:r>
            <a:r>
              <a:rPr kumimoji="0" lang="ru-RU" sz="1400" b="0" i="0" u="none" strike="noStrike" kern="0" cap="none" spc="2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познания.</a:t>
            </a:r>
            <a:r>
              <a:rPr kumimoji="0" lang="ru-RU" sz="1400" b="0" i="0" u="none" strike="noStrike" kern="0" cap="none" spc="2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Уровни</a:t>
            </a:r>
            <a:r>
              <a:rPr kumimoji="0" lang="ru-RU" sz="1400" b="0" i="0" u="none" strike="noStrike" kern="0" cap="none" spc="2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организации</a:t>
            </a:r>
            <a:r>
              <a:rPr kumimoji="0" lang="ru-RU" sz="1400" b="0" i="0" u="none" strike="noStrike" kern="0" cap="none" spc="2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и</a:t>
            </a:r>
            <a:r>
              <a:rPr kumimoji="0" lang="ru-RU" sz="1400" b="0" i="0" u="none" strike="noStrike" kern="0" cap="none" spc="2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признаки</a:t>
            </a:r>
            <a:r>
              <a:rPr kumimoji="0" lang="ru-RU" sz="1400" b="0" i="0" u="none" strike="noStrike" kern="0" cap="none" spc="2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живого.</a:t>
            </a:r>
            <a:r>
              <a:rPr kumimoji="0" lang="ru-RU" sz="1400" b="0" i="0" u="none" strike="noStrike" kern="0" cap="none" spc="2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Работа</a:t>
            </a:r>
            <a:r>
              <a:rPr kumimoji="0" lang="ru-RU" sz="1400" b="0" i="0" u="none" strike="noStrike" kern="0" cap="none" spc="2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с</a:t>
            </a:r>
            <a:r>
              <a:rPr kumimoji="0" lang="ru-RU" sz="1400" b="0" i="0" u="none" strike="noStrike" kern="0" cap="none" spc="21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таблицей</a:t>
            </a:r>
            <a:r>
              <a:rPr kumimoji="0" lang="ru-RU" sz="1400" b="0" i="0" u="none" strike="noStrike" kern="0" cap="none" spc="2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(с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74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рисунком</a:t>
            </a:r>
            <a:r>
              <a:rPr kumimoji="0" lang="ru-RU" sz="1400" b="0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и</a:t>
            </a:r>
            <a:r>
              <a:rPr kumimoji="0" lang="ru-RU" sz="1400" b="0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без</a:t>
            </a:r>
            <a:r>
              <a:rPr kumimoji="0" lang="ru-RU" sz="1400" b="0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рисунка).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16205" marR="0" lvl="0" indent="-103505" defTabSz="91440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116205" algn="l"/>
              </a:tabLst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Моно</a:t>
            </a:r>
            <a:r>
              <a:rPr kumimoji="0" lang="ru-RU" sz="1400" b="0" i="0" u="none" strike="noStrike" kern="0" cap="none" spc="-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-</a:t>
            </a:r>
            <a:r>
              <a:rPr kumimoji="0" lang="ru-RU" sz="1400" b="0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и</a:t>
            </a:r>
            <a:r>
              <a:rPr kumimoji="0" lang="ru-RU" sz="1400" b="0" i="0" u="none" strike="noStrike" kern="0" cap="none" spc="-3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дигибридное</a:t>
            </a:r>
            <a:r>
              <a:rPr kumimoji="0" lang="ru-RU" sz="1400" b="0" i="0" u="none" strike="noStrike" kern="0" cap="none" spc="-2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анализирующее</a:t>
            </a:r>
            <a:r>
              <a:rPr kumimoji="0" lang="ru-RU" sz="1400" b="0" i="0" u="none" strike="noStrike" kern="0" cap="none" spc="-1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скрещивание.</a:t>
            </a:r>
            <a:r>
              <a:rPr kumimoji="0" lang="ru-RU" sz="1400" b="0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Решение</a:t>
            </a:r>
            <a:r>
              <a:rPr kumimoji="0" lang="ru-RU" sz="1400" b="0" i="0" u="none" strike="noStrike" kern="0" cap="none" spc="-3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биологической</a:t>
            </a:r>
            <a:r>
              <a:rPr kumimoji="0" lang="ru-RU" sz="1400" b="0" i="0" u="none" strike="noStrike" kern="0" cap="none" spc="-3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задачи.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2700" marR="10795" indent="103505">
              <a:lnSpc>
                <a:spcPct val="144300"/>
              </a:lnSpc>
              <a:spcBef>
                <a:spcPts val="95"/>
              </a:spcBef>
              <a:buChar char="-"/>
              <a:tabLst>
                <a:tab pos="116205" algn="l"/>
              </a:tabLst>
            </a:pPr>
            <a:r>
              <a:rPr sz="1400" dirty="0" err="1" smtClean="0">
                <a:latin typeface="Times New Roman"/>
                <a:cs typeface="Times New Roman"/>
              </a:rPr>
              <a:t>Клетка</a:t>
            </a:r>
            <a:r>
              <a:rPr sz="1400" spc="-4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биологическая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система.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Организм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биологическая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система.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Селекция.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Биотехнология.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Множественный </a:t>
            </a:r>
            <a:r>
              <a:rPr sz="1400" dirty="0">
                <a:latin typeface="Times New Roman"/>
                <a:cs typeface="Times New Roman"/>
              </a:rPr>
              <a:t>выбор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(с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рисунком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рисунка).</a:t>
            </a:r>
            <a:endParaRPr sz="1400" dirty="0">
              <a:latin typeface="Times New Roman"/>
              <a:cs typeface="Times New Roman"/>
            </a:endParaRPr>
          </a:p>
          <a:p>
            <a:pPr marL="116205" indent="-103505">
              <a:lnSpc>
                <a:spcPct val="100000"/>
              </a:lnSpc>
              <a:spcBef>
                <a:spcPts val="735"/>
              </a:spcBef>
              <a:buChar char="-"/>
              <a:tabLst>
                <a:tab pos="116205" algn="l"/>
              </a:tabLst>
            </a:pPr>
            <a:r>
              <a:rPr sz="1400" spc="-10" dirty="0">
                <a:latin typeface="Times New Roman"/>
                <a:cs typeface="Times New Roman"/>
              </a:rPr>
              <a:t>Многообразие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организмов.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Грибы,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Растения.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Животные.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рисунком.</a:t>
            </a:r>
            <a:endParaRPr sz="1400" dirty="0">
              <a:latin typeface="Times New Roman"/>
              <a:cs typeface="Times New Roman"/>
            </a:endParaRPr>
          </a:p>
          <a:p>
            <a:pPr marL="12700" marR="13335" indent="106045">
              <a:lnSpc>
                <a:spcPts val="2410"/>
              </a:lnSpc>
              <a:spcBef>
                <a:spcPts val="204"/>
              </a:spcBef>
              <a:buChar char="-"/>
              <a:tabLst>
                <a:tab pos="118745" algn="l"/>
              </a:tabLst>
            </a:pPr>
            <a:r>
              <a:rPr sz="1400" dirty="0">
                <a:latin typeface="Times New Roman"/>
                <a:cs typeface="Times New Roman"/>
              </a:rPr>
              <a:t>Многообразие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организмов.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Грибы,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Растения.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Животные.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Основные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систематические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категории,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соподчинённость. </a:t>
            </a:r>
            <a:r>
              <a:rPr sz="1400" dirty="0">
                <a:latin typeface="Times New Roman"/>
                <a:cs typeface="Times New Roman"/>
              </a:rPr>
              <a:t>Установление</a:t>
            </a:r>
            <a:r>
              <a:rPr sz="1400" spc="-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последовательности.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162560">
              <a:lnSpc>
                <a:spcPts val="2410"/>
              </a:lnSpc>
              <a:spcBef>
                <a:spcPts val="15"/>
              </a:spcBef>
              <a:buChar char="-"/>
              <a:tabLst>
                <a:tab pos="175260" algn="l"/>
              </a:tabLst>
            </a:pPr>
            <a:r>
              <a:rPr sz="1400" dirty="0">
                <a:latin typeface="Times New Roman"/>
                <a:cs typeface="Times New Roman"/>
              </a:rPr>
              <a:t>Организм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человека.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рисунком.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Множественный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выбор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(с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рисунком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</a:t>
            </a:r>
            <a:r>
              <a:rPr sz="1400" spc="4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рисунка).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Установление последовательности.</a:t>
            </a:r>
            <a:endParaRPr sz="1400" dirty="0">
              <a:latin typeface="Times New Roman"/>
              <a:cs typeface="Times New Roman"/>
            </a:endParaRPr>
          </a:p>
          <a:p>
            <a:pPr marL="116205" indent="-103505">
              <a:lnSpc>
                <a:spcPct val="100000"/>
              </a:lnSpc>
              <a:spcBef>
                <a:spcPts val="535"/>
              </a:spcBef>
              <a:buChar char="-"/>
              <a:tabLst>
                <a:tab pos="116205" algn="l"/>
              </a:tabLst>
            </a:pPr>
            <a:r>
              <a:rPr sz="1400" dirty="0">
                <a:latin typeface="Times New Roman"/>
                <a:cs typeface="Times New Roman"/>
              </a:rPr>
              <a:t>Эволюция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живой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природы.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Множественный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выбор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(работа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текстом).</a:t>
            </a:r>
            <a:endParaRPr sz="1400" dirty="0">
              <a:latin typeface="Times New Roman"/>
              <a:cs typeface="Times New Roman"/>
            </a:endParaRPr>
          </a:p>
          <a:p>
            <a:pPr marL="116205" indent="-103505">
              <a:lnSpc>
                <a:spcPct val="100000"/>
              </a:lnSpc>
              <a:spcBef>
                <a:spcPts val="730"/>
              </a:spcBef>
              <a:buChar char="-"/>
              <a:tabLst>
                <a:tab pos="116205" algn="l"/>
              </a:tabLst>
            </a:pPr>
            <a:r>
              <a:rPr sz="1400" dirty="0">
                <a:latin typeface="Times New Roman"/>
                <a:cs typeface="Times New Roman"/>
              </a:rPr>
              <a:t>Экосистемы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присущие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закономерности.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Биосфера.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Множественный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выбор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(без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рисунка).</a:t>
            </a:r>
            <a:endParaRPr sz="1400" dirty="0">
              <a:latin typeface="Times New Roman"/>
              <a:cs typeface="Times New Roman"/>
            </a:endParaRPr>
          </a:p>
          <a:p>
            <a:pPr marL="12700" marR="2709545" indent="103505">
              <a:lnSpc>
                <a:spcPct val="143600"/>
              </a:lnSpc>
              <a:spcBef>
                <a:spcPts val="15"/>
              </a:spcBef>
              <a:buChar char="-"/>
              <a:tabLst>
                <a:tab pos="116205" algn="l"/>
              </a:tabLst>
            </a:pPr>
            <a:r>
              <a:rPr sz="1400" dirty="0">
                <a:latin typeface="Times New Roman"/>
                <a:cs typeface="Times New Roman"/>
              </a:rPr>
              <a:t>Эволюция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живой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природы.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Происхождение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человека.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Экосистемы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присущие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им </a:t>
            </a:r>
            <a:r>
              <a:rPr sz="1400" dirty="0">
                <a:latin typeface="Times New Roman"/>
                <a:cs typeface="Times New Roman"/>
              </a:rPr>
              <a:t>закономерности.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Биосфера.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Установление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последовательности.</a:t>
            </a:r>
            <a:endParaRPr sz="1400" dirty="0">
              <a:latin typeface="Times New Roman"/>
              <a:cs typeface="Times New Roman"/>
            </a:endParaRPr>
          </a:p>
          <a:p>
            <a:pPr marL="116205" indent="-103505">
              <a:lnSpc>
                <a:spcPct val="100000"/>
              </a:lnSpc>
              <a:spcBef>
                <a:spcPts val="730"/>
              </a:spcBef>
              <a:buChar char="-"/>
              <a:tabLst>
                <a:tab pos="116205" algn="l"/>
              </a:tabLst>
            </a:pPr>
            <a:r>
              <a:rPr sz="1400" dirty="0">
                <a:latin typeface="Times New Roman"/>
                <a:cs typeface="Times New Roman"/>
              </a:rPr>
              <a:t>Общебиологические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закономерности.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Человек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здоровье.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таблицей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(с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рисунком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рисунка).</a:t>
            </a:r>
            <a:endParaRPr sz="1400" dirty="0">
              <a:latin typeface="Times New Roman"/>
              <a:cs typeface="Times New Roman"/>
            </a:endParaRPr>
          </a:p>
          <a:p>
            <a:pPr marL="116205" indent="-103505">
              <a:lnSpc>
                <a:spcPct val="100000"/>
              </a:lnSpc>
              <a:spcBef>
                <a:spcPts val="735"/>
              </a:spcBef>
              <a:buChar char="-"/>
              <a:tabLst>
                <a:tab pos="116205" algn="l"/>
              </a:tabLst>
            </a:pPr>
            <a:r>
              <a:rPr sz="1400" dirty="0">
                <a:latin typeface="Times New Roman"/>
                <a:cs typeface="Times New Roman"/>
              </a:rPr>
              <a:t>Анализ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экспертных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данных,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табличной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или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графической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форме.</a:t>
            </a:r>
            <a:endParaRPr sz="1400" dirty="0">
              <a:latin typeface="Times New Roman"/>
              <a:cs typeface="Times New Roman"/>
            </a:endParaRPr>
          </a:p>
          <a:p>
            <a:pPr marL="12700" marR="10160" indent="142875">
              <a:lnSpc>
                <a:spcPct val="143800"/>
              </a:lnSpc>
              <a:spcBef>
                <a:spcPts val="5"/>
              </a:spcBef>
              <a:buChar char="-"/>
              <a:tabLst>
                <a:tab pos="155575" algn="l"/>
              </a:tabLst>
            </a:pPr>
            <a:r>
              <a:rPr sz="1400" dirty="0">
                <a:latin typeface="Times New Roman"/>
                <a:cs typeface="Times New Roman"/>
              </a:rPr>
              <a:t>Применение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биологических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знаний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практических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ситуациях,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анализ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экспериментальных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данных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(методология эксперимента).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27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1050946" y="161341"/>
            <a:ext cx="9100820" cy="74381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83845" marR="5080" indent="-271780">
              <a:lnSpc>
                <a:spcPct val="144300"/>
              </a:lnSpc>
              <a:spcBef>
                <a:spcPts val="95"/>
              </a:spcBef>
              <a:buFont typeface="Courier New"/>
              <a:buChar char="o"/>
              <a:tabLst>
                <a:tab pos="283845" algn="l"/>
              </a:tabLst>
            </a:pPr>
            <a:r>
              <a:rPr sz="1400" i="1" dirty="0">
                <a:latin typeface="Times New Roman"/>
                <a:cs typeface="Times New Roman"/>
              </a:rPr>
              <a:t>Перечень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элементов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содержания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/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умений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видов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деятельности,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усвоение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которых</a:t>
            </a:r>
            <a:r>
              <a:rPr sz="1400" i="1" spc="-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всеми школьниками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региона </a:t>
            </a:r>
            <a:r>
              <a:rPr sz="1400" i="1" spc="-50" dirty="0">
                <a:latin typeface="Times New Roman"/>
                <a:cs typeface="Times New Roman"/>
              </a:rPr>
              <a:t>в </a:t>
            </a:r>
            <a:r>
              <a:rPr sz="1400" i="1" dirty="0">
                <a:latin typeface="Times New Roman"/>
                <a:cs typeface="Times New Roman"/>
              </a:rPr>
              <a:t>целом,</a:t>
            </a:r>
            <a:r>
              <a:rPr sz="1400" i="1" spc="-5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школьниками</a:t>
            </a:r>
            <a:r>
              <a:rPr sz="1400" i="1" spc="-4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</a:t>
            </a:r>
            <a:r>
              <a:rPr sz="1400" i="1" spc="-5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разным</a:t>
            </a:r>
            <a:r>
              <a:rPr sz="1400" i="1" spc="-4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уровнем</a:t>
            </a:r>
            <a:r>
              <a:rPr sz="1400" i="1" spc="-4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подготовки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нельзя</a:t>
            </a:r>
            <a:r>
              <a:rPr sz="1400" i="1" spc="-5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считать</a:t>
            </a:r>
            <a:r>
              <a:rPr sz="1400" i="1" spc="-4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достаточным</a:t>
            </a:r>
            <a:endParaRPr sz="1400" dirty="0">
              <a:latin typeface="Times New Roman"/>
              <a:cs typeface="Times New Roman"/>
            </a:endParaRPr>
          </a:p>
          <a:p>
            <a:pPr marL="12700" marR="11430" indent="541020">
              <a:lnSpc>
                <a:spcPct val="143600"/>
              </a:lnSpc>
            </a:pP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прежнему,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нельзя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считать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достаточным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уровень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сформированности</a:t>
            </a:r>
            <a:r>
              <a:rPr sz="1400" spc="3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следующих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элементов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содержания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/ </a:t>
            </a:r>
            <a:r>
              <a:rPr sz="1400" dirty="0">
                <a:latin typeface="Times New Roman"/>
                <a:cs typeface="Times New Roman"/>
              </a:rPr>
              <a:t>умений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видов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деятельности:</a:t>
            </a:r>
            <a:endParaRPr sz="1400" dirty="0">
              <a:latin typeface="Times New Roman"/>
              <a:cs typeface="Times New Roman"/>
            </a:endParaRPr>
          </a:p>
          <a:p>
            <a:pPr marL="12700" marR="445770" indent="103505">
              <a:lnSpc>
                <a:spcPts val="2420"/>
              </a:lnSpc>
              <a:spcBef>
                <a:spcPts val="200"/>
              </a:spcBef>
              <a:buChar char="-"/>
              <a:tabLst>
                <a:tab pos="116205" algn="l"/>
              </a:tabLst>
            </a:pPr>
            <a:r>
              <a:rPr sz="1400" dirty="0">
                <a:latin typeface="Times New Roman"/>
                <a:cs typeface="Times New Roman"/>
              </a:rPr>
              <a:t>Предсказание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результатов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эксперимента,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исходя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физиологии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клеток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организмов.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Множественный выбор.</a:t>
            </a:r>
            <a:endParaRPr sz="1400" dirty="0">
              <a:latin typeface="Times New Roman"/>
              <a:cs typeface="Times New Roman"/>
            </a:endParaRPr>
          </a:p>
          <a:p>
            <a:pPr marL="12700" marR="146050" indent="103505">
              <a:lnSpc>
                <a:spcPts val="2410"/>
              </a:lnSpc>
              <a:spcBef>
                <a:spcPts val="5"/>
              </a:spcBef>
              <a:buChar char="-"/>
              <a:tabLst>
                <a:tab pos="116205" algn="l"/>
              </a:tabLst>
            </a:pPr>
            <a:r>
              <a:rPr sz="1400" dirty="0">
                <a:latin typeface="Times New Roman"/>
                <a:cs typeface="Times New Roman"/>
              </a:rPr>
              <a:t>Генетическая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информация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клетке.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Хромосомный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набор.</a:t>
            </a:r>
            <a:r>
              <a:rPr sz="1400" spc="-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Экологические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закономерности.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Физиология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организмов. </a:t>
            </a:r>
            <a:r>
              <a:rPr sz="1400" dirty="0">
                <a:latin typeface="Times New Roman"/>
                <a:cs typeface="Times New Roman"/>
              </a:rPr>
              <a:t>Решение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биологических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расчётных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задач.</a:t>
            </a:r>
            <a:endParaRPr sz="1400" dirty="0">
              <a:latin typeface="Times New Roman"/>
              <a:cs typeface="Times New Roman"/>
            </a:endParaRPr>
          </a:p>
          <a:p>
            <a:pPr marL="170815" indent="-158115">
              <a:lnSpc>
                <a:spcPct val="100000"/>
              </a:lnSpc>
              <a:spcBef>
                <a:spcPts val="530"/>
              </a:spcBef>
              <a:buChar char="-"/>
              <a:tabLst>
                <a:tab pos="170815" algn="l"/>
              </a:tabLst>
            </a:pPr>
            <a:r>
              <a:rPr sz="1400" dirty="0">
                <a:latin typeface="Times New Roman"/>
                <a:cs typeface="Times New Roman"/>
              </a:rPr>
              <a:t>Клетка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биологическая</a:t>
            </a:r>
            <a:r>
              <a:rPr sz="1400" spc="3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система.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Организм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как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биологическая</a:t>
            </a:r>
            <a:r>
              <a:rPr sz="1400" spc="3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система.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рисунком.</a:t>
            </a:r>
            <a:r>
              <a:rPr sz="1400" spc="43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Установление</a:t>
            </a:r>
            <a:endParaRPr sz="1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400" spc="-10" dirty="0">
                <a:latin typeface="Times New Roman"/>
                <a:cs typeface="Times New Roman"/>
              </a:rPr>
              <a:t>соответствия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(с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рисунком).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149225">
              <a:lnSpc>
                <a:spcPct val="143600"/>
              </a:lnSpc>
              <a:buChar char="-"/>
              <a:tabLst>
                <a:tab pos="161925" algn="l"/>
              </a:tabLst>
            </a:pPr>
            <a:r>
              <a:rPr sz="1400" dirty="0">
                <a:latin typeface="Times New Roman"/>
                <a:cs typeface="Times New Roman"/>
              </a:rPr>
              <a:t>Многообразие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организмов.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Грибы,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Растения.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Животные.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Установление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соответствия.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Множественный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выбор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(с </a:t>
            </a:r>
            <a:r>
              <a:rPr sz="1400" dirty="0">
                <a:latin typeface="Times New Roman"/>
                <a:cs typeface="Times New Roman"/>
              </a:rPr>
              <a:t>рисунком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без</a:t>
            </a:r>
            <a:r>
              <a:rPr sz="1400" spc="-10" dirty="0">
                <a:latin typeface="Times New Roman"/>
                <a:cs typeface="Times New Roman"/>
              </a:rPr>
              <a:t> рисунка).</a:t>
            </a:r>
            <a:endParaRPr sz="1400" dirty="0">
              <a:latin typeface="Times New Roman"/>
              <a:cs typeface="Times New Roman"/>
            </a:endParaRPr>
          </a:p>
          <a:p>
            <a:pPr marL="116205" indent="-103505">
              <a:lnSpc>
                <a:spcPct val="100000"/>
              </a:lnSpc>
              <a:spcBef>
                <a:spcPts val="730"/>
              </a:spcBef>
              <a:buChar char="-"/>
              <a:tabLst>
                <a:tab pos="116205" algn="l"/>
              </a:tabLst>
            </a:pPr>
            <a:r>
              <a:rPr sz="1400" dirty="0">
                <a:latin typeface="Times New Roman"/>
                <a:cs typeface="Times New Roman"/>
              </a:rPr>
              <a:t>Организм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человека.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Установление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соответствия.</a:t>
            </a:r>
            <a:endParaRPr sz="1400" dirty="0">
              <a:latin typeface="Times New Roman"/>
              <a:cs typeface="Times New Roman"/>
            </a:endParaRPr>
          </a:p>
          <a:p>
            <a:pPr marL="12700" marR="12065" indent="154940">
              <a:lnSpc>
                <a:spcPct val="143800"/>
              </a:lnSpc>
              <a:spcBef>
                <a:spcPts val="10"/>
              </a:spcBef>
              <a:buChar char="-"/>
              <a:tabLst>
                <a:tab pos="167640" algn="l"/>
              </a:tabLst>
            </a:pPr>
            <a:r>
              <a:rPr sz="1400" dirty="0">
                <a:latin typeface="Times New Roman"/>
                <a:cs typeface="Times New Roman"/>
              </a:rPr>
              <a:t>Эволюция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живой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природы.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Происхождение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человека.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Экосистемы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присущие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им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закономерности.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Биосфера. </a:t>
            </a:r>
            <a:r>
              <a:rPr sz="1400" dirty="0">
                <a:latin typeface="Times New Roman"/>
                <a:cs typeface="Times New Roman"/>
              </a:rPr>
              <a:t>Установление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соответствия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(без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рисунка).</a:t>
            </a:r>
            <a:endParaRPr sz="1400" dirty="0">
              <a:latin typeface="Times New Roman"/>
              <a:cs typeface="Times New Roman"/>
            </a:endParaRPr>
          </a:p>
          <a:p>
            <a:pPr marL="12700" marR="10795" indent="151765">
              <a:lnSpc>
                <a:spcPct val="143600"/>
              </a:lnSpc>
              <a:buChar char="-"/>
              <a:tabLst>
                <a:tab pos="164465" algn="l"/>
              </a:tabLst>
            </a:pPr>
            <a:r>
              <a:rPr sz="1400" dirty="0">
                <a:latin typeface="Times New Roman"/>
                <a:cs typeface="Times New Roman"/>
              </a:rPr>
              <a:t>Применение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биологических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знаний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практических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ситуациях,</a:t>
            </a:r>
            <a:r>
              <a:rPr sz="1400" spc="3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анализ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экспериментальных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данных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(выводы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по </a:t>
            </a:r>
            <a:r>
              <a:rPr sz="1400" dirty="0">
                <a:latin typeface="Times New Roman"/>
                <a:cs typeface="Times New Roman"/>
              </a:rPr>
              <a:t>результатам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эксперимента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прогнозы).</a:t>
            </a:r>
            <a:endParaRPr sz="1400" dirty="0">
              <a:latin typeface="Times New Roman"/>
              <a:cs typeface="Times New Roman"/>
            </a:endParaRPr>
          </a:p>
          <a:p>
            <a:pPr marL="116205" indent="-103505">
              <a:lnSpc>
                <a:spcPct val="100000"/>
              </a:lnSpc>
              <a:spcBef>
                <a:spcPts val="730"/>
              </a:spcBef>
              <a:buChar char="-"/>
              <a:tabLst>
                <a:tab pos="116205" algn="l"/>
              </a:tabLst>
            </a:pPr>
            <a:r>
              <a:rPr sz="1400" dirty="0">
                <a:latin typeface="Times New Roman"/>
                <a:cs typeface="Times New Roman"/>
              </a:rPr>
              <a:t>Задание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изображением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биологического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объекта.</a:t>
            </a:r>
            <a:endParaRPr sz="1400" dirty="0">
              <a:latin typeface="Times New Roman"/>
              <a:cs typeface="Times New Roman"/>
            </a:endParaRPr>
          </a:p>
          <a:p>
            <a:pPr marL="12700" marR="8255" lvl="0" indent="168910" defTabSz="914400" eaLnBrk="1" fontAlgn="auto" latinLnBrk="0" hangingPunct="1">
              <a:lnSpc>
                <a:spcPct val="1443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181610" algn="l"/>
              </a:tabLst>
              <a:defRPr/>
            </a:pPr>
            <a:r>
              <a:rPr sz="1400" dirty="0">
                <a:latin typeface="Times New Roman"/>
                <a:cs typeface="Times New Roman"/>
              </a:rPr>
              <a:t>Обобщение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применение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человеке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многообразии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 err="1">
                <a:latin typeface="Times New Roman"/>
                <a:cs typeface="Times New Roman"/>
              </a:rPr>
              <a:t>организмов</a:t>
            </a:r>
            <a:r>
              <a:rPr sz="1400" spc="-10" dirty="0" smtClean="0">
                <a:latin typeface="Times New Roman"/>
                <a:cs typeface="Times New Roman"/>
              </a:rPr>
              <a:t>.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Обобщение</a:t>
            </a:r>
            <a:r>
              <a:rPr kumimoji="0" lang="ru-RU" sz="1400" b="0" i="0" u="none" strike="noStrike" kern="0" cap="none" spc="47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и</a:t>
            </a:r>
            <a:r>
              <a:rPr kumimoji="0" lang="ru-RU" sz="1400" b="0" i="0" u="none" strike="noStrike" kern="0" cap="none" spc="47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применение</a:t>
            </a:r>
            <a:r>
              <a:rPr kumimoji="0" lang="ru-RU" sz="1400" b="0" i="0" u="none" strike="noStrike" kern="0" cap="none" spc="47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знаний</a:t>
            </a:r>
            <a:r>
              <a:rPr kumimoji="0" lang="ru-RU" sz="1400" b="0" i="0" u="none" strike="noStrike" kern="0" cap="none" spc="47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по</a:t>
            </a:r>
            <a:r>
              <a:rPr kumimoji="0" lang="ru-RU" sz="1400" b="0" i="0" u="none" strike="noStrike" kern="0" cap="none" spc="47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общей</a:t>
            </a:r>
            <a:r>
              <a:rPr kumimoji="0" lang="ru-RU" sz="1400" b="0" i="0" u="none" strike="noStrike" kern="0" cap="none" spc="484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биологии</a:t>
            </a:r>
            <a:r>
              <a:rPr kumimoji="0" lang="ru-RU" sz="1400" b="0" i="0" u="none" strike="noStrike" kern="0" cap="none" spc="48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(клетке,</a:t>
            </a:r>
            <a:r>
              <a:rPr kumimoji="0" lang="ru-RU" sz="1400" b="0" i="0" u="none" strike="noStrike" kern="0" cap="none" spc="47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организму,</a:t>
            </a:r>
            <a:r>
              <a:rPr kumimoji="0" lang="ru-RU" sz="1400" b="0" i="0" u="none" strike="noStrike" kern="0" cap="none" spc="484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эволюции</a:t>
            </a:r>
            <a:r>
              <a:rPr kumimoji="0" lang="ru-RU" sz="1400" b="0" i="0" u="none" strike="noStrike" kern="0" cap="none" spc="47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органического</a:t>
            </a:r>
            <a:r>
              <a:rPr kumimoji="0" lang="ru-RU" sz="1400" b="0" i="0" u="none" strike="noStrike" kern="0" cap="none" spc="484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мира</a:t>
            </a:r>
            <a:r>
              <a:rPr kumimoji="0" lang="ru-RU" sz="1400" b="0" i="0" u="none" strike="noStrike" kern="0" cap="none" spc="46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-5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и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экологических </a:t>
            </a:r>
            <a:r>
              <a:rPr kumimoji="0" lang="ru-RU" sz="1400" b="0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закономерностях)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в</a:t>
            </a:r>
            <a:r>
              <a:rPr kumimoji="0" lang="ru-RU" sz="1400" b="0" i="0" u="none" strike="noStrike" kern="0" cap="none" spc="-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новой</a:t>
            </a:r>
            <a:r>
              <a:rPr kumimoji="0" lang="ru-RU" sz="1400" b="0" i="0" u="none" strike="noStrike" kern="0" cap="none" spc="-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ситуации.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16205" marR="0" lvl="0" indent="-103505" defTabSz="914400" eaLnBrk="1" fontAlgn="auto" latinLnBrk="0" hangingPunct="1">
              <a:lnSpc>
                <a:spcPct val="100000"/>
              </a:lnSpc>
              <a:spcBef>
                <a:spcPts val="735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116205" algn="l"/>
              </a:tabLst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Решение</a:t>
            </a:r>
            <a:r>
              <a:rPr kumimoji="0" lang="ru-RU" sz="1400" b="0" i="0" u="none" strike="noStrike" kern="0" cap="none" spc="-3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задач</a:t>
            </a:r>
            <a:r>
              <a:rPr kumimoji="0" lang="ru-RU" sz="1400" b="0" i="0" u="none" strike="noStrike" kern="0" cap="none" spc="-4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по</a:t>
            </a:r>
            <a:r>
              <a:rPr kumimoji="0" lang="ru-RU" sz="1400" b="0" i="0" u="none" strike="noStrike" kern="0" cap="none" spc="-4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цитологии</a:t>
            </a:r>
            <a:r>
              <a:rPr kumimoji="0" lang="ru-RU" sz="1400" b="0" i="0" u="none" strike="noStrike" kern="0" cap="none" spc="-4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на</a:t>
            </a:r>
            <a:r>
              <a:rPr kumimoji="0" lang="ru-RU" sz="1400" b="0" i="0" u="none" strike="noStrike" kern="0" cap="none" spc="-3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применение</a:t>
            </a:r>
            <a:r>
              <a:rPr kumimoji="0" lang="ru-RU" sz="1400" b="0" i="0" u="none" strike="noStrike" kern="0" cap="none" spc="-3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знаний</a:t>
            </a:r>
            <a:r>
              <a:rPr kumimoji="0" lang="ru-RU" sz="1400" b="0" i="0" u="none" strike="noStrike" kern="0" cap="none" spc="-3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в</a:t>
            </a:r>
            <a:r>
              <a:rPr kumimoji="0" lang="ru-RU" sz="1400" b="0" i="0" u="none" strike="noStrike" kern="0" cap="none" spc="-3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новой</a:t>
            </a:r>
            <a:r>
              <a:rPr kumimoji="0" lang="ru-RU" sz="1400" b="0" i="0" u="none" strike="noStrike" kern="0" cap="none" spc="-3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ситуации.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16205" marR="0" lvl="0" indent="-103505" defTabSz="91440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116205" algn="l"/>
              </a:tabLst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Решение</a:t>
            </a:r>
            <a:r>
              <a:rPr kumimoji="0" lang="ru-RU" sz="1400" b="0" i="0" u="none" strike="noStrike" kern="0" cap="none" spc="-3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задач</a:t>
            </a:r>
            <a:r>
              <a:rPr kumimoji="0" lang="ru-RU" sz="1400" b="0" i="0" u="none" strike="noStrike" kern="0" cap="none" spc="-4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по</a:t>
            </a:r>
            <a:r>
              <a:rPr kumimoji="0" lang="ru-RU" sz="1400" b="0" i="0" u="none" strike="noStrike" kern="0" cap="none" spc="-4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генетике</a:t>
            </a:r>
            <a:r>
              <a:rPr kumimoji="0" lang="ru-RU" sz="1400" b="0" i="0" u="none" strike="noStrike" kern="0" cap="none" spc="-4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на</a:t>
            </a:r>
            <a:r>
              <a:rPr kumimoji="0" lang="ru-RU" sz="1400" b="0" i="0" u="none" strike="noStrike" kern="0" cap="none" spc="-3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применение</a:t>
            </a:r>
            <a:r>
              <a:rPr kumimoji="0" lang="ru-RU" sz="1400" b="0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знаний</a:t>
            </a:r>
            <a:r>
              <a:rPr kumimoji="0" lang="ru-RU" sz="1400" b="0" i="0" u="none" strike="noStrike" kern="0" cap="none" spc="-3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в</a:t>
            </a:r>
            <a:r>
              <a:rPr kumimoji="0" lang="ru-RU" sz="1400" b="0" i="0" u="none" strike="noStrike" kern="0" cap="none" spc="-3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новой</a:t>
            </a:r>
            <a:r>
              <a:rPr kumimoji="0" lang="ru-RU" sz="1400" b="0" i="0" u="none" strike="noStrike" kern="0" cap="none" spc="-3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ситуации.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16205" indent="-103505">
              <a:lnSpc>
                <a:spcPct val="100000"/>
              </a:lnSpc>
              <a:spcBef>
                <a:spcPts val="745"/>
              </a:spcBef>
              <a:buChar char="-"/>
              <a:tabLst>
                <a:tab pos="116205" algn="l"/>
              </a:tabLst>
            </a:pP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28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596239"/>
            <a:ext cx="9099550" cy="465319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255" indent="168910">
              <a:lnSpc>
                <a:spcPct val="144300"/>
              </a:lnSpc>
              <a:spcBef>
                <a:spcPts val="95"/>
              </a:spcBef>
              <a:buChar char="-"/>
              <a:tabLst>
                <a:tab pos="181610" algn="l"/>
              </a:tabLst>
            </a:pPr>
            <a:r>
              <a:rPr sz="1400" dirty="0">
                <a:latin typeface="Times New Roman"/>
                <a:cs typeface="Times New Roman"/>
              </a:rPr>
              <a:t>Обобщение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применение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знаний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4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общей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(клетке,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организму,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эволюции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органического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мира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и </a:t>
            </a:r>
            <a:r>
              <a:rPr sz="1400" dirty="0">
                <a:latin typeface="Times New Roman"/>
                <a:cs typeface="Times New Roman"/>
              </a:rPr>
              <a:t>экологических </a:t>
            </a:r>
            <a:r>
              <a:rPr sz="1400" spc="-10" dirty="0">
                <a:latin typeface="Times New Roman"/>
                <a:cs typeface="Times New Roman"/>
              </a:rPr>
              <a:t>закономерностях)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новой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ситуации.</a:t>
            </a:r>
            <a:endParaRPr sz="1400" dirty="0">
              <a:latin typeface="Times New Roman"/>
              <a:cs typeface="Times New Roman"/>
            </a:endParaRPr>
          </a:p>
          <a:p>
            <a:pPr marL="116205" indent="-103505">
              <a:lnSpc>
                <a:spcPct val="100000"/>
              </a:lnSpc>
              <a:spcBef>
                <a:spcPts val="735"/>
              </a:spcBef>
              <a:buChar char="-"/>
              <a:tabLst>
                <a:tab pos="116205" algn="l"/>
              </a:tabLst>
            </a:pPr>
            <a:r>
              <a:rPr sz="1400" dirty="0">
                <a:latin typeface="Times New Roman"/>
                <a:cs typeface="Times New Roman"/>
              </a:rPr>
              <a:t>Решение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задач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цитологии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применение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новой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ситуации.</a:t>
            </a:r>
            <a:endParaRPr sz="1400" dirty="0">
              <a:latin typeface="Times New Roman"/>
              <a:cs typeface="Times New Roman"/>
            </a:endParaRPr>
          </a:p>
          <a:p>
            <a:pPr marL="116205" indent="-103505">
              <a:lnSpc>
                <a:spcPct val="100000"/>
              </a:lnSpc>
              <a:spcBef>
                <a:spcPts val="730"/>
              </a:spcBef>
              <a:buChar char="-"/>
              <a:tabLst>
                <a:tab pos="116205" algn="l"/>
              </a:tabLst>
            </a:pPr>
            <a:r>
              <a:rPr sz="1400" dirty="0">
                <a:latin typeface="Times New Roman"/>
                <a:cs typeface="Times New Roman"/>
              </a:rPr>
              <a:t>Решение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задач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генетике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применение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знаний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новой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ситуации.</a:t>
            </a:r>
            <a:endParaRPr sz="1400" dirty="0">
              <a:latin typeface="Times New Roman"/>
              <a:cs typeface="Times New Roman"/>
            </a:endParaRPr>
          </a:p>
          <a:p>
            <a:pPr marL="12700" indent="88265">
              <a:lnSpc>
                <a:spcPct val="100000"/>
              </a:lnSpc>
              <a:spcBef>
                <a:spcPts val="735"/>
              </a:spcBef>
            </a:pPr>
            <a:r>
              <a:rPr sz="1400" dirty="0">
                <a:latin typeface="Times New Roman"/>
                <a:cs typeface="Times New Roman"/>
              </a:rPr>
              <a:t>Данный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перечень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элементов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содержания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иллюстрирует,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освоение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типов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(форм)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познавательных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заданий</a:t>
            </a:r>
            <a:endParaRPr sz="1400" dirty="0">
              <a:latin typeface="Times New Roman"/>
              <a:cs typeface="Times New Roman"/>
            </a:endParaRPr>
          </a:p>
          <a:p>
            <a:pPr marL="12700" marR="316865">
              <a:lnSpc>
                <a:spcPct val="1436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зависит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конкретного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предметного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содержания,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сложности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задания,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также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его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направленности (ситуативности).</a:t>
            </a:r>
            <a:endParaRPr sz="1400" dirty="0">
              <a:latin typeface="Times New Roman"/>
              <a:cs typeface="Times New Roman"/>
            </a:endParaRPr>
          </a:p>
          <a:p>
            <a:pPr marL="283845" marR="5080" indent="-271780">
              <a:lnSpc>
                <a:spcPct val="143600"/>
              </a:lnSpc>
              <a:buFont typeface="Courier New"/>
              <a:buChar char="o"/>
              <a:tabLst>
                <a:tab pos="283845" algn="l"/>
              </a:tabLst>
            </a:pPr>
            <a:r>
              <a:rPr sz="1400" i="1" dirty="0">
                <a:latin typeface="Times New Roman"/>
                <a:cs typeface="Times New Roman"/>
              </a:rPr>
              <a:t>Выводы</a:t>
            </a:r>
            <a:r>
              <a:rPr sz="1400" i="1" spc="1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об</a:t>
            </a:r>
            <a:r>
              <a:rPr sz="1400" i="1" spc="1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изменении</a:t>
            </a:r>
            <a:r>
              <a:rPr sz="1400" i="1" spc="1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успешности</a:t>
            </a:r>
            <a:r>
              <a:rPr sz="1400" i="1" spc="1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выполнения</a:t>
            </a:r>
            <a:r>
              <a:rPr sz="1400" i="1" spc="1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заданий</a:t>
            </a:r>
            <a:r>
              <a:rPr sz="1400" i="1" spc="1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разных</a:t>
            </a:r>
            <a:r>
              <a:rPr sz="1400" i="1" spc="1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лет</a:t>
            </a:r>
            <a:r>
              <a:rPr sz="1400" i="1" spc="1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по</a:t>
            </a:r>
            <a:r>
              <a:rPr sz="1400" i="1" spc="1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одной</a:t>
            </a:r>
            <a:r>
              <a:rPr sz="1400" i="1" spc="1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теме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/</a:t>
            </a:r>
            <a:r>
              <a:rPr sz="1400" i="1" spc="-4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проверяемому</a:t>
            </a:r>
            <a:r>
              <a:rPr sz="1400" i="1" spc="1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умению,</a:t>
            </a:r>
            <a:r>
              <a:rPr sz="1400" i="1" spc="125" dirty="0">
                <a:latin typeface="Times New Roman"/>
                <a:cs typeface="Times New Roman"/>
              </a:rPr>
              <a:t> </a:t>
            </a:r>
            <a:r>
              <a:rPr sz="1400" i="1" spc="-20" dirty="0">
                <a:latin typeface="Times New Roman"/>
                <a:cs typeface="Times New Roman"/>
              </a:rPr>
              <a:t>виду </a:t>
            </a:r>
            <a:r>
              <a:rPr sz="1400" i="1" spc="-10" dirty="0">
                <a:latin typeface="Times New Roman"/>
                <a:cs typeface="Times New Roman"/>
              </a:rPr>
              <a:t>деятельности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(если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это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возможно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сделать)</a:t>
            </a:r>
            <a:endParaRPr sz="1400" dirty="0">
              <a:latin typeface="Times New Roman"/>
              <a:cs typeface="Times New Roman"/>
            </a:endParaRPr>
          </a:p>
          <a:p>
            <a:pPr marL="12700" marR="8255" lvl="0" indent="168910" defTabSz="914400" eaLnBrk="1" fontAlgn="auto" latinLnBrk="0" hangingPunct="1">
              <a:lnSpc>
                <a:spcPct val="1443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181610" algn="l"/>
              </a:tabLst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Обобщение</a:t>
            </a:r>
            <a:r>
              <a:rPr kumimoji="0" lang="ru-RU" sz="1400" b="0" i="0" u="none" strike="noStrike" kern="0" cap="none" spc="47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и</a:t>
            </a:r>
            <a:r>
              <a:rPr kumimoji="0" lang="ru-RU" sz="1400" b="0" i="0" u="none" strike="noStrike" kern="0" cap="none" spc="47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применение</a:t>
            </a:r>
            <a:r>
              <a:rPr kumimoji="0" lang="ru-RU" sz="1400" b="0" i="0" u="none" strike="noStrike" kern="0" cap="none" spc="47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знаний</a:t>
            </a:r>
            <a:r>
              <a:rPr kumimoji="0" lang="ru-RU" sz="1400" b="0" i="0" u="none" strike="noStrike" kern="0" cap="none" spc="47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по</a:t>
            </a:r>
            <a:r>
              <a:rPr kumimoji="0" lang="ru-RU" sz="1400" b="0" i="0" u="none" strike="noStrike" kern="0" cap="none" spc="47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общей</a:t>
            </a:r>
            <a:r>
              <a:rPr kumimoji="0" lang="ru-RU" sz="1400" b="0" i="0" u="none" strike="noStrike" kern="0" cap="none" spc="484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биологии</a:t>
            </a:r>
            <a:r>
              <a:rPr kumimoji="0" lang="ru-RU" sz="1400" b="0" i="0" u="none" strike="noStrike" kern="0" cap="none" spc="48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(клетке,</a:t>
            </a:r>
            <a:r>
              <a:rPr kumimoji="0" lang="ru-RU" sz="1400" b="0" i="0" u="none" strike="noStrike" kern="0" cap="none" spc="47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организму,</a:t>
            </a:r>
            <a:r>
              <a:rPr kumimoji="0" lang="ru-RU" sz="1400" b="0" i="0" u="none" strike="noStrike" kern="0" cap="none" spc="484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эволюции</a:t>
            </a:r>
            <a:r>
              <a:rPr kumimoji="0" lang="ru-RU" sz="1400" b="0" i="0" u="none" strike="noStrike" kern="0" cap="none" spc="47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органического</a:t>
            </a:r>
            <a:r>
              <a:rPr kumimoji="0" lang="ru-RU" sz="1400" b="0" i="0" u="none" strike="noStrike" kern="0" cap="none" spc="484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мира</a:t>
            </a:r>
            <a:r>
              <a:rPr kumimoji="0" lang="ru-RU" sz="1400" b="0" i="0" u="none" strike="noStrike" kern="0" cap="none" spc="46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-5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и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экологических </a:t>
            </a:r>
            <a:r>
              <a:rPr kumimoji="0" lang="ru-RU" sz="1400" b="0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закономерностях)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в</a:t>
            </a:r>
            <a:r>
              <a:rPr kumimoji="0" lang="ru-RU" sz="1400" b="0" i="0" u="none" strike="noStrike" kern="0" cap="none" spc="-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новой</a:t>
            </a:r>
            <a:r>
              <a:rPr kumimoji="0" lang="ru-RU" sz="1400" b="0" i="0" u="none" strike="noStrike" kern="0" cap="none" spc="-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ситуации.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16205" marR="0" lvl="0" indent="-103505" defTabSz="914400" eaLnBrk="1" fontAlgn="auto" latinLnBrk="0" hangingPunct="1">
              <a:lnSpc>
                <a:spcPct val="100000"/>
              </a:lnSpc>
              <a:spcBef>
                <a:spcPts val="735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116205" algn="l"/>
              </a:tabLst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Решение</a:t>
            </a:r>
            <a:r>
              <a:rPr kumimoji="0" lang="ru-RU" sz="1400" b="0" i="0" u="none" strike="noStrike" kern="0" cap="none" spc="-3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задач</a:t>
            </a:r>
            <a:r>
              <a:rPr kumimoji="0" lang="ru-RU" sz="1400" b="0" i="0" u="none" strike="noStrike" kern="0" cap="none" spc="-4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по</a:t>
            </a:r>
            <a:r>
              <a:rPr kumimoji="0" lang="ru-RU" sz="1400" b="0" i="0" u="none" strike="noStrike" kern="0" cap="none" spc="-4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цитологии</a:t>
            </a:r>
            <a:r>
              <a:rPr kumimoji="0" lang="ru-RU" sz="1400" b="0" i="0" u="none" strike="noStrike" kern="0" cap="none" spc="-4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на</a:t>
            </a:r>
            <a:r>
              <a:rPr kumimoji="0" lang="ru-RU" sz="1400" b="0" i="0" u="none" strike="noStrike" kern="0" cap="none" spc="-3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применение</a:t>
            </a:r>
            <a:r>
              <a:rPr kumimoji="0" lang="ru-RU" sz="1400" b="0" i="0" u="none" strike="noStrike" kern="0" cap="none" spc="-3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знаний</a:t>
            </a:r>
            <a:r>
              <a:rPr kumimoji="0" lang="ru-RU" sz="1400" b="0" i="0" u="none" strike="noStrike" kern="0" cap="none" spc="-3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в</a:t>
            </a:r>
            <a:r>
              <a:rPr kumimoji="0" lang="ru-RU" sz="1400" b="0" i="0" u="none" strike="noStrike" kern="0" cap="none" spc="-3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новой</a:t>
            </a:r>
            <a:r>
              <a:rPr kumimoji="0" lang="ru-RU" sz="1400" b="0" i="0" u="none" strike="noStrike" kern="0" cap="none" spc="-3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ситуации.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16205" marR="0" lvl="0" indent="-103505" defTabSz="914400" eaLnBrk="1" fontAlgn="auto" latinLnBrk="0" hangingPunct="1">
              <a:lnSpc>
                <a:spcPct val="100000"/>
              </a:lnSpc>
              <a:spcBef>
                <a:spcPts val="730"/>
              </a:spcBef>
              <a:spcAft>
                <a:spcPts val="0"/>
              </a:spcAft>
              <a:buClrTx/>
              <a:buSzTx/>
              <a:buFontTx/>
              <a:buChar char="-"/>
              <a:tabLst>
                <a:tab pos="116205" algn="l"/>
              </a:tabLst>
              <a:defRPr/>
            </a:pP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Решение</a:t>
            </a:r>
            <a:r>
              <a:rPr kumimoji="0" lang="ru-RU" sz="1400" b="0" i="0" u="none" strike="noStrike" kern="0" cap="none" spc="-3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задач</a:t>
            </a:r>
            <a:r>
              <a:rPr kumimoji="0" lang="ru-RU" sz="1400" b="0" i="0" u="none" strike="noStrike" kern="0" cap="none" spc="-4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по</a:t>
            </a:r>
            <a:r>
              <a:rPr kumimoji="0" lang="ru-RU" sz="1400" b="0" i="0" u="none" strike="noStrike" kern="0" cap="none" spc="-4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генетике</a:t>
            </a:r>
            <a:r>
              <a:rPr kumimoji="0" lang="ru-RU" sz="1400" b="0" i="0" u="none" strike="noStrike" kern="0" cap="none" spc="-4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на</a:t>
            </a:r>
            <a:r>
              <a:rPr kumimoji="0" lang="ru-RU" sz="1400" b="0" i="0" u="none" strike="noStrike" kern="0" cap="none" spc="-3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применение</a:t>
            </a:r>
            <a:r>
              <a:rPr kumimoji="0" lang="ru-RU" sz="1400" b="0" i="0" u="none" strike="noStrike" kern="0" cap="none" spc="-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знаний</a:t>
            </a:r>
            <a:r>
              <a:rPr kumimoji="0" lang="ru-RU" sz="1400" b="0" i="0" u="none" strike="noStrike" kern="0" cap="none" spc="-3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в</a:t>
            </a:r>
            <a:r>
              <a:rPr kumimoji="0" lang="ru-RU" sz="1400" b="0" i="0" u="none" strike="noStrike" kern="0" cap="none" spc="-3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новой</a:t>
            </a:r>
            <a:r>
              <a:rPr kumimoji="0" lang="ru-RU" sz="1400" b="0" i="0" u="none" strike="noStrike" kern="0" cap="none" spc="-3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 </a:t>
            </a:r>
            <a:r>
              <a:rPr kumimoji="0" lang="ru-RU" sz="1400" b="0" i="0" u="none" strike="noStrike" kern="0" cap="none" spc="-1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/>
                <a:cs typeface="Times New Roman"/>
              </a:rPr>
              <a:t>ситуации.</a:t>
            </a:r>
            <a:endParaRPr kumimoji="0" lang="ru-RU" sz="14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/>
              <a:cs typeface="Times New Roman"/>
            </a:endParaRPr>
          </a:p>
          <a:p>
            <a:pPr marL="12700" marR="10160" indent="673735" algn="just">
              <a:lnSpc>
                <a:spcPct val="143600"/>
              </a:lnSpc>
              <a:spcBef>
                <a:spcPts val="15"/>
              </a:spcBef>
            </a:pPr>
            <a:r>
              <a:rPr sz="1400" dirty="0" err="1" smtClean="0">
                <a:latin typeface="Times New Roman"/>
                <a:cs typeface="Times New Roman"/>
              </a:rPr>
              <a:t>Методологический</a:t>
            </a:r>
            <a:r>
              <a:rPr sz="1400" spc="35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подход</a:t>
            </a:r>
            <a:r>
              <a:rPr sz="1400" spc="3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3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преподаванию</a:t>
            </a:r>
            <a:r>
              <a:rPr sz="1400" spc="3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3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требует</a:t>
            </a:r>
            <a:r>
              <a:rPr sz="1400" spc="3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формирования</a:t>
            </a:r>
            <a:r>
              <a:rPr sz="1400" spc="3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5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совершенствования понятийно-</a:t>
            </a:r>
            <a:r>
              <a:rPr sz="1400" dirty="0">
                <a:latin typeface="Times New Roman"/>
                <a:cs typeface="Times New Roman"/>
              </a:rPr>
              <a:t>терминологической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системы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школьного</a:t>
            </a:r>
            <a:r>
              <a:rPr sz="1400" spc="13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курса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протяжении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всего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периода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обучения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spc="-50" dirty="0">
                <a:latin typeface="Times New Roman"/>
                <a:cs typeface="Times New Roman"/>
              </a:rPr>
              <a:t>с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29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596239"/>
            <a:ext cx="9100185" cy="30956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9525" algn="just">
              <a:lnSpc>
                <a:spcPct val="144300"/>
              </a:lnSpc>
              <a:spcBef>
                <a:spcPts val="95"/>
              </a:spcBef>
            </a:pPr>
            <a:r>
              <a:rPr sz="1400" dirty="0">
                <a:latin typeface="Times New Roman"/>
                <a:cs typeface="Times New Roman"/>
              </a:rPr>
              <a:t>учётом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внутри</a:t>
            </a:r>
            <a:r>
              <a:rPr sz="1400" spc="360" dirty="0">
                <a:latin typeface="Times New Roman"/>
                <a:cs typeface="Times New Roman"/>
              </a:rPr>
              <a:t>  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7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межпредметной</a:t>
            </a:r>
            <a:r>
              <a:rPr sz="1400" spc="3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интеграции.</a:t>
            </a:r>
            <a:r>
              <a:rPr sz="1400" spc="3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Ряд</a:t>
            </a:r>
            <a:r>
              <a:rPr sz="1400" spc="3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понятий</a:t>
            </a:r>
            <a:r>
              <a:rPr sz="1400" spc="3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3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теорий</a:t>
            </a:r>
            <a:r>
              <a:rPr sz="1400" spc="3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значительно</a:t>
            </a:r>
            <a:r>
              <a:rPr sz="1400" spc="3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переосмысляются</a:t>
            </a:r>
            <a:r>
              <a:rPr sz="1400" spc="360" dirty="0">
                <a:latin typeface="Times New Roman"/>
                <a:cs typeface="Times New Roman"/>
              </a:rPr>
              <a:t>  </a:t>
            </a:r>
            <a:r>
              <a:rPr sz="1400" spc="-50" dirty="0">
                <a:latin typeface="Times New Roman"/>
                <a:cs typeface="Times New Roman"/>
              </a:rPr>
              <a:t>в </a:t>
            </a:r>
            <a:r>
              <a:rPr sz="1400" dirty="0">
                <a:latin typeface="Times New Roman"/>
                <a:cs typeface="Times New Roman"/>
              </a:rPr>
              <a:t>содержании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общей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биологии,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что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еще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подчеркивает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сложность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её</a:t>
            </a:r>
            <a:r>
              <a:rPr sz="1400" spc="-10" dirty="0">
                <a:latin typeface="Times New Roman"/>
                <a:cs typeface="Times New Roman"/>
              </a:rPr>
              <a:t> восприятия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изучения.</a:t>
            </a:r>
            <a:endParaRPr sz="1400">
              <a:latin typeface="Times New Roman"/>
              <a:cs typeface="Times New Roman"/>
            </a:endParaRPr>
          </a:p>
          <a:p>
            <a:pPr marL="12700" marR="13335" indent="629285" algn="just">
              <a:lnSpc>
                <a:spcPct val="143600"/>
              </a:lnSpc>
            </a:pPr>
            <a:r>
              <a:rPr sz="1400" dirty="0">
                <a:latin typeface="Times New Roman"/>
                <a:cs typeface="Times New Roman"/>
              </a:rPr>
              <a:t>Таким</a:t>
            </a:r>
            <a:r>
              <a:rPr sz="1400" spc="1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образом,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уровне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средней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школы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важно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переосмыслить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все</a:t>
            </a:r>
            <a:r>
              <a:rPr sz="1400" spc="1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изученные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разделы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школьного </a:t>
            </a:r>
            <a:r>
              <a:rPr sz="1400" dirty="0">
                <a:latin typeface="Times New Roman"/>
                <a:cs typeface="Times New Roman"/>
              </a:rPr>
              <a:t>курса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учетом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подходов</a:t>
            </a:r>
            <a:r>
              <a:rPr sz="1400" spc="1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общей</a:t>
            </a:r>
            <a:r>
              <a:rPr sz="1400" spc="1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18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(через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уровневую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организацию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живого)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18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полного</a:t>
            </a: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735"/>
              </a:spcBef>
            </a:pPr>
            <a:r>
              <a:rPr sz="1400" spc="-10" dirty="0">
                <a:latin typeface="Times New Roman"/>
                <a:cs typeface="Times New Roman"/>
              </a:rPr>
              <a:t>формирования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развития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эмпирических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теоретических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понятий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биологии.</a:t>
            </a:r>
            <a:endParaRPr sz="1400">
              <a:latin typeface="Times New Roman"/>
              <a:cs typeface="Times New Roman"/>
            </a:endParaRPr>
          </a:p>
          <a:p>
            <a:pPr marL="282575" marR="5080" indent="-270510" algn="just">
              <a:lnSpc>
                <a:spcPct val="143600"/>
              </a:lnSpc>
              <a:spcBef>
                <a:spcPts val="15"/>
              </a:spcBef>
              <a:buFont typeface="Courier New"/>
              <a:buChar char="o"/>
              <a:tabLst>
                <a:tab pos="283845" algn="l"/>
              </a:tabLst>
            </a:pPr>
            <a:r>
              <a:rPr sz="1400" i="1" dirty="0">
                <a:latin typeface="Times New Roman"/>
                <a:cs typeface="Times New Roman"/>
              </a:rPr>
              <a:t>Выводы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связи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динамики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результатов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проведения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ЕГЭ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использованием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рекомендаций</a:t>
            </a:r>
            <a:r>
              <a:rPr sz="1400" i="1" spc="-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для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системы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образования 	</a:t>
            </a:r>
            <a:r>
              <a:rPr sz="1400" i="1" dirty="0">
                <a:latin typeface="Times New Roman"/>
                <a:cs typeface="Times New Roman"/>
              </a:rPr>
              <a:t>субъекта</a:t>
            </a:r>
            <a:r>
              <a:rPr sz="1400" i="1" spc="114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Российской</a:t>
            </a:r>
            <a:r>
              <a:rPr sz="1400" i="1" spc="114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Федерации</a:t>
            </a:r>
            <a:r>
              <a:rPr sz="1400" i="1" spc="1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</a:t>
            </a:r>
            <a:r>
              <a:rPr sz="1400" i="1" spc="114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системы</a:t>
            </a:r>
            <a:r>
              <a:rPr sz="1400" i="1" spc="10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мероприятий,</a:t>
            </a:r>
            <a:r>
              <a:rPr sz="1400" i="1" spc="10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включенных</a:t>
            </a:r>
            <a:r>
              <a:rPr sz="1400" i="1" spc="1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с</a:t>
            </a:r>
            <a:r>
              <a:rPr sz="1400" i="1" spc="114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статистико-</a:t>
            </a:r>
            <a:r>
              <a:rPr sz="1400" i="1" dirty="0">
                <a:latin typeface="Times New Roman"/>
                <a:cs typeface="Times New Roman"/>
              </a:rPr>
              <a:t>аналитические</a:t>
            </a:r>
            <a:r>
              <a:rPr sz="1400" i="1" spc="11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отчеты</a:t>
            </a:r>
            <a:r>
              <a:rPr sz="1400" i="1" spc="85" dirty="0">
                <a:latin typeface="Times New Roman"/>
                <a:cs typeface="Times New Roman"/>
              </a:rPr>
              <a:t> </a:t>
            </a:r>
            <a:r>
              <a:rPr sz="1400" i="1" spc="-50" dirty="0">
                <a:latin typeface="Times New Roman"/>
                <a:cs typeface="Times New Roman"/>
              </a:rPr>
              <a:t>о 	</a:t>
            </a:r>
            <a:r>
              <a:rPr sz="1400" i="1" dirty="0">
                <a:latin typeface="Times New Roman"/>
                <a:cs typeface="Times New Roman"/>
              </a:rPr>
              <a:t>результатах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ЕГЭ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по</a:t>
            </a:r>
            <a:r>
              <a:rPr sz="1400" i="1" spc="-1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учебному</a:t>
            </a:r>
            <a:r>
              <a:rPr sz="1400" i="1" spc="-3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предмету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в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предыдущие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2-</a:t>
            </a:r>
            <a:r>
              <a:rPr sz="1400" i="1" dirty="0">
                <a:latin typeface="Times New Roman"/>
                <a:cs typeface="Times New Roman"/>
              </a:rPr>
              <a:t>3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года.</a:t>
            </a:r>
            <a:endParaRPr sz="1400">
              <a:latin typeface="Times New Roman"/>
              <a:cs typeface="Times New Roman"/>
            </a:endParaRPr>
          </a:p>
          <a:p>
            <a:pPr marL="12700" marR="8255" indent="541020" algn="just">
              <a:lnSpc>
                <a:spcPts val="2430"/>
              </a:lnSpc>
              <a:spcBef>
                <a:spcPts val="75"/>
              </a:spcBef>
            </a:pPr>
            <a:r>
              <a:rPr sz="1400" dirty="0">
                <a:latin typeface="Times New Roman"/>
                <a:cs typeface="Times New Roman"/>
              </a:rPr>
              <a:t>Динамика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результатов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последние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3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свидетельствует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эффективности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разработанных рекомендаций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системы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образования Отрадненского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образовательного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округа.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30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599287"/>
            <a:ext cx="9091295" cy="56927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175125" marR="60325" indent="-4101465">
              <a:lnSpc>
                <a:spcPct val="144300"/>
              </a:lnSpc>
              <a:spcBef>
                <a:spcPts val="95"/>
              </a:spcBef>
            </a:pPr>
            <a:r>
              <a:rPr sz="1400" b="1" dirty="0">
                <a:latin typeface="Times New Roman"/>
                <a:cs typeface="Times New Roman"/>
              </a:rPr>
              <a:t>Раздел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4.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РЕКОМЕНДАЦИИ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ДЛЯ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СИСТЕМЫ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ОБРАЗОВАНИЯ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ОТРАДНЕНСКОГО</a:t>
            </a:r>
            <a:r>
              <a:rPr sz="1400" b="1" spc="-4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ОБРАЗОВАТЕЛЬНОГО ОКРУГА</a:t>
            </a:r>
            <a:endParaRPr sz="1400" dirty="0">
              <a:latin typeface="Times New Roman"/>
              <a:cs typeface="Times New Roman"/>
            </a:endParaRPr>
          </a:p>
          <a:p>
            <a:pPr marL="489584" marR="118110" lvl="1" indent="-358775">
              <a:lnSpc>
                <a:spcPct val="144300"/>
              </a:lnSpc>
              <a:spcBef>
                <a:spcPts val="985"/>
              </a:spcBef>
              <a:buAutoNum type="arabicPeriod"/>
              <a:tabLst>
                <a:tab pos="1382395" algn="l"/>
              </a:tabLst>
            </a:pPr>
            <a:r>
              <a:rPr sz="1400" b="1" spc="-10" dirty="0">
                <a:latin typeface="Times New Roman"/>
                <a:cs typeface="Times New Roman"/>
              </a:rPr>
              <a:t>Рекомендации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совершенствованию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организации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методики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преподавания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предмета в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Отрадненском 	образовательном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округе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на</a:t>
            </a:r>
            <a:r>
              <a:rPr sz="1400" b="1" spc="-3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основе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выявленных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типичных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затруднений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и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ошибок</a:t>
            </a:r>
            <a:endParaRPr sz="1400" dirty="0">
              <a:latin typeface="Times New Roman"/>
              <a:cs typeface="Times New Roman"/>
            </a:endParaRPr>
          </a:p>
          <a:p>
            <a:pPr marL="283845" marR="2120900" lvl="2" indent="625475">
              <a:lnSpc>
                <a:spcPct val="177900"/>
              </a:lnSpc>
              <a:spcBef>
                <a:spcPts val="400"/>
              </a:spcBef>
              <a:buFont typeface="Times New Roman"/>
              <a:buAutoNum type="arabicPeriod"/>
              <a:tabLst>
                <a:tab pos="909319" algn="l"/>
              </a:tabLst>
            </a:pPr>
            <a:r>
              <a:rPr sz="1400" dirty="0">
                <a:latin typeface="Times New Roman"/>
                <a:cs typeface="Times New Roman"/>
              </a:rPr>
              <a:t>…по</a:t>
            </a:r>
            <a:r>
              <a:rPr sz="1400" spc="-10" dirty="0">
                <a:latin typeface="Times New Roman"/>
                <a:cs typeface="Times New Roman"/>
              </a:rPr>
              <a:t> совершенствованию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преподавания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учебного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предмета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всем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обучающимся 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Учителям:</a:t>
            </a:r>
            <a:endParaRPr sz="1400" dirty="0">
              <a:latin typeface="Times New Roman"/>
              <a:cs typeface="Times New Roman"/>
            </a:endParaRPr>
          </a:p>
          <a:p>
            <a:pPr marL="328295">
              <a:lnSpc>
                <a:spcPct val="100000"/>
              </a:lnSpc>
              <a:spcBef>
                <a:spcPts val="730"/>
              </a:spcBef>
            </a:pPr>
            <a:r>
              <a:rPr sz="1400" dirty="0">
                <a:latin typeface="Times New Roman"/>
                <a:cs typeface="Times New Roman"/>
              </a:rPr>
              <a:t>−</a:t>
            </a:r>
            <a:r>
              <a:rPr sz="1400" spc="-10" dirty="0">
                <a:latin typeface="Times New Roman"/>
                <a:cs typeface="Times New Roman"/>
              </a:rPr>
              <a:t> проанализировать </a:t>
            </a:r>
            <a:r>
              <a:rPr sz="1400" dirty="0">
                <a:latin typeface="Times New Roman"/>
                <a:cs typeface="Times New Roman"/>
              </a:rPr>
              <a:t>результаты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 предмету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«Биология»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ОО;</a:t>
            </a:r>
            <a:endParaRPr sz="1400" dirty="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Times New Roman"/>
                <a:cs typeface="Times New Roman"/>
              </a:rPr>
              <a:t>−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выявить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проблемные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задания;</a:t>
            </a:r>
            <a:endParaRPr sz="1400" dirty="0">
              <a:latin typeface="Times New Roman"/>
              <a:cs typeface="Times New Roman"/>
            </a:endParaRPr>
          </a:p>
          <a:p>
            <a:pPr marL="278130">
              <a:lnSpc>
                <a:spcPct val="100000"/>
              </a:lnSpc>
              <a:spcBef>
                <a:spcPts val="735"/>
              </a:spcBef>
            </a:pPr>
            <a:r>
              <a:rPr sz="1400" dirty="0">
                <a:latin typeface="Times New Roman"/>
                <a:cs typeface="Times New Roman"/>
              </a:rPr>
              <a:t>−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составить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дорожную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карту,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поставить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задачи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достижению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результатов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2026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году;</a:t>
            </a:r>
            <a:endParaRPr sz="1400" dirty="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730"/>
              </a:spcBef>
            </a:pPr>
            <a:r>
              <a:rPr sz="1400" dirty="0">
                <a:latin typeface="Times New Roman"/>
                <a:cs typeface="Times New Roman"/>
              </a:rPr>
              <a:t>−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скорректировать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методы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преподавания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соответствии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установленными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западающими</a:t>
            </a:r>
            <a:r>
              <a:rPr sz="1400" spc="-10" dirty="0">
                <a:latin typeface="Times New Roman"/>
                <a:cs typeface="Times New Roman"/>
              </a:rPr>
              <a:t> заданиями;</a:t>
            </a:r>
            <a:endParaRPr sz="1400" dirty="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735"/>
              </a:spcBef>
            </a:pPr>
            <a:r>
              <a:rPr sz="1400" dirty="0">
                <a:latin typeface="Times New Roman"/>
                <a:cs typeface="Times New Roman"/>
              </a:rPr>
              <a:t>−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организовать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работу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обучающимися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низкой,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средней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высокой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мотивацией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обучению;</a:t>
            </a:r>
            <a:endParaRPr sz="1400" dirty="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Times New Roman"/>
                <a:cs typeface="Times New Roman"/>
              </a:rPr>
              <a:t>−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особое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внимание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обратить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задания,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которых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уровень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обученности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2025г.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понизился.</a:t>
            </a:r>
            <a:endParaRPr sz="1400" dirty="0">
              <a:latin typeface="Times New Roman"/>
              <a:cs typeface="Times New Roman"/>
            </a:endParaRPr>
          </a:p>
          <a:p>
            <a:pPr marL="789940" marR="750570" lvl="2" indent="-320040">
              <a:lnSpc>
                <a:spcPct val="143600"/>
              </a:lnSpc>
              <a:spcBef>
                <a:spcPts val="994"/>
              </a:spcBef>
              <a:buFont typeface="Times New Roman"/>
              <a:buAutoNum type="arabicPeriod" startAt="2"/>
              <a:tabLst>
                <a:tab pos="789940" algn="l"/>
                <a:tab pos="909955" algn="l"/>
              </a:tabLst>
            </a:pPr>
            <a:r>
              <a:rPr sz="1400" dirty="0">
                <a:latin typeface="Times New Roman"/>
                <a:cs typeface="Times New Roman"/>
              </a:rPr>
              <a:t>	…по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организации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дифференцированного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обучения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школьников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разными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уровнями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предметной подготовки</a:t>
            </a:r>
            <a:endParaRPr sz="1400" dirty="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745"/>
              </a:spcBef>
            </a:pP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Учителям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541020">
              <a:lnSpc>
                <a:spcPct val="143600"/>
              </a:lnSpc>
            </a:pPr>
            <a:r>
              <a:rPr sz="1400" dirty="0">
                <a:latin typeface="Times New Roman"/>
                <a:cs typeface="Times New Roman"/>
              </a:rPr>
              <a:t>Необходимо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дифференцировать</a:t>
            </a:r>
            <a:r>
              <a:rPr sz="1400" dirty="0">
                <a:latin typeface="Times New Roman"/>
                <a:cs typeface="Times New Roman"/>
              </a:rPr>
              <a:t> обучение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уроках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биологии: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счет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дифференциации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числе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с </a:t>
            </a:r>
            <a:r>
              <a:rPr sz="1400" dirty="0">
                <a:latin typeface="Times New Roman"/>
                <a:cs typeface="Times New Roman"/>
              </a:rPr>
              <a:t>использованием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открытого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банка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материалов),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парной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(«учим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друг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друга»,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взаимопроверка)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групповой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работы.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31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596239"/>
            <a:ext cx="9100820" cy="6162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541020" algn="just">
              <a:lnSpc>
                <a:spcPct val="1439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организации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работы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обучающимися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высоким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уровнем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мотивации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необходимо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использовать </a:t>
            </a:r>
            <a:r>
              <a:rPr sz="1400" dirty="0">
                <a:latin typeface="Times New Roman"/>
                <a:cs typeface="Times New Roman"/>
              </a:rPr>
              <a:t>следующие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формы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работ: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метод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проектов,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индивидуальный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учебно-исследовательский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проект,</a:t>
            </a:r>
            <a:r>
              <a:rPr sz="1400" spc="2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школьные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научные </a:t>
            </a:r>
            <a:r>
              <a:rPr sz="1400" dirty="0">
                <a:latin typeface="Times New Roman"/>
                <a:cs typeface="Times New Roman"/>
              </a:rPr>
              <a:t>сообщества,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целью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развития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творческого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интереса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области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фундаментальных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наук.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541020" algn="just">
              <a:lnSpc>
                <a:spcPts val="2410"/>
              </a:lnSpc>
              <a:spcBef>
                <a:spcPts val="204"/>
              </a:spcBef>
            </a:pPr>
            <a:r>
              <a:rPr sz="1400" dirty="0">
                <a:latin typeface="Times New Roman"/>
                <a:cs typeface="Times New Roman"/>
              </a:rPr>
              <a:t>Учащиеся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низким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уровнем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мотивации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испытывают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серьезные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затруднения</a:t>
            </a:r>
            <a:r>
              <a:rPr sz="1400" spc="12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14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учебной</a:t>
            </a:r>
            <a:r>
              <a:rPr sz="1400" spc="11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деятельности. </a:t>
            </a:r>
            <a:r>
              <a:rPr sz="1400" dirty="0">
                <a:latin typeface="Times New Roman"/>
                <a:cs typeface="Times New Roman"/>
              </a:rPr>
              <a:t>Существует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ряд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методов,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применение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которых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способствует</a:t>
            </a:r>
            <a:r>
              <a:rPr sz="1400" spc="1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повышению</a:t>
            </a:r>
            <a:r>
              <a:rPr sz="1400" spc="1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мотивации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таких</a:t>
            </a:r>
            <a:r>
              <a:rPr sz="1400" spc="1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детей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16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учебно-</a:t>
            </a:r>
            <a:endParaRPr sz="1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ts val="241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познавательной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деятельности.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наиболее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эффективным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приемам</a:t>
            </a:r>
            <a:r>
              <a:rPr sz="1400" spc="4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можно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отнести</a:t>
            </a:r>
            <a:r>
              <a:rPr sz="1400" spc="4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следующие: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работа</a:t>
            </a:r>
            <a:r>
              <a:rPr sz="1400" spc="4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59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парах, </a:t>
            </a:r>
            <a:r>
              <a:rPr sz="1400" dirty="0">
                <a:latin typeface="Times New Roman"/>
                <a:cs typeface="Times New Roman"/>
              </a:rPr>
              <a:t>применение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процессе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обучения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компьютерных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технологий,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технологии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тьюторства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наставничества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«ученик</a:t>
            </a:r>
            <a:r>
              <a:rPr sz="1400" spc="340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- </a:t>
            </a:r>
            <a:r>
              <a:rPr sz="1400" dirty="0">
                <a:latin typeface="Times New Roman"/>
                <a:cs typeface="Times New Roman"/>
              </a:rPr>
              <a:t>ученик».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Учителям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образовательных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организациях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проработать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демоверсию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КИМов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ЕГЭ,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после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чего </a:t>
            </a:r>
            <a:r>
              <a:rPr sz="1400" dirty="0">
                <a:latin typeface="Times New Roman"/>
                <a:cs typeface="Times New Roman"/>
              </a:rPr>
              <a:t>составить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«дорожную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карту»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подготовке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обучающихся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ЕГЭ.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содержательной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точки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зрения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учителям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основное</a:t>
            </a:r>
            <a:endParaRPr sz="1400" dirty="0">
              <a:latin typeface="Times New Roman"/>
              <a:cs typeface="Times New Roman"/>
            </a:endParaRPr>
          </a:p>
          <a:p>
            <a:pPr marL="12700" marR="5715" algn="just">
              <a:lnSpc>
                <a:spcPts val="2410"/>
              </a:lnSpc>
              <a:spcBef>
                <a:spcPts val="25"/>
              </a:spcBef>
            </a:pPr>
            <a:r>
              <a:rPr sz="1400" dirty="0">
                <a:latin typeface="Times New Roman"/>
                <a:cs typeface="Times New Roman"/>
              </a:rPr>
              <a:t>внимание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уделять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отработке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основных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биологических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понятий,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том</a:t>
            </a:r>
            <a:r>
              <a:rPr sz="1400" spc="3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числе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системообразующим</a:t>
            </a:r>
            <a:r>
              <a:rPr sz="1400" spc="30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биологическим </a:t>
            </a:r>
            <a:r>
              <a:rPr sz="1400" dirty="0">
                <a:latin typeface="Times New Roman"/>
                <a:cs typeface="Times New Roman"/>
              </a:rPr>
              <a:t>терминам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понятиям,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которые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проверяются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основном</a:t>
            </a:r>
            <a:r>
              <a:rPr sz="1400" spc="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заданиями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базового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сложности.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Только</a:t>
            </a:r>
            <a:r>
              <a:rPr sz="1400" spc="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тогда,</a:t>
            </a:r>
            <a:r>
              <a:rPr sz="1400" spc="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когда </a:t>
            </a:r>
            <a:r>
              <a:rPr sz="1400" dirty="0">
                <a:latin typeface="Times New Roman"/>
                <a:cs typeface="Times New Roman"/>
              </a:rPr>
              <a:t>ученик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уверенно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отвечает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70-75%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этой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части,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можно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переходить</a:t>
            </a:r>
            <a:r>
              <a:rPr sz="1400" spc="2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подготовке</a:t>
            </a:r>
            <a:r>
              <a:rPr sz="1400" spc="2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2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отработку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заданий </a:t>
            </a:r>
            <a:r>
              <a:rPr sz="1400" dirty="0">
                <a:latin typeface="Times New Roman"/>
                <a:cs typeface="Times New Roman"/>
              </a:rPr>
              <a:t>повышенного,</a:t>
            </a:r>
            <a:r>
              <a:rPr sz="1400" spc="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затем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высокого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сложности.</a:t>
            </a:r>
            <a:r>
              <a:rPr sz="1400" spc="9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овладения</a:t>
            </a:r>
            <a:r>
              <a:rPr sz="1400" spc="10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обучающимися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понятийным</a:t>
            </a:r>
            <a:r>
              <a:rPr sz="1400" spc="9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аппаратом</a:t>
            </a:r>
            <a:endParaRPr sz="14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45"/>
              </a:spcBef>
            </a:pPr>
            <a:r>
              <a:rPr sz="1400" dirty="0">
                <a:latin typeface="Times New Roman"/>
                <a:cs typeface="Times New Roman"/>
              </a:rPr>
              <a:t>рекомендуется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использовать</a:t>
            </a:r>
            <a:r>
              <a:rPr sz="1400" spc="4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различные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графические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формы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фиксации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понятийно-</a:t>
            </a:r>
            <a:r>
              <a:rPr sz="1400" dirty="0">
                <a:latin typeface="Times New Roman"/>
                <a:cs typeface="Times New Roman"/>
              </a:rPr>
              <a:t>теоретической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основы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урока,</a:t>
            </a:r>
            <a:endParaRPr sz="1400" dirty="0">
              <a:latin typeface="Times New Roman"/>
              <a:cs typeface="Times New Roman"/>
            </a:endParaRPr>
          </a:p>
          <a:p>
            <a:pPr marL="12700" marR="8890" algn="just">
              <a:lnSpc>
                <a:spcPct val="143600"/>
              </a:lnSpc>
              <a:spcBef>
                <a:spcPts val="5"/>
              </a:spcBef>
            </a:pPr>
            <a:r>
              <a:rPr sz="1400" dirty="0">
                <a:latin typeface="Times New Roman"/>
                <a:cs typeface="Times New Roman"/>
              </a:rPr>
              <a:t>изучаемые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понятия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связывать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практической</a:t>
            </a:r>
            <a:r>
              <a:rPr sz="1400" spc="3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деятельностью.</a:t>
            </a:r>
            <a:r>
              <a:rPr sz="1400" spc="3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этого</a:t>
            </a:r>
            <a:r>
              <a:rPr sz="1400" spc="3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возможно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применять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групповые</a:t>
            </a:r>
            <a:r>
              <a:rPr sz="1400" spc="3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формы </a:t>
            </a:r>
            <a:r>
              <a:rPr sz="1400" dirty="0">
                <a:latin typeface="Times New Roman"/>
                <a:cs typeface="Times New Roman"/>
              </a:rPr>
              <a:t>работы,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обучение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динамичных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парах.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Целесообразно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давать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упражнения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узнавание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отдельных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признаков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понятий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разных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контекстах.</a:t>
            </a:r>
            <a:endParaRPr sz="1400" dirty="0">
              <a:latin typeface="Times New Roman"/>
              <a:cs typeface="Times New Roman"/>
            </a:endParaRPr>
          </a:p>
          <a:p>
            <a:pPr marL="12700" indent="585470" algn="just">
              <a:lnSpc>
                <a:spcPct val="100000"/>
              </a:lnSpc>
              <a:spcBef>
                <a:spcPts val="730"/>
              </a:spcBef>
            </a:pP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11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классах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организации</a:t>
            </a:r>
            <a:r>
              <a:rPr sz="1400" spc="2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повторения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следует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обратить</a:t>
            </a:r>
            <a:r>
              <a:rPr sz="1400" spc="25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внимание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2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следующие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разделы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курса</a:t>
            </a:r>
            <a:endParaRPr sz="1400" dirty="0">
              <a:latin typeface="Times New Roman"/>
              <a:cs typeface="Times New Roman"/>
            </a:endParaRPr>
          </a:p>
          <a:p>
            <a:pPr marL="12700" marR="13335" algn="just">
              <a:lnSpc>
                <a:spcPct val="143600"/>
              </a:lnSpc>
              <a:spcBef>
                <a:spcPts val="15"/>
              </a:spcBef>
            </a:pPr>
            <a:r>
              <a:rPr sz="1400" dirty="0">
                <a:latin typeface="Times New Roman"/>
                <a:cs typeface="Times New Roman"/>
              </a:rPr>
              <a:t>основной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школы:</a:t>
            </a:r>
            <a:r>
              <a:rPr sz="1400" spc="48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многообразие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растений,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животных,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грибов,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бактерий,</a:t>
            </a:r>
            <a:r>
              <a:rPr sz="1400" spc="484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7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систематика;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значение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растений</a:t>
            </a:r>
            <a:r>
              <a:rPr sz="1400" spc="495" dirty="0">
                <a:latin typeface="Times New Roman"/>
                <a:cs typeface="Times New Roman"/>
              </a:rPr>
              <a:t> </a:t>
            </a:r>
            <a:r>
              <a:rPr sz="1400" spc="-50" dirty="0">
                <a:latin typeface="Times New Roman"/>
                <a:cs typeface="Times New Roman"/>
              </a:rPr>
              <a:t>и </a:t>
            </a:r>
            <a:r>
              <a:rPr sz="1400" dirty="0">
                <a:latin typeface="Times New Roman"/>
                <a:cs typeface="Times New Roman"/>
              </a:rPr>
              <a:t>животных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природе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жизни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человека,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физиологические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процессы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выделения,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дыхания,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кровообращения</a:t>
            </a:r>
            <a:r>
              <a:rPr sz="1400" spc="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человека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32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596239"/>
            <a:ext cx="9100185" cy="61626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just">
              <a:lnSpc>
                <a:spcPct val="143800"/>
              </a:lnSpc>
              <a:spcBef>
                <a:spcPts val="105"/>
              </a:spcBef>
            </a:pP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т.п.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Отдельное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внимание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следует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уделить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важнейшим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биологическим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теориям,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законам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закономерностям,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также </a:t>
            </a:r>
            <a:r>
              <a:rPr sz="1400" dirty="0">
                <a:latin typeface="Times New Roman"/>
                <a:cs typeface="Times New Roman"/>
              </a:rPr>
              <a:t>умению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их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помощью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объяснять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процессы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явления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природе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жизни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человека.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Дополнением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данному </a:t>
            </a:r>
            <a:r>
              <a:rPr sz="1400" dirty="0">
                <a:latin typeface="Times New Roman"/>
                <a:cs typeface="Times New Roman"/>
              </a:rPr>
              <a:t>направлению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является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организация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проведение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элективных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курсов,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которые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должны</a:t>
            </a:r>
            <a:r>
              <a:rPr sz="1400" spc="49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углублять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расширять </a:t>
            </a:r>
            <a:r>
              <a:rPr sz="1400" dirty="0">
                <a:latin typeface="Times New Roman"/>
                <a:cs typeface="Times New Roman"/>
              </a:rPr>
              <a:t>изучение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сложных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тем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биологии.</a:t>
            </a:r>
            <a:endParaRPr sz="1400" dirty="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735"/>
              </a:spcBef>
            </a:pP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Администрациям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образовательных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организаций:</a:t>
            </a:r>
            <a:endParaRPr sz="1400" dirty="0">
              <a:latin typeface="Times New Roman"/>
              <a:cs typeface="Times New Roman"/>
            </a:endParaRPr>
          </a:p>
          <a:p>
            <a:pPr marL="12700" marR="5080" indent="124460" algn="just">
              <a:lnSpc>
                <a:spcPct val="143600"/>
              </a:lnSpc>
              <a:spcBef>
                <a:spcPts val="10"/>
              </a:spcBef>
              <a:buChar char="-"/>
              <a:tabLst>
                <a:tab pos="137160" algn="l"/>
              </a:tabLst>
            </a:pPr>
            <a:r>
              <a:rPr sz="1400" dirty="0">
                <a:latin typeface="Times New Roman"/>
                <a:cs typeface="Times New Roman"/>
              </a:rPr>
              <a:t>провести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анализ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результатов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2025</a:t>
            </a:r>
            <a:r>
              <a:rPr sz="1400" spc="1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года,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обратив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особое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внимание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1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результаты</a:t>
            </a:r>
            <a:r>
              <a:rPr sz="1400" spc="1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выпускников,</a:t>
            </a:r>
            <a:r>
              <a:rPr sz="1400" spc="1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</a:t>
            </a:r>
            <a:r>
              <a:rPr sz="1400" spc="1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набравших </a:t>
            </a:r>
            <a:r>
              <a:rPr sz="1400" dirty="0">
                <a:latin typeface="Times New Roman"/>
                <a:cs typeface="Times New Roman"/>
              </a:rPr>
              <a:t>минимальное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количество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баллов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предмету,</a:t>
            </a:r>
            <a:r>
              <a:rPr sz="1400" spc="4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преодолевших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минимальную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границу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4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запасом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1-2</a:t>
            </a:r>
            <a:r>
              <a:rPr sz="1400" spc="4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балла,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и, </a:t>
            </a:r>
            <a:r>
              <a:rPr sz="1400" dirty="0">
                <a:latin typeface="Times New Roman"/>
                <a:cs typeface="Times New Roman"/>
              </a:rPr>
              <a:t>преодолевших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запасом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1-2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балла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границу,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соответствующую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высокому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уровню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подготовки;</a:t>
            </a:r>
            <a:endParaRPr sz="1400" dirty="0">
              <a:latin typeface="Times New Roman"/>
              <a:cs typeface="Times New Roman"/>
            </a:endParaRPr>
          </a:p>
          <a:p>
            <a:pPr marL="12700" marR="12700" indent="193040" algn="just">
              <a:lnSpc>
                <a:spcPts val="2430"/>
              </a:lnSpc>
              <a:spcBef>
                <a:spcPts val="190"/>
              </a:spcBef>
              <a:buChar char="-"/>
              <a:tabLst>
                <a:tab pos="205740" algn="l"/>
              </a:tabLst>
            </a:pPr>
            <a:r>
              <a:rPr sz="1400" dirty="0">
                <a:latin typeface="Times New Roman"/>
                <a:cs typeface="Times New Roman"/>
              </a:rPr>
              <a:t>провести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анализ</a:t>
            </a:r>
            <a:r>
              <a:rPr sz="1400" spc="15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внутренних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внешних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причин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низких</a:t>
            </a:r>
            <a:r>
              <a:rPr sz="1400" spc="16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образовательных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результатов</a:t>
            </a:r>
            <a:r>
              <a:rPr sz="1400" spc="165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155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образовательных </a:t>
            </a:r>
            <a:r>
              <a:rPr sz="1400" dirty="0">
                <a:latin typeface="Times New Roman"/>
                <a:cs typeface="Times New Roman"/>
              </a:rPr>
              <a:t>организациях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(при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наличии);</a:t>
            </a:r>
            <a:endParaRPr sz="1400" dirty="0">
              <a:latin typeface="Times New Roman"/>
              <a:cs typeface="Times New Roman"/>
            </a:endParaRPr>
          </a:p>
          <a:p>
            <a:pPr marL="116205" indent="-103505">
              <a:lnSpc>
                <a:spcPct val="100000"/>
              </a:lnSpc>
              <a:spcBef>
                <a:spcPts val="520"/>
              </a:spcBef>
              <a:buChar char="-"/>
              <a:tabLst>
                <a:tab pos="116205" algn="l"/>
              </a:tabLst>
            </a:pPr>
            <a:r>
              <a:rPr sz="1400" dirty="0">
                <a:latin typeface="Times New Roman"/>
                <a:cs typeface="Times New Roman"/>
              </a:rPr>
              <a:t>скорректировать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учебный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план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ОО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учетом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результатов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ГИА;</a:t>
            </a:r>
            <a:endParaRPr sz="1400" dirty="0">
              <a:latin typeface="Times New Roman"/>
              <a:cs typeface="Times New Roman"/>
            </a:endParaRPr>
          </a:p>
          <a:p>
            <a:pPr marL="12700" marR="5715">
              <a:lnSpc>
                <a:spcPct val="143600"/>
              </a:lnSpc>
              <a:tabLst>
                <a:tab pos="1477645" algn="l"/>
                <a:tab pos="3566160" algn="l"/>
                <a:tab pos="4763135" algn="l"/>
                <a:tab pos="5083810" algn="l"/>
                <a:tab pos="5933440" algn="l"/>
                <a:tab pos="6246495" algn="l"/>
                <a:tab pos="7155180" algn="l"/>
                <a:tab pos="7948295" algn="l"/>
                <a:tab pos="8336280" algn="l"/>
                <a:tab pos="8551545" algn="l"/>
              </a:tabLst>
            </a:pP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-10" dirty="0">
                <a:latin typeface="Times New Roman"/>
                <a:cs typeface="Times New Roman"/>
              </a:rPr>
              <a:t>скорректировать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календарно-тематическое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планирование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по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биологии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на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2025-</a:t>
            </a:r>
            <a:r>
              <a:rPr sz="1400" spc="-20" dirty="0">
                <a:latin typeface="Times New Roman"/>
                <a:cs typeface="Times New Roman"/>
              </a:rPr>
              <a:t>2026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учебный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25" dirty="0">
                <a:latin typeface="Times New Roman"/>
                <a:cs typeface="Times New Roman"/>
              </a:rPr>
              <a:t>год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50" dirty="0">
                <a:latin typeface="Times New Roman"/>
                <a:cs typeface="Times New Roman"/>
              </a:rPr>
              <a:t>с</a:t>
            </a:r>
            <a:r>
              <a:rPr sz="1400" dirty="0">
                <a:latin typeface="Times New Roman"/>
                <a:cs typeface="Times New Roman"/>
              </a:rPr>
              <a:t>	</a:t>
            </a:r>
            <a:r>
              <a:rPr sz="1400" spc="-10" dirty="0">
                <a:latin typeface="Times New Roman"/>
                <a:cs typeface="Times New Roman"/>
              </a:rPr>
              <a:t>учетом </a:t>
            </a:r>
            <a:r>
              <a:rPr sz="1400" dirty="0">
                <a:latin typeface="Times New Roman"/>
                <a:cs typeface="Times New Roman"/>
              </a:rPr>
              <a:t>результатов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ГИА;</a:t>
            </a:r>
            <a:endParaRPr sz="1400" dirty="0">
              <a:latin typeface="Times New Roman"/>
              <a:cs typeface="Times New Roman"/>
            </a:endParaRPr>
          </a:p>
          <a:p>
            <a:pPr marL="116205" indent="-103505">
              <a:lnSpc>
                <a:spcPct val="100000"/>
              </a:lnSpc>
              <a:spcBef>
                <a:spcPts val="745"/>
              </a:spcBef>
              <a:buChar char="-"/>
              <a:tabLst>
                <a:tab pos="116205" algn="l"/>
              </a:tabLst>
            </a:pPr>
            <a:r>
              <a:rPr sz="1400" spc="-10" dirty="0">
                <a:latin typeface="Times New Roman"/>
                <a:cs typeface="Times New Roman"/>
              </a:rPr>
              <a:t>организовать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повышение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квалификации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учителей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соответствии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выявленными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профессиональными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дефицитами;</a:t>
            </a:r>
            <a:endParaRPr sz="1400" dirty="0">
              <a:latin typeface="Times New Roman"/>
              <a:cs typeface="Times New Roman"/>
            </a:endParaRPr>
          </a:p>
          <a:p>
            <a:pPr marL="12700" marR="9525" indent="103505">
              <a:lnSpc>
                <a:spcPct val="143600"/>
              </a:lnSpc>
              <a:spcBef>
                <a:spcPts val="5"/>
              </a:spcBef>
              <a:buChar char="-"/>
              <a:tabLst>
                <a:tab pos="116205" algn="l"/>
              </a:tabLst>
            </a:pPr>
            <a:r>
              <a:rPr sz="1400" dirty="0">
                <a:latin typeface="Times New Roman"/>
                <a:cs typeface="Times New Roman"/>
              </a:rPr>
              <a:t>организовать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внутришкольную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систему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повышения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квалификации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педагогов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формате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тьюторства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наставничества </a:t>
            </a:r>
            <a:r>
              <a:rPr sz="1400" dirty="0">
                <a:latin typeface="Times New Roman"/>
                <a:cs typeface="Times New Roman"/>
              </a:rPr>
              <a:t>(или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рамках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сетевого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взаимодействия);</a:t>
            </a:r>
            <a:endParaRPr sz="1400" dirty="0">
              <a:latin typeface="Times New Roman"/>
              <a:cs typeface="Times New Roman"/>
            </a:endParaRPr>
          </a:p>
          <a:p>
            <a:pPr marL="12700" marR="8255">
              <a:lnSpc>
                <a:spcPct val="143600"/>
              </a:lnSpc>
            </a:pPr>
            <a:r>
              <a:rPr sz="1400" dirty="0">
                <a:latin typeface="Times New Roman"/>
                <a:cs typeface="Times New Roman"/>
              </a:rPr>
              <a:t>-использовать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работе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информационно-</a:t>
            </a:r>
            <a:r>
              <a:rPr sz="1400" dirty="0">
                <a:latin typeface="Times New Roman"/>
                <a:cs typeface="Times New Roman"/>
              </a:rPr>
              <a:t>методическое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письмо</a:t>
            </a:r>
            <a:r>
              <a:rPr sz="1400" spc="27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«О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преподавании</a:t>
            </a:r>
            <a:r>
              <a:rPr sz="1400" spc="27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28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6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общеобразовательных </a:t>
            </a:r>
            <a:r>
              <a:rPr sz="1400" dirty="0">
                <a:latin typeface="Times New Roman"/>
                <a:cs typeface="Times New Roman"/>
              </a:rPr>
              <a:t>организациях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Самарской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области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2025-</a:t>
            </a:r>
            <a:r>
              <a:rPr sz="1400" dirty="0">
                <a:latin typeface="Times New Roman"/>
                <a:cs typeface="Times New Roman"/>
              </a:rPr>
              <a:t>2026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учебном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году;</a:t>
            </a:r>
            <a:endParaRPr sz="1400" dirty="0">
              <a:latin typeface="Times New Roman"/>
              <a:cs typeface="Times New Roman"/>
            </a:endParaRPr>
          </a:p>
          <a:p>
            <a:pPr marL="12700" marR="15875" indent="115570">
              <a:lnSpc>
                <a:spcPct val="143600"/>
              </a:lnSpc>
              <a:spcBef>
                <a:spcPts val="10"/>
              </a:spcBef>
              <a:buChar char="-"/>
              <a:tabLst>
                <a:tab pos="128270" algn="l"/>
              </a:tabLst>
            </a:pPr>
            <a:r>
              <a:rPr sz="1400" dirty="0">
                <a:latin typeface="Times New Roman"/>
                <a:cs typeface="Times New Roman"/>
              </a:rPr>
              <a:t>проводить</a:t>
            </a:r>
            <a:r>
              <a:rPr sz="1400" spc="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внутренний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мониторинг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уровня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подготовки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предмету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обучающихся,</a:t>
            </a:r>
            <a:r>
              <a:rPr sz="1400" spc="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планирующих</a:t>
            </a:r>
            <a:r>
              <a:rPr sz="1400" spc="6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сдачу</a:t>
            </a:r>
            <a:r>
              <a:rPr sz="1400" spc="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</a:t>
            </a:r>
            <a:r>
              <a:rPr sz="1400" spc="5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по </a:t>
            </a:r>
            <a:r>
              <a:rPr sz="1400" dirty="0">
                <a:latin typeface="Times New Roman"/>
                <a:cs typeface="Times New Roman"/>
              </a:rPr>
              <a:t>биологии,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начиная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класса;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33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596239"/>
            <a:ext cx="9099550" cy="5942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8255" algn="just">
              <a:lnSpc>
                <a:spcPct val="144300"/>
              </a:lnSpc>
              <a:spcBef>
                <a:spcPts val="95"/>
              </a:spcBef>
            </a:pPr>
            <a:r>
              <a:rPr sz="1400" dirty="0">
                <a:latin typeface="Times New Roman"/>
                <a:cs typeface="Times New Roman"/>
              </a:rPr>
              <a:t>-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организовывать</a:t>
            </a:r>
            <a:r>
              <a:rPr sz="1400" spc="229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участие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обучающихся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профильных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сменах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Центра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«Вега»,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dirty="0">
                <a:latin typeface="Times New Roman"/>
                <a:cs typeface="Times New Roman"/>
              </a:rPr>
              <a:t>предметных</a:t>
            </a:r>
            <a:r>
              <a:rPr sz="1400" spc="240" dirty="0">
                <a:latin typeface="Times New Roman"/>
                <a:cs typeface="Times New Roman"/>
              </a:rPr>
              <a:t>  </a:t>
            </a:r>
            <a:r>
              <a:rPr sz="1400" spc="-10" dirty="0">
                <a:latin typeface="Times New Roman"/>
                <a:cs typeface="Times New Roman"/>
              </a:rPr>
              <a:t>Олимпиадах, исследовательских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конкурсах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т.п.</a:t>
            </a:r>
            <a:endParaRPr sz="1400">
              <a:latin typeface="Times New Roman"/>
              <a:cs typeface="Times New Roman"/>
            </a:endParaRPr>
          </a:p>
          <a:p>
            <a:pPr marL="283845" marR="5080" indent="-271780" algn="just">
              <a:lnSpc>
                <a:spcPct val="144000"/>
              </a:lnSpc>
              <a:spcBef>
                <a:spcPts val="1015"/>
              </a:spcBef>
            </a:pPr>
            <a:r>
              <a:rPr sz="1400" b="1" dirty="0">
                <a:latin typeface="Times New Roman"/>
                <a:cs typeface="Times New Roman"/>
              </a:rPr>
              <a:t>4.2.</a:t>
            </a:r>
            <a:r>
              <a:rPr sz="1400" b="1" spc="3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Рекомендуемые</a:t>
            </a:r>
            <a:r>
              <a:rPr sz="1400" b="1" spc="130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темы</a:t>
            </a:r>
            <a:r>
              <a:rPr sz="1400" b="1" spc="13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для</a:t>
            </a:r>
            <a:r>
              <a:rPr sz="1400" b="1" spc="13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обсуждения</a:t>
            </a:r>
            <a:r>
              <a:rPr sz="1400" b="1" spc="13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/</a:t>
            </a:r>
            <a:r>
              <a:rPr sz="1400" b="1" spc="13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обмена</a:t>
            </a:r>
            <a:r>
              <a:rPr sz="1400" b="1" spc="130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опытом</a:t>
            </a:r>
            <a:r>
              <a:rPr sz="1400" b="1" spc="14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на</a:t>
            </a:r>
            <a:r>
              <a:rPr sz="1400" b="1" spc="135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методических</a:t>
            </a:r>
            <a:r>
              <a:rPr sz="1400" b="1" spc="140" dirty="0">
                <a:latin typeface="Times New Roman"/>
                <a:cs typeface="Times New Roman"/>
              </a:rPr>
              <a:t>  </a:t>
            </a:r>
            <a:r>
              <a:rPr sz="1400" b="1" dirty="0">
                <a:latin typeface="Times New Roman"/>
                <a:cs typeface="Times New Roman"/>
              </a:rPr>
              <a:t>объединениях</a:t>
            </a:r>
            <a:r>
              <a:rPr sz="1400" b="1" spc="135" dirty="0">
                <a:latin typeface="Times New Roman"/>
                <a:cs typeface="Times New Roman"/>
              </a:rPr>
              <a:t>  </a:t>
            </a:r>
            <a:r>
              <a:rPr sz="1400" b="1" spc="-10" dirty="0">
                <a:latin typeface="Times New Roman"/>
                <a:cs typeface="Times New Roman"/>
              </a:rPr>
              <a:t>учителей- </a:t>
            </a:r>
            <a:r>
              <a:rPr sz="1400" b="1" dirty="0">
                <a:latin typeface="Times New Roman"/>
                <a:cs typeface="Times New Roman"/>
              </a:rPr>
              <a:t>предметников,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в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том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числе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трансляции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эффективных</a:t>
            </a:r>
            <a:r>
              <a:rPr sz="1400" b="1" spc="2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педагогических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практик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ОО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с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наиболее</a:t>
            </a:r>
            <a:r>
              <a:rPr sz="1400" b="1" spc="1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высокими результатами</a:t>
            </a:r>
            <a:endParaRPr sz="1400">
              <a:latin typeface="Times New Roman"/>
              <a:cs typeface="Times New Roman"/>
            </a:endParaRPr>
          </a:p>
          <a:p>
            <a:pPr marL="12700" marR="7620" indent="541020" algn="just">
              <a:lnSpc>
                <a:spcPts val="2410"/>
              </a:lnSpc>
              <a:spcBef>
                <a:spcPts val="180"/>
              </a:spcBef>
            </a:pPr>
            <a:r>
              <a:rPr sz="1400" dirty="0">
                <a:latin typeface="Times New Roman"/>
                <a:cs typeface="Times New Roman"/>
              </a:rPr>
              <a:t>Окружному</a:t>
            </a:r>
            <a:r>
              <a:rPr sz="1400" spc="2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методическому</a:t>
            </a:r>
            <a:r>
              <a:rPr sz="1400" spc="2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объединению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учителей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2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необходимо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обратить</a:t>
            </a:r>
            <a:r>
              <a:rPr sz="1400" spc="22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особенное</a:t>
            </a:r>
            <a:r>
              <a:rPr sz="1400" spc="2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внимание</a:t>
            </a:r>
            <a:r>
              <a:rPr sz="1400" spc="240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на </a:t>
            </a:r>
            <a:r>
              <a:rPr sz="1400" dirty="0">
                <a:latin typeface="Times New Roman"/>
                <a:cs typeface="Times New Roman"/>
              </a:rPr>
              <a:t>разделы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биологии,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которые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традиционно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вызывают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наибольшие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затруднения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выпускников.</a:t>
            </a:r>
            <a:endParaRPr sz="1400">
              <a:latin typeface="Times New Roman"/>
              <a:cs typeface="Times New Roman"/>
            </a:endParaRPr>
          </a:p>
          <a:p>
            <a:pPr marL="192405" algn="just">
              <a:lnSpc>
                <a:spcPct val="100000"/>
              </a:lnSpc>
              <a:spcBef>
                <a:spcPts val="530"/>
              </a:spcBef>
            </a:pPr>
            <a:r>
              <a:rPr sz="1400" dirty="0">
                <a:latin typeface="Times New Roman"/>
                <a:cs typeface="Times New Roman"/>
              </a:rPr>
              <a:t>Важными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темами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обсуждения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методических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объединениях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могут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стать:</a:t>
            </a:r>
            <a:endParaRPr sz="1400">
              <a:latin typeface="Times New Roman"/>
              <a:cs typeface="Times New Roman"/>
            </a:endParaRPr>
          </a:p>
          <a:p>
            <a:pPr marL="154305" indent="-141605">
              <a:lnSpc>
                <a:spcPct val="100000"/>
              </a:lnSpc>
              <a:spcBef>
                <a:spcPts val="855"/>
              </a:spcBef>
              <a:buFont typeface="Symbol"/>
              <a:buChar char=""/>
              <a:tabLst>
                <a:tab pos="154305" algn="l"/>
              </a:tabLst>
            </a:pPr>
            <a:r>
              <a:rPr sz="1400" dirty="0">
                <a:latin typeface="Times New Roman"/>
                <a:cs typeface="Times New Roman"/>
              </a:rPr>
              <a:t>анализ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результатов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2025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подготовка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2026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года;</a:t>
            </a:r>
            <a:endParaRPr sz="1400">
              <a:latin typeface="Times New Roman"/>
              <a:cs typeface="Times New Roman"/>
            </a:endParaRPr>
          </a:p>
          <a:p>
            <a:pPr marL="154305" indent="-141605">
              <a:lnSpc>
                <a:spcPct val="100000"/>
              </a:lnSpc>
              <a:spcBef>
                <a:spcPts val="890"/>
              </a:spcBef>
              <a:buFont typeface="Symbol"/>
              <a:buChar char=""/>
              <a:tabLst>
                <a:tab pos="154305" algn="l"/>
              </a:tabLst>
            </a:pPr>
            <a:r>
              <a:rPr sz="1400" dirty="0">
                <a:latin typeface="Times New Roman"/>
                <a:cs typeface="Times New Roman"/>
              </a:rPr>
              <a:t>анализ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модели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КИМ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2026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года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учетом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изменений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критериев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оценки;</a:t>
            </a:r>
            <a:endParaRPr sz="1400">
              <a:latin typeface="Times New Roman"/>
              <a:cs typeface="Times New Roman"/>
            </a:endParaRPr>
          </a:p>
          <a:p>
            <a:pPr marL="154305" indent="-141605">
              <a:lnSpc>
                <a:spcPct val="100000"/>
              </a:lnSpc>
              <a:spcBef>
                <a:spcPts val="885"/>
              </a:spcBef>
              <a:buFont typeface="Symbol"/>
              <a:buChar char=""/>
              <a:tabLst>
                <a:tab pos="154305" algn="l"/>
              </a:tabLst>
            </a:pPr>
            <a:r>
              <a:rPr sz="1400" dirty="0">
                <a:latin typeface="Times New Roman"/>
                <a:cs typeface="Times New Roman"/>
              </a:rPr>
              <a:t>обсуждение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новых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типов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заданий,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особенности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выполнения</a:t>
            </a:r>
            <a:r>
              <a:rPr sz="1400" spc="-6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расчётных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задач,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контекстных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заданий;</a:t>
            </a:r>
            <a:endParaRPr sz="1400">
              <a:latin typeface="Times New Roman"/>
              <a:cs typeface="Times New Roman"/>
            </a:endParaRPr>
          </a:p>
          <a:p>
            <a:pPr marL="154305" indent="-141605">
              <a:lnSpc>
                <a:spcPct val="100000"/>
              </a:lnSpc>
              <a:spcBef>
                <a:spcPts val="900"/>
              </a:spcBef>
              <a:buFont typeface="Symbol"/>
              <a:buChar char=""/>
              <a:tabLst>
                <a:tab pos="154305" algn="l"/>
              </a:tabLst>
            </a:pPr>
            <a:r>
              <a:rPr sz="1400" dirty="0">
                <a:latin typeface="Times New Roman"/>
                <a:cs typeface="Times New Roman"/>
              </a:rPr>
              <a:t>совершенствование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методики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контроля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учебных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достижений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обучающихся;</a:t>
            </a:r>
            <a:endParaRPr sz="1400">
              <a:latin typeface="Times New Roman"/>
              <a:cs typeface="Times New Roman"/>
            </a:endParaRPr>
          </a:p>
          <a:p>
            <a:pPr marL="154305" indent="-141605">
              <a:lnSpc>
                <a:spcPct val="100000"/>
              </a:lnSpc>
              <a:spcBef>
                <a:spcPts val="890"/>
              </a:spcBef>
              <a:buFont typeface="Symbol"/>
              <a:buChar char=""/>
              <a:tabLst>
                <a:tab pos="154305" algn="l"/>
              </a:tabLst>
            </a:pPr>
            <a:r>
              <a:rPr sz="1400" dirty="0">
                <a:latin typeface="Times New Roman"/>
                <a:cs typeface="Times New Roman"/>
              </a:rPr>
              <a:t>особенности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оценивания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заданий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развернутым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ответом;</a:t>
            </a:r>
            <a:endParaRPr sz="1400">
              <a:latin typeface="Times New Roman"/>
              <a:cs typeface="Times New Roman"/>
            </a:endParaRPr>
          </a:p>
          <a:p>
            <a:pPr marL="154305" indent="-141605">
              <a:lnSpc>
                <a:spcPct val="100000"/>
              </a:lnSpc>
              <a:spcBef>
                <a:spcPts val="905"/>
              </a:spcBef>
              <a:buFont typeface="Symbol"/>
              <a:buChar char=""/>
              <a:tabLst>
                <a:tab pos="154305" algn="l"/>
              </a:tabLst>
            </a:pPr>
            <a:r>
              <a:rPr sz="1400" dirty="0">
                <a:latin typeface="Times New Roman"/>
                <a:cs typeface="Times New Roman"/>
              </a:rPr>
              <a:t>анализ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учебно-</a:t>
            </a:r>
            <a:r>
              <a:rPr sz="1400" dirty="0">
                <a:latin typeface="Times New Roman"/>
                <a:cs typeface="Times New Roman"/>
              </a:rPr>
              <a:t>методических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пособий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ресурсов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для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подготовки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биологии;</a:t>
            </a:r>
            <a:endParaRPr sz="1400">
              <a:latin typeface="Times New Roman"/>
              <a:cs typeface="Times New Roman"/>
            </a:endParaRPr>
          </a:p>
          <a:p>
            <a:pPr marL="154305" indent="-141605">
              <a:lnSpc>
                <a:spcPct val="100000"/>
              </a:lnSpc>
              <a:spcBef>
                <a:spcPts val="885"/>
              </a:spcBef>
              <a:buFont typeface="Symbol"/>
              <a:buChar char=""/>
              <a:tabLst>
                <a:tab pos="154305" algn="l"/>
              </a:tabLst>
            </a:pPr>
            <a:r>
              <a:rPr sz="1400" spc="-10" dirty="0">
                <a:latin typeface="Times New Roman"/>
                <a:cs typeface="Times New Roman"/>
              </a:rPr>
              <a:t>формированию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естественнонаучной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грамотности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обучающихся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уроках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базовых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гибких</a:t>
            </a:r>
            <a:r>
              <a:rPr sz="1400" spc="3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компетенций.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4.3.</a:t>
            </a:r>
            <a:r>
              <a:rPr sz="1400" b="1" spc="30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Рекомендуемые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направления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повышения</a:t>
            </a:r>
            <a:r>
              <a:rPr sz="1400" b="1" spc="-4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квалификации</a:t>
            </a:r>
            <a:r>
              <a:rPr sz="1400" b="1" spc="-3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работников</a:t>
            </a:r>
            <a:r>
              <a:rPr sz="1400" b="1" spc="-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образования</a:t>
            </a:r>
            <a:endParaRPr sz="1400">
              <a:latin typeface="Times New Roman"/>
              <a:cs typeface="Times New Roman"/>
            </a:endParaRPr>
          </a:p>
          <a:p>
            <a:pPr marL="12700" marR="13335" indent="541020" algn="just">
              <a:lnSpc>
                <a:spcPts val="2410"/>
              </a:lnSpc>
              <a:spcBef>
                <a:spcPts val="95"/>
              </a:spcBef>
            </a:pP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целью</a:t>
            </a:r>
            <a:r>
              <a:rPr sz="1400" spc="40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организации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методической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поддержки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учителей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4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определены</a:t>
            </a:r>
            <a:r>
              <a:rPr sz="1400" spc="40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направления</a:t>
            </a:r>
            <a:r>
              <a:rPr sz="1400" spc="40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повышения </a:t>
            </a:r>
            <a:r>
              <a:rPr sz="1400" dirty="0">
                <a:latin typeface="Times New Roman"/>
                <a:cs typeface="Times New Roman"/>
              </a:rPr>
              <a:t>квалификации</a:t>
            </a:r>
            <a:r>
              <a:rPr sz="1400" spc="-5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учителей: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spc="-25" dirty="0"/>
              <a:pPr marL="38100">
                <a:lnSpc>
                  <a:spcPts val="1410"/>
                </a:lnSpc>
              </a:pPr>
              <a:t>34</a:t>
            </a:fld>
            <a:endParaRPr spc="-25" dirty="0"/>
          </a:p>
        </p:txBody>
      </p:sp>
      <p:sp>
        <p:nvSpPr>
          <p:cNvPr id="2" name="object 2"/>
          <p:cNvSpPr txBox="1"/>
          <p:nvPr/>
        </p:nvSpPr>
        <p:spPr>
          <a:xfrm>
            <a:off x="1067816" y="596240"/>
            <a:ext cx="8235950" cy="2340610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461645" indent="-220345">
              <a:lnSpc>
                <a:spcPct val="100000"/>
              </a:lnSpc>
              <a:spcBef>
                <a:spcPts val="940"/>
              </a:spcBef>
              <a:buFont typeface="Symbol"/>
              <a:buChar char=""/>
              <a:tabLst>
                <a:tab pos="461645" algn="l"/>
              </a:tabLst>
            </a:pPr>
            <a:r>
              <a:rPr sz="1400" dirty="0">
                <a:latin typeface="Times New Roman"/>
                <a:cs typeface="Times New Roman"/>
              </a:rPr>
              <a:t>эффективные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технологии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методы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подготовки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ЕГЭ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по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биологии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в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школах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низкими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результатами;</a:t>
            </a:r>
            <a:endParaRPr sz="1400">
              <a:latin typeface="Times New Roman"/>
              <a:cs typeface="Times New Roman"/>
            </a:endParaRPr>
          </a:p>
          <a:p>
            <a:pPr marL="461645" indent="-220345">
              <a:lnSpc>
                <a:spcPct val="100000"/>
              </a:lnSpc>
              <a:spcBef>
                <a:spcPts val="840"/>
              </a:spcBef>
              <a:buFont typeface="Symbol"/>
              <a:buChar char=""/>
              <a:tabLst>
                <a:tab pos="461645" algn="l"/>
              </a:tabLst>
            </a:pPr>
            <a:r>
              <a:rPr sz="1400" dirty="0">
                <a:latin typeface="Times New Roman"/>
                <a:cs typeface="Times New Roman"/>
              </a:rPr>
              <a:t>формирование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естественнонаучной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грамотности;</a:t>
            </a:r>
            <a:endParaRPr sz="1400">
              <a:latin typeface="Times New Roman"/>
              <a:cs typeface="Times New Roman"/>
            </a:endParaRPr>
          </a:p>
          <a:p>
            <a:pPr marL="461645" indent="-220345">
              <a:lnSpc>
                <a:spcPct val="100000"/>
              </a:lnSpc>
              <a:spcBef>
                <a:spcPts val="840"/>
              </a:spcBef>
              <a:buFont typeface="Symbol"/>
              <a:buChar char=""/>
              <a:tabLst>
                <a:tab pos="461645" algn="l"/>
              </a:tabLst>
            </a:pPr>
            <a:r>
              <a:rPr sz="1400" spc="-10" dirty="0">
                <a:latin typeface="Times New Roman"/>
                <a:cs typeface="Times New Roman"/>
              </a:rPr>
              <a:t>формирование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метапредметных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умений</a:t>
            </a:r>
            <a:r>
              <a:rPr sz="1400" spc="-3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навыков.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Times New Roman"/>
                <a:cs typeface="Times New Roman"/>
              </a:rPr>
              <a:t>4.4.</a:t>
            </a:r>
            <a:r>
              <a:rPr sz="1400" b="1" spc="35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Рекомендации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по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другим</a:t>
            </a:r>
            <a:r>
              <a:rPr sz="1400" b="1" spc="-10" dirty="0">
                <a:latin typeface="Times New Roman"/>
                <a:cs typeface="Times New Roman"/>
              </a:rPr>
              <a:t> направлениям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90"/>
              </a:spcBef>
            </a:pPr>
            <a:r>
              <a:rPr sz="1400" spc="-10" dirty="0">
                <a:latin typeface="Times New Roman"/>
                <a:cs typeface="Times New Roman"/>
              </a:rPr>
              <a:t>Отсутствуют.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1200" dirty="0">
                <a:latin typeface="Times New Roman"/>
                <a:cs typeface="Times New Roman"/>
              </a:rPr>
              <a:t>СОСТАВИТЕЛИ</a:t>
            </a:r>
            <a:r>
              <a:rPr sz="1200" spc="-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ОТЧЕТА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по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учебному</a:t>
            </a:r>
            <a:r>
              <a:rPr sz="1200" spc="-5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предмету: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1200" i="1" dirty="0">
                <a:latin typeface="Times New Roman"/>
                <a:cs typeface="Times New Roman"/>
              </a:rPr>
              <a:t>Специалисты,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привлекаемые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к</a:t>
            </a:r>
            <a:r>
              <a:rPr sz="1200" i="1" spc="-2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анализу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результатов</a:t>
            </a:r>
            <a:r>
              <a:rPr sz="1200" i="1" spc="-30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ЕГЭ</a:t>
            </a:r>
            <a:r>
              <a:rPr sz="1200" i="1" spc="-3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по</a:t>
            </a:r>
            <a:r>
              <a:rPr sz="1200" i="1" spc="-5" dirty="0"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учебному</a:t>
            </a:r>
            <a:r>
              <a:rPr sz="1200" i="1" spc="-15" dirty="0">
                <a:latin typeface="Times New Roman"/>
                <a:cs typeface="Times New Roman"/>
              </a:rPr>
              <a:t> </a:t>
            </a:r>
            <a:r>
              <a:rPr sz="1200" i="1" spc="-10" dirty="0">
                <a:latin typeface="Times New Roman"/>
                <a:cs typeface="Times New Roman"/>
              </a:rPr>
              <a:t>предмету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897635" y="3105023"/>
          <a:ext cx="9219565" cy="9544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79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00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86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6675">
                        <a:lnSpc>
                          <a:spcPct val="100000"/>
                        </a:lnSpc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Фамилия,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имя,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отчество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20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 marR="59690">
                        <a:lnSpc>
                          <a:spcPts val="1380"/>
                        </a:lnSpc>
                        <a:spcBef>
                          <a:spcPts val="10"/>
                        </a:spcBef>
                        <a:tabLst>
                          <a:tab pos="1039494" algn="l"/>
                          <a:tab pos="1293495" algn="l"/>
                          <a:tab pos="2348865" algn="l"/>
                          <a:tab pos="3375660" algn="l"/>
                          <a:tab pos="4119245" algn="l"/>
                          <a:tab pos="5100955" algn="l"/>
                        </a:tabLst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Место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работы,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должность,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ученая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степень,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ученое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звание,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принадлежность специалиста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(к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региональным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организациям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развития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образования,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67945" marR="62865">
                        <a:lnSpc>
                          <a:spcPts val="1380"/>
                        </a:lnSpc>
                        <a:tabLst>
                          <a:tab pos="1202690" algn="l"/>
                          <a:tab pos="2312035" algn="l"/>
                          <a:tab pos="3255010" algn="l"/>
                          <a:tab pos="4387215" algn="l"/>
                        </a:tabLst>
                      </a:pP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региональным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организациям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повышения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квалификации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работников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образования,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региональной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ПК</a:t>
                      </a:r>
                      <a:r>
                        <a:rPr sz="12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учебному</a:t>
                      </a:r>
                      <a:r>
                        <a:rPr sz="12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предмету,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пр.)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127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1935">
                <a:tc>
                  <a:txBody>
                    <a:bodyPr/>
                    <a:lstStyle/>
                    <a:p>
                      <a:pPr marL="666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Миткина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Елена</a:t>
                      </a:r>
                      <a:r>
                        <a:rPr sz="1200" i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Леонидовна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i="1" dirty="0">
                          <a:latin typeface="Times New Roman"/>
                          <a:cs typeface="Times New Roman"/>
                        </a:rPr>
                        <a:t>ГБОУ</a:t>
                      </a:r>
                      <a:r>
                        <a:rPr sz="1200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СОШ</a:t>
                      </a:r>
                      <a:r>
                        <a:rPr sz="12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«ОЦ»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с.</a:t>
                      </a:r>
                      <a:r>
                        <a:rPr sz="1200" i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Кротовка,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учитель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биологии,</a:t>
                      </a:r>
                      <a:r>
                        <a:rPr sz="1200" i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dirty="0">
                          <a:latin typeface="Times New Roman"/>
                          <a:cs typeface="Times New Roman"/>
                        </a:rPr>
                        <a:t>региональный</a:t>
                      </a:r>
                      <a:r>
                        <a:rPr sz="12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i="1" spc="-10" dirty="0">
                          <a:latin typeface="Times New Roman"/>
                          <a:cs typeface="Times New Roman"/>
                        </a:rPr>
                        <a:t>методист.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32254" y="2281227"/>
            <a:ext cx="270138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/>
              <a:t>Спасибо</a:t>
            </a:r>
          </a:p>
          <a:p>
            <a:pPr algn="ctr"/>
            <a:r>
              <a:rPr lang="ru-RU" sz="4000" b="1" dirty="0" smtClean="0"/>
              <a:t>за</a:t>
            </a:r>
          </a:p>
          <a:p>
            <a:pPr algn="ctr"/>
            <a:r>
              <a:rPr lang="ru-RU" sz="4000" b="1" dirty="0" smtClean="0"/>
              <a:t>внимание</a:t>
            </a:r>
            <a:endParaRPr lang="ru-RU" sz="40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5761</Words>
  <Application>Microsoft Office PowerPoint</Application>
  <PresentationFormat>Произвольный</PresentationFormat>
  <Paragraphs>1349</Paragraphs>
  <Slides>35</Slides>
  <Notes>0</Notes>
  <HiddenSlides>18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1" baseType="lpstr">
      <vt:lpstr>Calibri</vt:lpstr>
      <vt:lpstr>Cambria</vt:lpstr>
      <vt:lpstr>Courier New</vt:lpstr>
      <vt:lpstr>Symbol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</cp:revision>
  <cp:lastPrinted>2025-09-08T05:38:20Z</cp:lastPrinted>
  <dcterms:created xsi:type="dcterms:W3CDTF">2025-08-27T12:37:03Z</dcterms:created>
  <dcterms:modified xsi:type="dcterms:W3CDTF">2025-09-08T05:38:36Z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2025-08-18T00:00:00Z</vt:filetime>
  </property>
  <property fmtid="{D5CDD505-2E9C-101B-9397-08002B2CF9AE}" pid="3" name="Creator">
    <vt:lpwstr>Microsoft® Word 2016</vt:lpwstr>
  </property>
  <property fmtid="{D5CDD505-2E9C-101B-9397-08002B2CF9AE}" pid="4" name="LastSaved">
    <vt:filetime>2025-08-27T00:00:00Z</vt:filetime>
  </property>
  <property fmtid="{D5CDD505-2E9C-101B-9397-08002B2CF9AE}" pid="5" name="Producer">
    <vt:lpwstr>Microsoft® Word 2016</vt:lpwstr>
  </property>
</Properties>
</file>