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76" r:id="rId6"/>
    <p:sldId id="260" r:id="rId7"/>
    <p:sldId id="272" r:id="rId8"/>
    <p:sldId id="263" r:id="rId9"/>
    <p:sldId id="277" r:id="rId10"/>
    <p:sldId id="270" r:id="rId11"/>
    <p:sldId id="278" r:id="rId12"/>
    <p:sldId id="271" r:id="rId13"/>
    <p:sldId id="269" r:id="rId14"/>
    <p:sldId id="268" r:id="rId15"/>
    <p:sldId id="267" r:id="rId16"/>
    <p:sldId id="274" r:id="rId17"/>
    <p:sldId id="275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8;&#1072;&#1090;&#1100;&#1103;&#1085;&#1072;\Desktop\&#1089;&#1072;&#1086;11&#1092;&#1080;&#1079;&#1080;&#1082;&#1072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баллы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Лист1!$A$2:$A$36</c:f>
              <c:numCache>
                <c:formatCode>General</c:formatCode>
                <c:ptCount val="35"/>
                <c:pt idx="0">
                  <c:v>22</c:v>
                </c:pt>
                <c:pt idx="1">
                  <c:v>29</c:v>
                </c:pt>
                <c:pt idx="2">
                  <c:v>33</c:v>
                </c:pt>
                <c:pt idx="3">
                  <c:v>36</c:v>
                </c:pt>
                <c:pt idx="4">
                  <c:v>38</c:v>
                </c:pt>
                <c:pt idx="5">
                  <c:v>39</c:v>
                </c:pt>
                <c:pt idx="6">
                  <c:v>40</c:v>
                </c:pt>
                <c:pt idx="7">
                  <c:v>41</c:v>
                </c:pt>
                <c:pt idx="8">
                  <c:v>42</c:v>
                </c:pt>
                <c:pt idx="9">
                  <c:v>43</c:v>
                </c:pt>
                <c:pt idx="10">
                  <c:v>44</c:v>
                </c:pt>
                <c:pt idx="11">
                  <c:v>45</c:v>
                </c:pt>
                <c:pt idx="12">
                  <c:v>46</c:v>
                </c:pt>
                <c:pt idx="13">
                  <c:v>47</c:v>
                </c:pt>
                <c:pt idx="14">
                  <c:v>48</c:v>
                </c:pt>
                <c:pt idx="15">
                  <c:v>49</c:v>
                </c:pt>
                <c:pt idx="16">
                  <c:v>51</c:v>
                </c:pt>
                <c:pt idx="17">
                  <c:v>52</c:v>
                </c:pt>
                <c:pt idx="18">
                  <c:v>53</c:v>
                </c:pt>
                <c:pt idx="19">
                  <c:v>54</c:v>
                </c:pt>
                <c:pt idx="20">
                  <c:v>55</c:v>
                </c:pt>
                <c:pt idx="21">
                  <c:v>57</c:v>
                </c:pt>
                <c:pt idx="22">
                  <c:v>58</c:v>
                </c:pt>
                <c:pt idx="23">
                  <c:v>59</c:v>
                </c:pt>
                <c:pt idx="24">
                  <c:v>60</c:v>
                </c:pt>
                <c:pt idx="25">
                  <c:v>61</c:v>
                </c:pt>
                <c:pt idx="26">
                  <c:v>64</c:v>
                </c:pt>
                <c:pt idx="27">
                  <c:v>66</c:v>
                </c:pt>
                <c:pt idx="28">
                  <c:v>68</c:v>
                </c:pt>
                <c:pt idx="29">
                  <c:v>72</c:v>
                </c:pt>
                <c:pt idx="30">
                  <c:v>74</c:v>
                </c:pt>
                <c:pt idx="31">
                  <c:v>76</c:v>
                </c:pt>
                <c:pt idx="32">
                  <c:v>78</c:v>
                </c:pt>
                <c:pt idx="33">
                  <c:v>81</c:v>
                </c:pt>
                <c:pt idx="34">
                  <c:v>83</c:v>
                </c:pt>
              </c:numCache>
            </c:numRef>
          </c:cat>
          <c:val>
            <c:numRef>
              <c:f>Лист1!$B$2:$B$36</c:f>
              <c:numCache>
                <c:formatCode>General</c:formatCode>
                <c:ptCount val="35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7</c:v>
                </c:pt>
                <c:pt idx="10">
                  <c:v>1</c:v>
                </c:pt>
                <c:pt idx="11">
                  <c:v>5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6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BB-48C1-9648-E8C256424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853824"/>
        <c:axId val="122652928"/>
      </c:barChart>
      <c:catAx>
        <c:axId val="758538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 баллов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22652928"/>
        <c:crosses val="autoZero"/>
        <c:auto val="1"/>
        <c:lblAlgn val="ctr"/>
        <c:lblOffset val="100"/>
        <c:noMultiLvlLbl val="0"/>
      </c:catAx>
      <c:valAx>
        <c:axId val="12265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/>
                  <a:t>количество участников</a:t>
                </a:r>
              </a:p>
            </c:rich>
          </c:tx>
          <c:layout>
            <c:manualLayout>
              <c:xMode val="edge"/>
              <c:yMode val="edge"/>
              <c:x val="1.8518518518518524E-2"/>
              <c:y val="0.227225346831646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853824"/>
        <c:crosses val="autoZero"/>
        <c:crossBetween val="between"/>
      </c:valAx>
      <c:spPr>
        <a:noFill/>
        <a:ln w="22225"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v>2021г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Лист1!$A$1:$A$5</c:f>
              <c:strCache>
                <c:ptCount val="5"/>
                <c:pt idx="0">
                  <c:v>0-35</c:v>
                </c:pt>
                <c:pt idx="1">
                  <c:v>36 - 60</c:v>
                </c:pt>
                <c:pt idx="2">
                  <c:v>61 - 80</c:v>
                </c:pt>
                <c:pt idx="3">
                  <c:v>81 - 99</c:v>
                </c:pt>
                <c:pt idx="4">
                  <c:v>100</c:v>
                </c:pt>
              </c:strCache>
            </c:strRef>
          </c:cat>
          <c:val>
            <c:numRef>
              <c:f>Лист1!$B$1:$B$5</c:f>
              <c:numCache>
                <c:formatCode>General</c:formatCode>
                <c:ptCount val="5"/>
                <c:pt idx="0">
                  <c:v>2.9</c:v>
                </c:pt>
                <c:pt idx="1">
                  <c:v>76.900000000000006</c:v>
                </c:pt>
                <c:pt idx="2">
                  <c:v>15.4</c:v>
                </c:pt>
                <c:pt idx="3">
                  <c:v>4.8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5E-40C0-B96C-76CA60B4F942}"/>
            </c:ext>
          </c:extLst>
        </c:ser>
        <c:ser>
          <c:idx val="2"/>
          <c:order val="1"/>
          <c:tx>
            <c:v>2022г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Лист1!$A$1:$A$5</c:f>
              <c:strCache>
                <c:ptCount val="5"/>
                <c:pt idx="0">
                  <c:v>0-35</c:v>
                </c:pt>
                <c:pt idx="1">
                  <c:v>36 - 60</c:v>
                </c:pt>
                <c:pt idx="2">
                  <c:v>61 - 80</c:v>
                </c:pt>
                <c:pt idx="3">
                  <c:v>81 - 99</c:v>
                </c:pt>
                <c:pt idx="4">
                  <c:v>100</c:v>
                </c:pt>
              </c:strCache>
            </c:strRef>
          </c:cat>
          <c:val>
            <c:numRef>
              <c:f>Лист1!$C$1:$C$5</c:f>
              <c:numCache>
                <c:formatCode>General</c:formatCode>
                <c:ptCount val="5"/>
                <c:pt idx="0">
                  <c:v>4.5</c:v>
                </c:pt>
                <c:pt idx="1">
                  <c:v>79.2</c:v>
                </c:pt>
                <c:pt idx="2">
                  <c:v>16.3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5E-40C0-B96C-76CA60B4F942}"/>
            </c:ext>
          </c:extLst>
        </c:ser>
        <c:ser>
          <c:idx val="3"/>
          <c:order val="2"/>
          <c:tx>
            <c:v>2023г</c:v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Лист1!$A$1:$A$5</c:f>
              <c:strCache>
                <c:ptCount val="5"/>
                <c:pt idx="0">
                  <c:v>0-35</c:v>
                </c:pt>
                <c:pt idx="1">
                  <c:v>36 - 60</c:v>
                </c:pt>
                <c:pt idx="2">
                  <c:v>61 - 80</c:v>
                </c:pt>
                <c:pt idx="3">
                  <c:v>81 - 99</c:v>
                </c:pt>
                <c:pt idx="4">
                  <c:v>100</c:v>
                </c:pt>
              </c:strCache>
            </c:strRef>
          </c:cat>
          <c:val>
            <c:numRef>
              <c:f>Лист1!$D$1:$D$5</c:f>
              <c:numCache>
                <c:formatCode>General</c:formatCode>
                <c:ptCount val="5"/>
                <c:pt idx="0">
                  <c:v>6.1</c:v>
                </c:pt>
                <c:pt idx="1">
                  <c:v>73.2</c:v>
                </c:pt>
                <c:pt idx="2">
                  <c:v>17</c:v>
                </c:pt>
                <c:pt idx="3">
                  <c:v>3.7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5E-40C0-B96C-76CA60B4F94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34120064"/>
        <c:axId val="34123136"/>
      </c:barChart>
      <c:catAx>
        <c:axId val="34120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4123136"/>
        <c:crosses val="autoZero"/>
        <c:auto val="1"/>
        <c:lblAlgn val="ctr"/>
        <c:lblOffset val="100"/>
        <c:noMultiLvlLbl val="0"/>
      </c:catAx>
      <c:valAx>
        <c:axId val="341231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120064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9AFB4-F8AB-4B86-B755-2CE4BCB3194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4F675-B14F-420F-92DC-ED84FB5C42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0226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546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20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36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4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942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231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93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04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9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8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4A389-D068-432C-B1FA-C2755FA95D2A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B84E8-F390-4F1C-AF85-F789EA3D58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26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1.wdp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hdphoto" Target="../media/hdphoto3.wdp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7" name="Заголовок 3"/>
          <p:cNvSpPr txBox="1">
            <a:spLocks/>
          </p:cNvSpPr>
          <p:nvPr/>
        </p:nvSpPr>
        <p:spPr>
          <a:xfrm>
            <a:off x="-24733" y="2223543"/>
            <a:ext cx="9168733" cy="17309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4E0513"/>
                </a:solidFill>
              </a:rPr>
              <a:t>Анализ результатов</a:t>
            </a:r>
            <a:r>
              <a:rPr lang="ru-RU" sz="3200" dirty="0">
                <a:solidFill>
                  <a:srgbClr val="4E0513"/>
                </a:solidFill>
              </a:rPr>
              <a:t> </a:t>
            </a:r>
            <a:r>
              <a:rPr lang="ru-RU" sz="3200" dirty="0" smtClean="0">
                <a:solidFill>
                  <a:srgbClr val="4E0513"/>
                </a:solidFill>
              </a:rPr>
              <a:t>ЕГЭ по физике</a:t>
            </a:r>
          </a:p>
          <a:p>
            <a:r>
              <a:rPr lang="ru-RU" sz="3200" dirty="0">
                <a:solidFill>
                  <a:srgbClr val="4E0513"/>
                </a:solidFill>
              </a:rPr>
              <a:t>в</a:t>
            </a:r>
            <a:r>
              <a:rPr lang="ru-RU" sz="3200" dirty="0" smtClean="0">
                <a:solidFill>
                  <a:srgbClr val="4E0513"/>
                </a:solidFill>
              </a:rPr>
              <a:t> 2022 – 2023 </a:t>
            </a:r>
            <a:r>
              <a:rPr lang="ru-RU" sz="3200" dirty="0" smtClean="0">
                <a:solidFill>
                  <a:srgbClr val="4E0513"/>
                </a:solidFill>
              </a:rPr>
              <a:t>учебном году</a:t>
            </a:r>
            <a:endParaRPr lang="ru-RU" sz="3200" dirty="0">
              <a:solidFill>
                <a:srgbClr val="4E0513"/>
              </a:solidFill>
            </a:endParaRPr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0" y="5312228"/>
            <a:ext cx="9175398" cy="15574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ru-RU" sz="2000" i="1" dirty="0" smtClean="0"/>
              <a:t>Лукьянова Анастасия Алексеевна, </a:t>
            </a:r>
          </a:p>
          <a:p>
            <a:pPr marL="0" indent="0" algn="r">
              <a:buFont typeface="Arial" pitchFamily="34" charset="0"/>
              <a:buNone/>
            </a:pPr>
            <a:r>
              <a:rPr lang="ru-RU" sz="2000" i="1" dirty="0" smtClean="0"/>
              <a:t>учитель математики и физики ГБОУ СОШ №8 им. С.П. Алексеева,</a:t>
            </a:r>
          </a:p>
          <a:p>
            <a:pPr marL="0" indent="0" algn="r">
              <a:buFont typeface="Arial" pitchFamily="34" charset="0"/>
              <a:buNone/>
            </a:pPr>
            <a:r>
              <a:rPr lang="ru-RU" sz="2000" i="1" dirty="0"/>
              <a:t>р</a:t>
            </a:r>
            <a:r>
              <a:rPr lang="ru-RU" sz="2000" i="1" smtClean="0"/>
              <a:t>уководитель </a:t>
            </a:r>
            <a:r>
              <a:rPr lang="ru-RU" sz="2000" i="1" dirty="0" err="1" smtClean="0"/>
              <a:t>Отрадненского</a:t>
            </a:r>
            <a:r>
              <a:rPr lang="ru-RU" sz="2000" i="1" dirty="0" smtClean="0"/>
              <a:t> ТУМО учителей физики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335480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3"/>
          <p:cNvSpPr txBox="1">
            <a:spLocks/>
          </p:cNvSpPr>
          <p:nvPr/>
        </p:nvSpPr>
        <p:spPr>
          <a:xfrm>
            <a:off x="0" y="1700808"/>
            <a:ext cx="9144000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rgbClr val="4E0513"/>
                </a:solidFill>
              </a:rPr>
              <a:t>Количество участников ЕГЭ по предмету «ФИЗИКА» </a:t>
            </a:r>
            <a:br>
              <a:rPr lang="ru-RU" sz="3200" dirty="0" smtClean="0">
                <a:solidFill>
                  <a:srgbClr val="4E0513"/>
                </a:solidFill>
              </a:rPr>
            </a:br>
            <a:r>
              <a:rPr lang="ru-RU" sz="3200" dirty="0" smtClean="0">
                <a:solidFill>
                  <a:srgbClr val="4E0513"/>
                </a:solidFill>
              </a:rPr>
              <a:t>в </a:t>
            </a:r>
            <a:r>
              <a:rPr lang="ru-RU" sz="3200" dirty="0" smtClean="0">
                <a:solidFill>
                  <a:srgbClr val="4E0513"/>
                </a:solidFill>
              </a:rPr>
              <a:t>2022-2023 учебном году </a:t>
            </a:r>
            <a:r>
              <a:rPr lang="ru-RU" sz="3200" dirty="0" smtClean="0">
                <a:solidFill>
                  <a:srgbClr val="4E0513"/>
                </a:solidFill>
              </a:rPr>
              <a:t>в </a:t>
            </a:r>
            <a:r>
              <a:rPr lang="ru-RU" sz="3200" dirty="0" err="1" smtClean="0">
                <a:solidFill>
                  <a:srgbClr val="4E0513"/>
                </a:solidFill>
              </a:rPr>
              <a:t>Отрадненском</a:t>
            </a:r>
            <a:r>
              <a:rPr lang="ru-RU" sz="3200" dirty="0" smtClean="0">
                <a:solidFill>
                  <a:srgbClr val="4E0513"/>
                </a:solidFill>
              </a:rPr>
              <a:t> ТУ</a:t>
            </a:r>
            <a:endParaRPr lang="ru-RU" sz="3200" dirty="0">
              <a:solidFill>
                <a:srgbClr val="4E0513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01843"/>
              </p:ext>
            </p:extLst>
          </p:nvPr>
        </p:nvGraphicFramePr>
        <p:xfrm>
          <a:off x="109153" y="3068960"/>
          <a:ext cx="8999351" cy="2534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0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0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78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2819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Наименование учебного предмета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2022 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2023 год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44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Физика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111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36,8 %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82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33,1 %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11" marR="6401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32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18" name="Заголовок 3"/>
          <p:cNvSpPr txBox="1">
            <a:spLocks/>
          </p:cNvSpPr>
          <p:nvPr/>
        </p:nvSpPr>
        <p:spPr>
          <a:xfrm>
            <a:off x="0" y="1350961"/>
            <a:ext cx="9144000" cy="12139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/>
            <a:r>
              <a:rPr lang="ru-RU" sz="2400" b="1" dirty="0" smtClean="0">
                <a:solidFill>
                  <a:srgbClr val="4D0C1A"/>
                </a:solidFill>
              </a:rPr>
              <a:t>Диаграмма распределения тестовых баллов участников ЕГЭ по предмету «ФИЗИКА» в 2023 г. </a:t>
            </a:r>
            <a:endParaRPr lang="ru-RU" sz="2400" b="1" dirty="0">
              <a:solidFill>
                <a:srgbClr val="4D0C1A"/>
              </a:solidFill>
            </a:endParaRP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29485105"/>
              </p:ext>
            </p:extLst>
          </p:nvPr>
        </p:nvGraphicFramePr>
        <p:xfrm>
          <a:off x="0" y="2276872"/>
          <a:ext cx="889248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8943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3"/>
          <p:cNvSpPr txBox="1">
            <a:spLocks/>
          </p:cNvSpPr>
          <p:nvPr/>
        </p:nvSpPr>
        <p:spPr>
          <a:xfrm>
            <a:off x="-31576" y="1334064"/>
            <a:ext cx="9175576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/>
            <a:r>
              <a:rPr lang="ru-RU" sz="2400" b="1" dirty="0" smtClean="0">
                <a:solidFill>
                  <a:srgbClr val="4D0C1A"/>
                </a:solidFill>
              </a:rPr>
              <a:t>Диаграмма распределения участников ЕГЭ по тестовым баллам</a:t>
            </a:r>
            <a:endParaRPr lang="ru-RU" sz="2400" b="1" dirty="0">
              <a:solidFill>
                <a:srgbClr val="4D0C1A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16660"/>
              </p:ext>
            </p:extLst>
          </p:nvPr>
        </p:nvGraphicFramePr>
        <p:xfrm>
          <a:off x="86472" y="5733256"/>
          <a:ext cx="8939480" cy="79208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4474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0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8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743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2021 г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2022 г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2023 г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34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+mn-lt"/>
                          <a:ea typeface="MS Mincho"/>
                          <a:cs typeface="Times New Roman"/>
                        </a:rPr>
                        <a:t>Средний тестовый балл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52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+mn-lt"/>
                          <a:cs typeface="Times New Roman"/>
                        </a:rPr>
                        <a:t>50</a:t>
                      </a:r>
                      <a:endParaRPr lang="ru-RU" sz="16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6600"/>
                          </a:solidFill>
                          <a:latin typeface="+mn-lt"/>
                          <a:ea typeface="MS Mincho"/>
                          <a:cs typeface="Times New Roman"/>
                        </a:rPr>
                        <a:t>52</a:t>
                      </a:r>
                      <a:endParaRPr lang="ru-RU" sz="1600" dirty="0">
                        <a:solidFill>
                          <a:srgbClr val="006600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740722"/>
              </p:ext>
            </p:extLst>
          </p:nvPr>
        </p:nvGraphicFramePr>
        <p:xfrm>
          <a:off x="107504" y="2057400"/>
          <a:ext cx="8856984" cy="3603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1501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7" name="Прямоугольник 6"/>
          <p:cNvSpPr/>
          <p:nvPr/>
        </p:nvSpPr>
        <p:spPr>
          <a:xfrm>
            <a:off x="43504" y="1628800"/>
            <a:ext cx="910049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Достижение минимального уровня подготовки (доля участников ЕГЭ, которые либо не преодолевают минимальную границу, либо преодолевают ее с минимальным запасом в 1-2 балла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8,5%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Достижение высокого уровня подготовки (доля участников ЕГЭ, которые преодолевают с запасом в 1-2 балла границу, соответствующую высокому уровню подготовки)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1,2%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Образовательное равенство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1,6 </a:t>
            </a:r>
          </a:p>
        </p:txBody>
      </p:sp>
    </p:spTree>
    <p:extLst>
      <p:ext uri="{BB962C8B-B14F-4D97-AF65-F5344CB8AC3E}">
        <p14:creationId xmlns:p14="http://schemas.microsoft.com/office/powerpoint/2010/main" val="361764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Перечень ОО, продемонстрировавших наиболее высокие результаты ЕГЭ по физике</a:t>
            </a:r>
            <a:r>
              <a:rPr lang="ru-RU" sz="2800" b="1" dirty="0" smtClean="0">
                <a:latin typeface="+mj-lt"/>
              </a:rPr>
              <a:t/>
            </a:r>
            <a:br>
              <a:rPr lang="ru-RU" sz="2800" b="1" dirty="0" smtClean="0">
                <a:latin typeface="+mj-lt"/>
              </a:rPr>
            </a:br>
            <a:endParaRPr lang="ru-RU" sz="2800" b="1" dirty="0">
              <a:latin typeface="+mj-lt"/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030239"/>
              </p:ext>
            </p:extLst>
          </p:nvPr>
        </p:nvGraphicFramePr>
        <p:xfrm>
          <a:off x="37143" y="2742276"/>
          <a:ext cx="8999352" cy="2486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4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7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8588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участников, чел.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ВТГ, получивших </a:t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от 81 до 100 баллов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ВТГ, получивших </a:t>
                      </a:r>
                      <a:b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от 61 до 80 баллов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ВТГ, получивших от минимального до 60 баллов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ВТГ,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не достигших минимального балла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ГБОУ СОШ №6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г.о.Отрадный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23,0%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38,5%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38,5%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27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Перечень ОО, продемонстрировавших низкие результаты ЕГЭ по физике </a:t>
            </a:r>
            <a:r>
              <a:rPr lang="ru-RU" sz="2800" b="1" dirty="0" smtClean="0">
                <a:latin typeface="+mj-lt"/>
              </a:rPr>
              <a:t/>
            </a:r>
            <a:br>
              <a:rPr lang="ru-RU" sz="2800" b="1" dirty="0" smtClean="0">
                <a:latin typeface="+mj-lt"/>
              </a:rPr>
            </a:br>
            <a:endParaRPr lang="ru-RU" sz="2800" b="1" dirty="0">
              <a:latin typeface="+mj-lt"/>
            </a:endParaRPr>
          </a:p>
        </p:txBody>
      </p:sp>
      <p:graphicFrame>
        <p:nvGraphicFramePr>
          <p:cNvPr id="7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713024"/>
              </p:ext>
            </p:extLst>
          </p:nvPr>
        </p:nvGraphicFramePr>
        <p:xfrm>
          <a:off x="0" y="2492896"/>
          <a:ext cx="8999352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4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71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85884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Calibri"/>
                          <a:cs typeface="Times New Roman"/>
                        </a:rPr>
                        <a:t>Наименование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ОО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участников, чел.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участников,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достигших минимального балла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участников, получивших от минимального балла до 60 баллов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участников, получивших </a:t>
                      </a:r>
                      <a:b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 61 до 80 баллов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участников, получивших </a:t>
                      </a:r>
                      <a:b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 81 до 100 баллов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ГБОУ гимназия «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ОЦ»Гармония</a:t>
                      </a: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г.о.Отрадный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28,6%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43,8%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28,6%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ГБОУ СОШ «ОЦ» </a:t>
                      </a:r>
                      <a:r>
                        <a:rPr lang="ru-RU" sz="20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с.Тимашево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6,3%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87,5%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6,3%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40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92294"/>
              </p:ext>
            </p:extLst>
          </p:nvPr>
        </p:nvGraphicFramePr>
        <p:xfrm>
          <a:off x="37144" y="2467696"/>
          <a:ext cx="9106855" cy="3243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3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3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КИМ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Проверяемые элементы содержания / умения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 задания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процент выполнения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выполнения задания </a:t>
                      </a:r>
                      <a:b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субъекте Российской Федерации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не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преодолевшихминимальный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балл</a:t>
                      </a: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минимального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60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61 до 80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81 до 100 т.б.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Применять при описании физических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процессов 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явлений величины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законы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35,4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Применять при описании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физических процессов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 явлений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величины  и законы.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45,1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Наибольшее затруднение вызвали задания базового уровня: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6466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" y="4149080"/>
            <a:ext cx="9144000" cy="104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564904"/>
            <a:ext cx="9091583" cy="86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44765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7839"/>
              </p:ext>
            </p:extLst>
          </p:nvPr>
        </p:nvGraphicFramePr>
        <p:xfrm>
          <a:off x="37144" y="2495512"/>
          <a:ext cx="9106855" cy="3029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3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3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КИМ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Проверяемые элементы содержания / умения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 задания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процент выполнения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выполнения задания </a:t>
                      </a:r>
                      <a:b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субъекте Российской Федерации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не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преодолевшихминимальный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балл</a:t>
                      </a: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минимального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60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61 до 80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81 до 100 т.б.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Применять при описании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физических процессов</a:t>
                      </a: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и явлений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величины и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законы 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Планировать эксперимент, 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отбирать оборудование 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2.5.1–2.5.3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86,6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66,7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Успешнее всего выполнены задания базового уровня: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1326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1700808"/>
            <a:ext cx="9020175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3" y="2943816"/>
            <a:ext cx="8915400" cy="366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7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0887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218099"/>
              </p:ext>
            </p:extLst>
          </p:nvPr>
        </p:nvGraphicFramePr>
        <p:xfrm>
          <a:off x="5632" y="2060848"/>
          <a:ext cx="9106855" cy="41574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3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8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3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8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62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6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52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КИМ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Проверяемые элементы содержания / умения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 задания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процент выполнения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выполнения задания </a:t>
                      </a:r>
                      <a:b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субъекте Российской Федерации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не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преодолевшихминимальный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балл</a:t>
                      </a: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минимального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60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61 до 80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81 до 100 т.б.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Использовать графическое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представление информации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2.2–2.4 Выбор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соответствия между графиком и типом зависимости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37,8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26,7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85,7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24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Качественные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задачи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, использующие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типовые учебные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ситуации с явно заданными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физическими моделями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11,8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45,2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26</a:t>
                      </a:r>
                      <a:endParaRPr lang="ru-RU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Решать расчётные задачи с явно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заданной физической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моделью с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использованием законов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и формул из одного раздела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курса 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физики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83,3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Выполнение заданий повышенного уровня: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15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467644"/>
              </p:ext>
            </p:extLst>
          </p:nvPr>
        </p:nvGraphicFramePr>
        <p:xfrm>
          <a:off x="59026" y="2146128"/>
          <a:ext cx="9025249" cy="45232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9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3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03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3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КИМ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Проверяемые элементы содержания / умения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 задания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процент выполнения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выполнения задания </a:t>
                      </a:r>
                      <a:b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субъекте Российской Федерации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не 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преодолев-шихминималь-ный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балл</a:t>
                      </a: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</a:t>
                      </a:r>
                      <a:r>
                        <a:rPr lang="ru-RU" sz="16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минималь-ного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до 60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61 до 80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81 до 100 т.б.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Решать расчётные задачи с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неявно заданной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физической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моделью с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использованием законов и формул из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одного-двух разделов курса физики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2.6 Молекулярная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4,9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21,4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Решать расчётные задачи с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неявно заданной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физической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моделью с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использованием законов и формул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одного-двух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разделов курса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физики 2.6 Электродинамика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11,1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Решать расчётные задачи с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неявно заданной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физической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моделью с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использованием законов и формул из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одного-двух разделов курса физики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2.6 Кантовая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88,9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Выполнение заданий высокого уровня: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5961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180943"/>
              </p:ext>
            </p:extLst>
          </p:nvPr>
        </p:nvGraphicFramePr>
        <p:xfrm>
          <a:off x="37144" y="2418176"/>
          <a:ext cx="9025249" cy="32430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6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99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93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3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0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03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30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задания </a:t>
                      </a:r>
                      <a:b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КИМ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Проверяемые элементы содержания / умения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 задания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 процент выполнения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выполнения задания </a:t>
                      </a:r>
                      <a:b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субъекте Российской Федерации</a:t>
                      </a:r>
                      <a:endParaRPr lang="ru-RU" sz="16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7849" marR="1784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не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преодолевшихминимальный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балл</a:t>
                      </a:r>
                    </a:p>
                  </a:txBody>
                  <a:tcPr marL="36195" marR="3619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минимального 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 60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от 61 до 80 т.б.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группе </a:t>
                      </a:r>
                      <a:b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 81 до 100 т.б.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292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 (К1)</a:t>
                      </a:r>
                    </a:p>
                  </a:txBody>
                  <a:tcPr marL="36195" marR="36195" marT="0" marB="0"/>
                </a:tc>
                <a:tc rowSpan="2"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Решать расчётные задачи с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неявно заданной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физической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моделью с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использованием законов и формул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 одного-двух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разделов курса физики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 обосновывая </a:t>
                      </a: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выбор физической модели</a:t>
                      </a: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для решения </a:t>
                      </a: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задачи 2.6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Механика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7,3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1,7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21,4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10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 (К2)</a:t>
                      </a:r>
                    </a:p>
                  </a:txBody>
                  <a:tcPr marL="36195" marR="36195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71120"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4,9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L="36195" marR="3619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33,3</a:t>
                      </a:r>
                    </a:p>
                  </a:txBody>
                  <a:tcPr marL="36195" marR="361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7144" y="1556792"/>
            <a:ext cx="9091398" cy="104212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solidFill>
                  <a:srgbClr val="4D0C1A"/>
                </a:solidFill>
              </a:rPr>
              <a:t>Выполнение заданий высокого уровня:</a:t>
            </a:r>
            <a:endParaRPr lang="ru-RU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21250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57360" y="1628800"/>
            <a:ext cx="9106856" cy="104212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Выводы по усвоению элементов содержания: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425170"/>
            <a:ext cx="88924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Достаточное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усвоение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более 70% выполнения):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параметров по графику в кинематике,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Ньютона,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сила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Лоренца, электромагнитные колебания в контуре,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погрешности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измерений,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научного познания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Нельзя считать достаточным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менее 60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 выполнения):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сохранения в механике,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начало термодинамики,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молекулярная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физика,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электрическое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сохранения энергии в колебательном контуре,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преломления света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95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57360" y="1628800"/>
            <a:ext cx="9106856" cy="104212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Выводы по </a:t>
            </a:r>
            <a:r>
              <a:rPr lang="ru-RU" sz="3600" dirty="0" err="1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 умений: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425170"/>
            <a:ext cx="88924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Недостаточно отработанные умения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правильно трактовать физический смысл изученных физических величин, законов и закономерностей;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использовать графическое представление информации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средний процент выполнения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задания №21 снизился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55,4% до 37,8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%.);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умения решать стандартные задачи (№№3, 9, 12, 14, 25, 26);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умение решать качественные задачи №24 (средний процент выполнения увеличился с 5,7%  до 11,8%);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умения решать расчетные «многоходовые» задачи (№№27-30).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9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57360" y="1628800"/>
            <a:ext cx="9106856" cy="104212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Выводы по </a:t>
            </a:r>
            <a:r>
              <a:rPr lang="ru-RU" sz="3600" dirty="0" err="1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 умений: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425170"/>
            <a:ext cx="889248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Успешнее стали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анализировать физические процессы (явления), используя основные положения и законы, изученные в курсе физики (средний процент выполнения задания №10 повышенного уровня сложности увеличился с 26,6% до 65,2%).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планировать эксперимент и отбирать оборудование (средний процент выполнения задания №23 увеличился с 73,9%  до 86,6% 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47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0"/>
            <a:ext cx="9144000" cy="1412777"/>
            <a:chOff x="0" y="0"/>
            <a:chExt cx="9144000" cy="141277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"/>
            <a:stretch/>
          </p:blipFill>
          <p:spPr bwMode="auto">
            <a:xfrm>
              <a:off x="0" y="4580"/>
              <a:ext cx="9144000" cy="13266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/>
            <a:srcRect t="15321" r="63884" b="32739"/>
            <a:stretch/>
          </p:blipFill>
          <p:spPr>
            <a:xfrm>
              <a:off x="8019987" y="1"/>
              <a:ext cx="1124013" cy="1412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6386" t="11374" b="32690"/>
            <a:stretch/>
          </p:blipFill>
          <p:spPr>
            <a:xfrm>
              <a:off x="37144" y="0"/>
              <a:ext cx="1798552" cy="1334064"/>
            </a:xfrm>
            <a:prstGeom prst="rect">
              <a:avLst/>
            </a:prstGeom>
          </p:spPr>
        </p:pic>
      </p:grpSp>
      <p:sp>
        <p:nvSpPr>
          <p:cNvPr id="6" name="Заголовок 1"/>
          <p:cNvSpPr txBox="1">
            <a:spLocks/>
          </p:cNvSpPr>
          <p:nvPr/>
        </p:nvSpPr>
        <p:spPr>
          <a:xfrm>
            <a:off x="37144" y="1383044"/>
            <a:ext cx="9106856" cy="104212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600" dirty="0" smtClean="0">
                <a:solidFill>
                  <a:srgbClr val="72141D"/>
                </a:solidFill>
                <a:latin typeface="Times New Roman" pitchFamily="18" charset="0"/>
                <a:cs typeface="Times New Roman" pitchFamily="18" charset="0"/>
              </a:rPr>
              <a:t>Рекомендации: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144" y="1946294"/>
            <a:ext cx="878497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Более активно уделять внимание формированию у обучающихся навыков анализа текста задач и самопроверки при их решении.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Также необходимо обратить внимание учащихся на необходимость при оформлении заданий с развернутым ответом подробного описания своих действий с указанием используемых законов, а также необходимость обоснования выдвигаемых утверждений.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Учителям-предметникам при оценке качества выполнения обучающимися заданий по физике обращать внимание на требования к оформлению решений заданий с развернутым ответом.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Формировать у обучающихся умения анализировать, сопоставлять, делать выводы при решении качественных задач.</a:t>
            </a:r>
          </a:p>
          <a:p>
            <a:pPr>
              <a:spcAft>
                <a:spcPts val="120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Включать в контрольные работы задания на соответствие физических величин, формул, единиц измерения, качественные и расчетные задачи повышенного и высокого уровня сложности.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588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4123</TotalTime>
  <Words>1104</Words>
  <Application>Microsoft Office PowerPoint</Application>
  <PresentationFormat>Экран (4:3)</PresentationFormat>
  <Paragraphs>260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MS Mincho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User</cp:lastModifiedBy>
  <cp:revision>27</cp:revision>
  <cp:lastPrinted>2023-08-31T04:27:43Z</cp:lastPrinted>
  <dcterms:created xsi:type="dcterms:W3CDTF">2023-08-24T14:55:38Z</dcterms:created>
  <dcterms:modified xsi:type="dcterms:W3CDTF">2023-08-31T04:34:28Z</dcterms:modified>
</cp:coreProperties>
</file>