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07" autoAdjust="0"/>
  </p:normalViewPr>
  <p:slideViewPr>
    <p:cSldViewPr>
      <p:cViewPr varScale="1">
        <p:scale>
          <a:sx n="69" d="100"/>
          <a:sy n="69" d="100"/>
        </p:scale>
        <p:origin x="14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Desktop\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Desktop\&#1059;&#1052;&#1054;%202022\&#1082;&#1083;&#1091;&#1073;%20&#1076;&#1080;&#1088;&#1077;&#1082;&#1090;&#1086;&#1088;&#1086;&#1074;%202022\&#1090;&#1072;&#1073;&#1083;&#1080;&#1094;&#1099;%20&#1082;%20&#1087;&#1088;&#1077;&#1079;&#1077;&#1085;&#1090;&#1072;&#1094;&#1080;&#1080;%20&#1045;&#1043;&#1069;%20&#1084;&#1072;&#1090;&#1077;&#1084;&#1072;&#1090;&#1080;&#1082;&#1072;%20(&#1042;&#1086;&#1089;&#1089;&#1090;&#1072;&#1085;&#1086;&#1074;&#1083;&#1077;&#1085;&#1085;&#1099;&#1081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80;&#1080;&#1080;\AppData\Roaming\Microsoft\Excel\&#1076;&#1080;&#1072;&#1075;&#1088;&#1072;&#1084;&#1084;&#1099;%20(&#1042;&#1086;&#1089;&#1089;&#1090;&#1072;&#1085;&#1086;&#1074;&#1083;&#1077;&#1085;&#1085;&#1099;&#1081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Диаграмма</a:t>
            </a:r>
          </a:p>
          <a:p>
            <a:pPr>
              <a:defRPr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распределения тестовых баллов по математике по реультатам ЕГЭ</a:t>
            </a:r>
          </a:p>
          <a:p>
            <a:pPr>
              <a:defRPr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2022 г/2023 г</a:t>
            </a:r>
          </a:p>
          <a:p>
            <a:pPr>
              <a:defRPr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(количество участников. получивших тестовый балл </a:t>
            </a:r>
          </a:p>
          <a:p>
            <a:pPr>
              <a:defRPr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000" baseline="0">
                <a:latin typeface="Times New Roman" pitchFamily="18" charset="0"/>
                <a:cs typeface="Times New Roman" pitchFamily="18" charset="0"/>
              </a:rPr>
              <a:t> соответствующем диапазоне)</a:t>
            </a:r>
            <a:r>
              <a:rPr lang="ru-RU" sz="1000">
                <a:latin typeface="Times New Roman" pitchFamily="18" charset="0"/>
                <a:cs typeface="Times New Roman" pitchFamily="18" charset="0"/>
              </a:rPr>
              <a:t> </a:t>
            </a: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v>2022 г</c:v>
          </c:tx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i="0" baseline="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spPr>
              <a:ln>
                <a:solidFill>
                  <a:srgbClr val="002060"/>
                </a:solidFill>
                <a:prstDash val="sysDash"/>
              </a:ln>
            </c:spPr>
            <c:trendlineType val="movingAvg"/>
            <c:period val="2"/>
            <c:dispRSqr val="1"/>
            <c:dispEq val="1"/>
            <c:trendlineLbl>
              <c:numFmt formatCode="General" sourceLinked="0"/>
            </c:trendlineLbl>
          </c:trendline>
          <c:cat>
            <c:strRef>
              <c:f>Лист1!$B$2:$B$21</c:f>
              <c:strCache>
                <c:ptCount val="20"/>
                <c:pt idx="0">
                  <c:v>  1-5</c:v>
                </c:pt>
                <c:pt idx="1">
                  <c:v> 6-10</c:v>
                </c:pt>
                <c:pt idx="2">
                  <c:v> 11-15</c:v>
                </c:pt>
                <c:pt idx="3">
                  <c:v> 16-20</c:v>
                </c:pt>
                <c:pt idx="4">
                  <c:v> 21-25</c:v>
                </c:pt>
                <c:pt idx="5">
                  <c:v> 26-30</c:v>
                </c:pt>
                <c:pt idx="6">
                  <c:v> 31-35</c:v>
                </c:pt>
                <c:pt idx="7">
                  <c:v> 36-40</c:v>
                </c:pt>
                <c:pt idx="8">
                  <c:v> 41-45</c:v>
                </c:pt>
                <c:pt idx="9">
                  <c:v> 46-50</c:v>
                </c:pt>
                <c:pt idx="10">
                  <c:v>51-55</c:v>
                </c:pt>
                <c:pt idx="11">
                  <c:v> 56-60</c:v>
                </c:pt>
                <c:pt idx="12">
                  <c:v> 61-65</c:v>
                </c:pt>
                <c:pt idx="13">
                  <c:v> 66-70</c:v>
                </c:pt>
                <c:pt idx="14">
                  <c:v> 71-75</c:v>
                </c:pt>
                <c:pt idx="15">
                  <c:v> 76-80</c:v>
                </c:pt>
                <c:pt idx="16">
                  <c:v> 81-85</c:v>
                </c:pt>
                <c:pt idx="17">
                  <c:v> 86-90</c:v>
                </c:pt>
                <c:pt idx="18">
                  <c:v> 91-95</c:v>
                </c:pt>
                <c:pt idx="19">
                  <c:v> 96-100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12</c:v>
                </c:pt>
                <c:pt idx="6">
                  <c:v>9</c:v>
                </c:pt>
                <c:pt idx="7">
                  <c:v>13</c:v>
                </c:pt>
                <c:pt idx="8">
                  <c:v>0</c:v>
                </c:pt>
                <c:pt idx="9">
                  <c:v>19</c:v>
                </c:pt>
                <c:pt idx="10">
                  <c:v>10</c:v>
                </c:pt>
                <c:pt idx="11">
                  <c:v>11</c:v>
                </c:pt>
                <c:pt idx="12">
                  <c:v>6</c:v>
                </c:pt>
                <c:pt idx="13">
                  <c:v>37</c:v>
                </c:pt>
                <c:pt idx="14">
                  <c:v>32</c:v>
                </c:pt>
                <c:pt idx="15">
                  <c:v>30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C7-478B-B67B-CB19B6C3DC29}"/>
            </c:ext>
          </c:extLst>
        </c:ser>
        <c:ser>
          <c:idx val="1"/>
          <c:order val="1"/>
          <c:tx>
            <c:v>2023 г</c:v>
          </c:tx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i="0" baseline="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trendline>
            <c:spPr>
              <a:ln>
                <a:solidFill>
                  <a:srgbClr val="C00000"/>
                </a:solidFill>
                <a:prstDash val="sysDash"/>
              </a:ln>
            </c:spPr>
            <c:trendlineType val="movingAvg"/>
            <c:period val="2"/>
            <c:dispRSqr val="1"/>
            <c:dispEq val="1"/>
            <c:trendlineLbl>
              <c:numFmt formatCode="General" sourceLinked="0"/>
            </c:trendlineLbl>
          </c:trendline>
          <c:cat>
            <c:strRef>
              <c:f>Лист1!$B$2:$B$21</c:f>
              <c:strCache>
                <c:ptCount val="20"/>
                <c:pt idx="0">
                  <c:v>  1-5</c:v>
                </c:pt>
                <c:pt idx="1">
                  <c:v> 6-10</c:v>
                </c:pt>
                <c:pt idx="2">
                  <c:v> 11-15</c:v>
                </c:pt>
                <c:pt idx="3">
                  <c:v> 16-20</c:v>
                </c:pt>
                <c:pt idx="4">
                  <c:v> 21-25</c:v>
                </c:pt>
                <c:pt idx="5">
                  <c:v> 26-30</c:v>
                </c:pt>
                <c:pt idx="6">
                  <c:v> 31-35</c:v>
                </c:pt>
                <c:pt idx="7">
                  <c:v> 36-40</c:v>
                </c:pt>
                <c:pt idx="8">
                  <c:v> 41-45</c:v>
                </c:pt>
                <c:pt idx="9">
                  <c:v> 46-50</c:v>
                </c:pt>
                <c:pt idx="10">
                  <c:v>51-55</c:v>
                </c:pt>
                <c:pt idx="11">
                  <c:v> 56-60</c:v>
                </c:pt>
                <c:pt idx="12">
                  <c:v> 61-65</c:v>
                </c:pt>
                <c:pt idx="13">
                  <c:v> 66-70</c:v>
                </c:pt>
                <c:pt idx="14">
                  <c:v> 71-75</c:v>
                </c:pt>
                <c:pt idx="15">
                  <c:v> 76-80</c:v>
                </c:pt>
                <c:pt idx="16">
                  <c:v> 81-85</c:v>
                </c:pt>
                <c:pt idx="17">
                  <c:v> 86-90</c:v>
                </c:pt>
                <c:pt idx="18">
                  <c:v> 91-95</c:v>
                </c:pt>
                <c:pt idx="19">
                  <c:v> 96-100</c:v>
                </c:pt>
              </c:strCache>
            </c:strRef>
          </c:cat>
          <c:val>
            <c:numRef>
              <c:f>Лист1!$D$2:$D$21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14</c:v>
                </c:pt>
                <c:pt idx="7">
                  <c:v>15</c:v>
                </c:pt>
                <c:pt idx="8">
                  <c:v>0</c:v>
                </c:pt>
                <c:pt idx="9">
                  <c:v>12</c:v>
                </c:pt>
                <c:pt idx="10">
                  <c:v>12</c:v>
                </c:pt>
                <c:pt idx="11">
                  <c:v>11</c:v>
                </c:pt>
                <c:pt idx="12">
                  <c:v>14</c:v>
                </c:pt>
                <c:pt idx="13">
                  <c:v>24</c:v>
                </c:pt>
                <c:pt idx="14">
                  <c:v>14</c:v>
                </c:pt>
                <c:pt idx="15">
                  <c:v>8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C7-478B-B67B-CB19B6C3D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851200"/>
        <c:axId val="155334144"/>
      </c:barChart>
      <c:catAx>
        <c:axId val="152851200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55334144"/>
        <c:crosses val="autoZero"/>
        <c:auto val="1"/>
        <c:lblAlgn val="ctr"/>
        <c:lblOffset val="100"/>
        <c:noMultiLvlLbl val="1"/>
      </c:catAx>
      <c:valAx>
        <c:axId val="155334144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528512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5288873965201392E-2"/>
          <c:y val="0.79879340297362544"/>
          <c:w val="0.90053317575972425"/>
          <c:h val="0.13243868871691897"/>
        </c:manualLayout>
      </c:layout>
      <c:overlay val="1"/>
    </c:legend>
    <c:plotVisOnly val="1"/>
    <c:dispBlanksAs val="zero"/>
    <c:showDLblsOverMax val="1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Результаты</a:t>
            </a:r>
            <a:r>
              <a:rPr lang="ru-RU" b="1" baseline="0" dirty="0"/>
              <a:t> ЕГЭ </a:t>
            </a:r>
            <a:r>
              <a:rPr lang="ru-RU" b="1" baseline="0" dirty="0" smtClean="0"/>
              <a:t>2023 </a:t>
            </a:r>
            <a:r>
              <a:rPr lang="ru-RU" b="1" baseline="0" dirty="0"/>
              <a:t>математика профиль (средний балл)</a:t>
            </a:r>
            <a:endParaRPr lang="ru-RU" b="1" dirty="0"/>
          </a:p>
        </c:rich>
      </c:tx>
      <c:layout/>
      <c:overlay val="1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'математика профиль'!$C$2</c:f>
              <c:strCache>
                <c:ptCount val="1"/>
                <c:pt idx="0">
                  <c:v>Средний балл 2021
математика профиль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'математика профиль'!$B$3:$B$16</c:f>
              <c:strCache>
                <c:ptCount val="14"/>
                <c:pt idx="0">
                  <c:v>ГБОУ СОШ "ОЦ" с.Богатое</c:v>
                </c:pt>
                <c:pt idx="1">
                  <c:v>ГБОУ СОШ "оц" с.Печинено</c:v>
                </c:pt>
                <c:pt idx="2">
                  <c:v>ГБОУ СОШ "ОЦ" с.Съезжее</c:v>
                </c:pt>
                <c:pt idx="3">
                  <c:v>ГБОУ СОШ "ОЦ" с.Александровка</c:v>
                </c:pt>
                <c:pt idx="4">
                  <c:v>ГБОУ СОШ с.Кабановка</c:v>
                </c:pt>
                <c:pt idx="5">
                  <c:v>ГБОУ СОШ №1 "ОЦ" с.Кинель-Черкассы</c:v>
                </c:pt>
                <c:pt idx="6">
                  <c:v>ГБОУ СОШ "ОЦ" с.Тимашево</c:v>
                </c:pt>
                <c:pt idx="7">
                  <c:v>ГБОУ СОШ СОШ №2 "ОЦ" с.Кинель-Черкассы</c:v>
                </c:pt>
                <c:pt idx="8">
                  <c:v>ГБОУ СОШ №3 "ОЦ" с.Кинель-Черкассы</c:v>
                </c:pt>
                <c:pt idx="9">
                  <c:v>ГБОУ СОШ "ОЦ" с.Кротовка</c:v>
                </c:pt>
                <c:pt idx="10">
                  <c:v>ГБОУ СОШ №6 г.о.Отрадный</c:v>
                </c:pt>
                <c:pt idx="11">
                  <c:v>ГБОУ гимназия " ОЦ Гармония" г.о.Отрадный</c:v>
                </c:pt>
                <c:pt idx="12">
                  <c:v>ГБОУ СОШ №8 г.о.Отрадный</c:v>
                </c:pt>
                <c:pt idx="13">
                  <c:v>ГБОУ СОШ №10"ОЦ ЛИК" г.о.Отрадный</c:v>
                </c:pt>
              </c:strCache>
            </c:strRef>
          </c:cat>
          <c:val>
            <c:numRef>
              <c:f>'математика профиль'!$C$3:$C$16</c:f>
              <c:numCache>
                <c:formatCode>General</c:formatCode>
                <c:ptCount val="14"/>
                <c:pt idx="0">
                  <c:v>53</c:v>
                </c:pt>
                <c:pt idx="1">
                  <c:v>57</c:v>
                </c:pt>
                <c:pt idx="2">
                  <c:v>50</c:v>
                </c:pt>
                <c:pt idx="3">
                  <c:v>56</c:v>
                </c:pt>
                <c:pt idx="5">
                  <c:v>51</c:v>
                </c:pt>
                <c:pt idx="6">
                  <c:v>39</c:v>
                </c:pt>
                <c:pt idx="7">
                  <c:v>46</c:v>
                </c:pt>
                <c:pt idx="8">
                  <c:v>53</c:v>
                </c:pt>
                <c:pt idx="9">
                  <c:v>57</c:v>
                </c:pt>
                <c:pt idx="10">
                  <c:v>59</c:v>
                </c:pt>
                <c:pt idx="11">
                  <c:v>56</c:v>
                </c:pt>
                <c:pt idx="12">
                  <c:v>59</c:v>
                </c:pt>
                <c:pt idx="13">
                  <c:v>64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DF0-4EA2-A6DF-D5136F7EEC46}"/>
            </c:ext>
          </c:extLst>
        </c:ser>
        <c:ser>
          <c:idx val="1"/>
          <c:order val="1"/>
          <c:tx>
            <c:strRef>
              <c:f>'математика профиль'!$D$2</c:f>
              <c:strCache>
                <c:ptCount val="1"/>
                <c:pt idx="0">
                  <c:v>Средний балл 2022
математика профиль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'математика профиль'!$B$3:$B$16</c:f>
              <c:strCache>
                <c:ptCount val="14"/>
                <c:pt idx="0">
                  <c:v>ГБОУ СОШ "ОЦ" с.Богатое</c:v>
                </c:pt>
                <c:pt idx="1">
                  <c:v>ГБОУ СОШ "оц" с.Печинено</c:v>
                </c:pt>
                <c:pt idx="2">
                  <c:v>ГБОУ СОШ "ОЦ" с.Съезжее</c:v>
                </c:pt>
                <c:pt idx="3">
                  <c:v>ГБОУ СОШ "ОЦ" с.Александровка</c:v>
                </c:pt>
                <c:pt idx="4">
                  <c:v>ГБОУ СОШ с.Кабановка</c:v>
                </c:pt>
                <c:pt idx="5">
                  <c:v>ГБОУ СОШ №1 "ОЦ" с.Кинель-Черкассы</c:v>
                </c:pt>
                <c:pt idx="6">
                  <c:v>ГБОУ СОШ "ОЦ" с.Тимашево</c:v>
                </c:pt>
                <c:pt idx="7">
                  <c:v>ГБОУ СОШ СОШ №2 "ОЦ" с.Кинель-Черкассы</c:v>
                </c:pt>
                <c:pt idx="8">
                  <c:v>ГБОУ СОШ №3 "ОЦ" с.Кинель-Черкассы</c:v>
                </c:pt>
                <c:pt idx="9">
                  <c:v>ГБОУ СОШ "ОЦ" с.Кротовка</c:v>
                </c:pt>
                <c:pt idx="10">
                  <c:v>ГБОУ СОШ №6 г.о.Отрадный</c:v>
                </c:pt>
                <c:pt idx="11">
                  <c:v>ГБОУ гимназия " ОЦ Гармония" г.о.Отрадный</c:v>
                </c:pt>
                <c:pt idx="12">
                  <c:v>ГБОУ СОШ №8 г.о.Отрадный</c:v>
                </c:pt>
                <c:pt idx="13">
                  <c:v>ГБОУ СОШ №10"ОЦ ЛИК" г.о.Отрадный</c:v>
                </c:pt>
              </c:strCache>
            </c:strRef>
          </c:cat>
          <c:val>
            <c:numRef>
              <c:f>'математика профиль'!$D$3:$D$16</c:f>
              <c:numCache>
                <c:formatCode>General</c:formatCode>
                <c:ptCount val="14"/>
                <c:pt idx="0">
                  <c:v>61</c:v>
                </c:pt>
                <c:pt idx="4">
                  <c:v>76</c:v>
                </c:pt>
                <c:pt idx="5">
                  <c:v>67</c:v>
                </c:pt>
                <c:pt idx="6">
                  <c:v>47</c:v>
                </c:pt>
                <c:pt idx="7">
                  <c:v>58</c:v>
                </c:pt>
                <c:pt idx="8">
                  <c:v>65</c:v>
                </c:pt>
                <c:pt idx="9">
                  <c:v>56</c:v>
                </c:pt>
                <c:pt idx="10">
                  <c:v>57</c:v>
                </c:pt>
                <c:pt idx="11">
                  <c:v>60</c:v>
                </c:pt>
                <c:pt idx="12">
                  <c:v>63</c:v>
                </c:pt>
                <c:pt idx="13">
                  <c:v>59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2DF0-4EA2-A6DF-D5136F7EEC46}"/>
            </c:ext>
          </c:extLst>
        </c:ser>
        <c:ser>
          <c:idx val="2"/>
          <c:order val="2"/>
          <c:tx>
            <c:strRef>
              <c:f>'математика профиль'!$E$2</c:f>
              <c:strCache>
                <c:ptCount val="1"/>
                <c:pt idx="0">
                  <c:v>Средний балл 2023
математика профиль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'математика профиль'!$B$3:$B$16</c:f>
              <c:strCache>
                <c:ptCount val="14"/>
                <c:pt idx="0">
                  <c:v>ГБОУ СОШ "ОЦ" с.Богатое</c:v>
                </c:pt>
                <c:pt idx="1">
                  <c:v>ГБОУ СОШ "оц" с.Печинено</c:v>
                </c:pt>
                <c:pt idx="2">
                  <c:v>ГБОУ СОШ "ОЦ" с.Съезжее</c:v>
                </c:pt>
                <c:pt idx="3">
                  <c:v>ГБОУ СОШ "ОЦ" с.Александровка</c:v>
                </c:pt>
                <c:pt idx="4">
                  <c:v>ГБОУ СОШ с.Кабановка</c:v>
                </c:pt>
                <c:pt idx="5">
                  <c:v>ГБОУ СОШ №1 "ОЦ" с.Кинель-Черкассы</c:v>
                </c:pt>
                <c:pt idx="6">
                  <c:v>ГБОУ СОШ "ОЦ" с.Тимашево</c:v>
                </c:pt>
                <c:pt idx="7">
                  <c:v>ГБОУ СОШ СОШ №2 "ОЦ" с.Кинель-Черкассы</c:v>
                </c:pt>
                <c:pt idx="8">
                  <c:v>ГБОУ СОШ №3 "ОЦ" с.Кинель-Черкассы</c:v>
                </c:pt>
                <c:pt idx="9">
                  <c:v>ГБОУ СОШ "ОЦ" с.Кротовка</c:v>
                </c:pt>
                <c:pt idx="10">
                  <c:v>ГБОУ СОШ №6 г.о.Отрадный</c:v>
                </c:pt>
                <c:pt idx="11">
                  <c:v>ГБОУ гимназия " ОЦ Гармония" г.о.Отрадный</c:v>
                </c:pt>
                <c:pt idx="12">
                  <c:v>ГБОУ СОШ №8 г.о.Отрадный</c:v>
                </c:pt>
                <c:pt idx="13">
                  <c:v>ГБОУ СОШ №10"ОЦ ЛИК" г.о.Отрадный</c:v>
                </c:pt>
              </c:strCache>
            </c:strRef>
          </c:cat>
          <c:val>
            <c:numRef>
              <c:f>'математика профиль'!$E$3:$E$16</c:f>
              <c:numCache>
                <c:formatCode>General</c:formatCode>
                <c:ptCount val="14"/>
                <c:pt idx="0">
                  <c:v>61</c:v>
                </c:pt>
                <c:pt idx="1">
                  <c:v>78</c:v>
                </c:pt>
                <c:pt idx="2">
                  <c:v>34</c:v>
                </c:pt>
                <c:pt idx="3">
                  <c:v>58</c:v>
                </c:pt>
                <c:pt idx="4">
                  <c:v>52</c:v>
                </c:pt>
                <c:pt idx="5">
                  <c:v>56</c:v>
                </c:pt>
                <c:pt idx="6">
                  <c:v>47</c:v>
                </c:pt>
                <c:pt idx="7">
                  <c:v>51</c:v>
                </c:pt>
                <c:pt idx="8">
                  <c:v>31</c:v>
                </c:pt>
                <c:pt idx="9">
                  <c:v>48</c:v>
                </c:pt>
                <c:pt idx="10">
                  <c:v>68</c:v>
                </c:pt>
                <c:pt idx="11">
                  <c:v>54</c:v>
                </c:pt>
                <c:pt idx="12">
                  <c:v>60</c:v>
                </c:pt>
                <c:pt idx="13">
                  <c:v>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C40-4E1F-A646-C15D31603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548032"/>
        <c:axId val="147824640"/>
      </c:barChart>
      <c:catAx>
        <c:axId val="147548032"/>
        <c:scaling>
          <c:orientation val="minMax"/>
        </c:scaling>
        <c:delete val="1"/>
        <c:axPos val="b"/>
        <c:numFmt formatCode="General" sourceLinked="1"/>
        <c:majorTickMark val="none"/>
        <c:minorTickMark val="cross"/>
        <c:tickLblPos val="nextTo"/>
        <c:crossAx val="147824640"/>
        <c:crosses val="autoZero"/>
        <c:auto val="1"/>
        <c:lblAlgn val="ctr"/>
        <c:lblOffset val="100"/>
        <c:noMultiLvlLbl val="1"/>
      </c:catAx>
      <c:valAx>
        <c:axId val="1478246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crossAx val="14754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1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Доля</a:t>
            </a:r>
            <a:r>
              <a:rPr lang="ru-RU" sz="1200" baseline="0">
                <a:latin typeface="Times New Roman" pitchFamily="18" charset="0"/>
                <a:cs typeface="Times New Roman" pitchFamily="18" charset="0"/>
              </a:rPr>
              <a:t> участников, набравших балл ниже минимального за два года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1"/>
          <c:dPt>
            <c:idx val="0"/>
            <c:invertIfNegative val="1"/>
            <c:bubble3D val="0"/>
            <c:spPr>
              <a:solidFill>
                <a:srgbClr val="0070C0"/>
              </a:solidFill>
              <a:ln>
                <a:solidFill>
                  <a:srgbClr val="00B0F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51A-44F2-8B00-6ECFC712326D}"/>
              </c:ext>
            </c:extLst>
          </c:dPt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51A-44F2-8B00-6ECFC712326D}"/>
              </c:ext>
            </c:extLst>
          </c:dPt>
          <c:dLbls>
            <c:dLbl>
              <c:idx val="0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51A-44F2-8B00-6ECFC712326D}"/>
                </c:ext>
              </c:extLst>
            </c:dLbl>
            <c:dLbl>
              <c:idx val="1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51A-44F2-8B00-6ECFC712326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Лист1!$C$70:$D$70</c:f>
              <c:strCache>
                <c:ptCount val="2"/>
                <c:pt idx="0">
                  <c:v>2022 г</c:v>
                </c:pt>
                <c:pt idx="1">
                  <c:v>2023г</c:v>
                </c:pt>
              </c:strCache>
            </c:strRef>
          </c:cat>
          <c:val>
            <c:numRef>
              <c:f>Лист1!$C$71:$D$71</c:f>
              <c:numCache>
                <c:formatCode>0.00%</c:formatCode>
                <c:ptCount val="2"/>
                <c:pt idx="0">
                  <c:v>2.7E-2</c:v>
                </c:pt>
                <c:pt idx="1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A-44F2-8B00-6ECFC7123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043456"/>
        <c:axId val="147796736"/>
      </c:barChart>
      <c:catAx>
        <c:axId val="14704345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47796736"/>
        <c:crosses val="autoZero"/>
        <c:auto val="1"/>
        <c:lblAlgn val="ctr"/>
        <c:lblOffset val="100"/>
        <c:noMultiLvlLbl val="1"/>
      </c:catAx>
      <c:valAx>
        <c:axId val="147796736"/>
        <c:scaling>
          <c:orientation val="minMax"/>
        </c:scaling>
        <c:delete val="1"/>
        <c:axPos val="l"/>
        <c:majorGridlines/>
        <c:numFmt formatCode="0.00%" sourceLinked="1"/>
        <c:majorTickMark val="cross"/>
        <c:minorTickMark val="cross"/>
        <c:tickLblPos val="nextTo"/>
        <c:crossAx val="147043456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Доля участников,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преодолевших порог с запасом в 1-2 балла 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по ОО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9.8571741032370985E-2"/>
          <c:y val="0.13533911828723355"/>
          <c:w val="0.87087270341207379"/>
          <c:h val="0.44056360831556668"/>
        </c:manualLayout>
      </c:layout>
      <c:barChart>
        <c:barDir val="col"/>
        <c:grouping val="clustered"/>
        <c:varyColors val="1"/>
        <c:ser>
          <c:idx val="0"/>
          <c:order val="0"/>
          <c:tx>
            <c:v>доля участноков,преодолевших порог с запасом в 1 балл</c:v>
          </c:tx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aseline="0"/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Лист1!$B$83:$B$97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с. Печинено</c:v>
                </c:pt>
                <c:pt idx="3">
                  <c:v>ГБОУ СОШ ОЦ с.Съзжее</c:v>
                </c:pt>
                <c:pt idx="4">
                  <c:v>ГБОУ СОШ ОЦ с.Александровка</c:v>
                </c:pt>
                <c:pt idx="5">
                  <c:v>ГБОУ СОШ с.Кабановка</c:v>
                </c:pt>
                <c:pt idx="6">
                  <c:v>ГБОУ СОШ № 1 ОЦ с.Кинель-Черкассы</c:v>
                </c:pt>
                <c:pt idx="7">
                  <c:v>ГБОУ СОШ ОЦ с.Тимашево</c:v>
                </c:pt>
                <c:pt idx="8">
                  <c:v>ГБОУ СОШ №2 ОЦ  с.Кинель-Черкассы</c:v>
                </c:pt>
                <c:pt idx="9">
                  <c:v>ГБОУ СОШ ОЦ № 3 с.Кинель-Черкассы</c:v>
                </c:pt>
                <c:pt idx="10">
                  <c:v>ГБОУ СОШ ОЦ с.Кротовка</c:v>
                </c:pt>
                <c:pt idx="11">
                  <c:v>ГБОУ СОШ № 6 г.Отрадный</c:v>
                </c:pt>
                <c:pt idx="12">
                  <c:v>ГБОУ гимназия ОЦ Гармония</c:v>
                </c:pt>
                <c:pt idx="13">
                  <c:v>ГБОУ СОШ № 8 г.Отрадный</c:v>
                </c:pt>
                <c:pt idx="14">
                  <c:v>ГБОУ СОШ № 10 ОЦ ЛИК</c:v>
                </c:pt>
              </c:strCache>
            </c:strRef>
          </c:cat>
          <c:val>
            <c:numRef>
              <c:f>Лист1!$C$83:$C$97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6.7</c:v>
                </c:pt>
                <c:pt idx="8">
                  <c:v>10</c:v>
                </c:pt>
                <c:pt idx="9">
                  <c:v>50</c:v>
                </c:pt>
                <c:pt idx="10">
                  <c:v>13.3</c:v>
                </c:pt>
                <c:pt idx="11">
                  <c:v>5.3</c:v>
                </c:pt>
                <c:pt idx="12">
                  <c:v>0</c:v>
                </c:pt>
                <c:pt idx="13">
                  <c:v>4.3</c:v>
                </c:pt>
                <c:pt idx="14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5-4A00-9156-CD9170C6699B}"/>
            </c:ext>
          </c:extLst>
        </c:ser>
        <c:ser>
          <c:idx val="1"/>
          <c:order val="1"/>
          <c:tx>
            <c:v>доля участноков,преодолевших порог с запасом в 2 балла</c:v>
          </c:tx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aseline="0"/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Лист1!$B$83:$B$97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с. Печинено</c:v>
                </c:pt>
                <c:pt idx="3">
                  <c:v>ГБОУ СОШ ОЦ с.Съзжее</c:v>
                </c:pt>
                <c:pt idx="4">
                  <c:v>ГБОУ СОШ ОЦ с.Александровка</c:v>
                </c:pt>
                <c:pt idx="5">
                  <c:v>ГБОУ СОШ с.Кабановка</c:v>
                </c:pt>
                <c:pt idx="6">
                  <c:v>ГБОУ СОШ № 1 ОЦ с.Кинель-Черкассы</c:v>
                </c:pt>
                <c:pt idx="7">
                  <c:v>ГБОУ СОШ ОЦ с.Тимашево</c:v>
                </c:pt>
                <c:pt idx="8">
                  <c:v>ГБОУ СОШ №2 ОЦ  с.Кинель-Черкассы</c:v>
                </c:pt>
                <c:pt idx="9">
                  <c:v>ГБОУ СОШ ОЦ № 3 с.Кинель-Черкассы</c:v>
                </c:pt>
                <c:pt idx="10">
                  <c:v>ГБОУ СОШ ОЦ с.Кротовка</c:v>
                </c:pt>
                <c:pt idx="11">
                  <c:v>ГБОУ СОШ № 6 г.Отрадный</c:v>
                </c:pt>
                <c:pt idx="12">
                  <c:v>ГБОУ гимназия ОЦ Гармония</c:v>
                </c:pt>
                <c:pt idx="13">
                  <c:v>ГБОУ СОШ № 8 г.Отрадный</c:v>
                </c:pt>
                <c:pt idx="14">
                  <c:v>ГБОУ СОШ № 10 ОЦ ЛИК</c:v>
                </c:pt>
              </c:strCache>
            </c:strRef>
          </c:cat>
          <c:val>
            <c:numRef>
              <c:f>Лист1!$D$83:$D$97</c:f>
              <c:numCache>
                <c:formatCode>General</c:formatCode>
                <c:ptCount val="15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0</c:v>
                </c:pt>
                <c:pt idx="6">
                  <c:v>12.5</c:v>
                </c:pt>
                <c:pt idx="7">
                  <c:v>13.3</c:v>
                </c:pt>
                <c:pt idx="8">
                  <c:v>0</c:v>
                </c:pt>
                <c:pt idx="9">
                  <c:v>50</c:v>
                </c:pt>
                <c:pt idx="10">
                  <c:v>26.7</c:v>
                </c:pt>
                <c:pt idx="11">
                  <c:v>0</c:v>
                </c:pt>
                <c:pt idx="12">
                  <c:v>10</c:v>
                </c:pt>
                <c:pt idx="13">
                  <c:v>8.6999999999999993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5-4A00-9156-CD9170C66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129728"/>
        <c:axId val="131131648"/>
      </c:barChart>
      <c:catAx>
        <c:axId val="1311297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1131648"/>
        <c:crosses val="autoZero"/>
        <c:auto val="1"/>
        <c:lblAlgn val="ctr"/>
        <c:lblOffset val="100"/>
        <c:noMultiLvlLbl val="1"/>
      </c:catAx>
      <c:valAx>
        <c:axId val="131131648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1129728"/>
        <c:crosses val="autoZero"/>
        <c:crossBetween val="between"/>
      </c:valAx>
    </c:plotArea>
    <c:legend>
      <c:legendPos val="b"/>
      <c:layout/>
      <c:overlay val="1"/>
      <c:txPr>
        <a:bodyPr/>
        <a:lstStyle/>
        <a:p>
          <a:pPr>
            <a:defRPr sz="900" baseline="0"/>
          </a:pPr>
          <a:endParaRPr lang="ru-RU"/>
        </a:p>
      </c:txPr>
    </c:legend>
    <c:plotVisOnly val="1"/>
    <c:dispBlanksAs val="zero"/>
    <c:showDLblsOverMax val="1"/>
  </c:chart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050">
                <a:latin typeface="Times New Roman" pitchFamily="18" charset="0"/>
                <a:cs typeface="Times New Roman" pitchFamily="18" charset="0"/>
              </a:rPr>
              <a:t>Доля</a:t>
            </a:r>
            <a:r>
              <a:rPr lang="ru-RU" sz="1050" baseline="0">
                <a:latin typeface="Times New Roman" pitchFamily="18" charset="0"/>
                <a:cs typeface="Times New Roman" pitchFamily="18" charset="0"/>
              </a:rPr>
              <a:t> участников, входящих в зону риска высоких баллов </a:t>
            </a:r>
            <a:endParaRPr lang="ru-RU" sz="105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Лист1!$C$113:$D$113</c:f>
              <c:strCache>
                <c:ptCount val="2"/>
                <c:pt idx="0">
                  <c:v>80 баллов</c:v>
                </c:pt>
                <c:pt idx="1">
                  <c:v>82 балла</c:v>
                </c:pt>
              </c:strCache>
            </c:strRef>
          </c:cat>
          <c:val>
            <c:numRef>
              <c:f>Лист1!$C$114:$D$114</c:f>
              <c:numCache>
                <c:formatCode>General</c:formatCode>
                <c:ptCount val="2"/>
                <c:pt idx="0">
                  <c:v>2.9</c:v>
                </c:pt>
                <c:pt idx="1">
                  <c:v>0.7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5F7-46CE-B0DE-5BC8091FCA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044608"/>
        <c:axId val="147847808"/>
      </c:barChart>
      <c:catAx>
        <c:axId val="14704460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47847808"/>
        <c:crosses val="autoZero"/>
        <c:auto val="1"/>
        <c:lblAlgn val="ctr"/>
        <c:lblOffset val="100"/>
        <c:noMultiLvlLbl val="1"/>
      </c:catAx>
      <c:valAx>
        <c:axId val="147847808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47044608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000">
                <a:latin typeface="Times New Roman" pitchFamily="18" charset="0"/>
                <a:cs typeface="Times New Roman" pitchFamily="18" charset="0"/>
              </a:rPr>
              <a:t>Доля</a:t>
            </a:r>
            <a:r>
              <a:rPr lang="ru-RU" sz="1000" baseline="0">
                <a:latin typeface="Times New Roman" pitchFamily="18" charset="0"/>
                <a:cs typeface="Times New Roman" pitchFamily="18" charset="0"/>
              </a:rPr>
              <a:t> участников с высоким уровнем подготовки, получивших от 81 до 100 баллов</a:t>
            </a:r>
            <a:endParaRPr lang="ru-RU" sz="10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40D-419F-BB03-729807BECB2A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Лист1!$C$101:$D$101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Лист1!$C$102:$D$102</c:f>
              <c:numCache>
                <c:formatCode>0.00%</c:formatCode>
                <c:ptCount val="2"/>
                <c:pt idx="0">
                  <c:v>5.0000000000000001E-3</c:v>
                </c:pt>
                <c:pt idx="1">
                  <c:v>2.1999999999999999E-2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C40D-419F-BB03-729807BEC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255744"/>
        <c:axId val="135184384"/>
      </c:barChart>
      <c:catAx>
        <c:axId val="13425574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5184384"/>
        <c:crosses val="autoZero"/>
        <c:auto val="1"/>
        <c:lblAlgn val="ctr"/>
        <c:lblOffset val="100"/>
        <c:noMultiLvlLbl val="1"/>
      </c:catAx>
      <c:valAx>
        <c:axId val="135184384"/>
        <c:scaling>
          <c:orientation val="minMax"/>
        </c:scaling>
        <c:delete val="1"/>
        <c:axPos val="l"/>
        <c:majorGridlines/>
        <c:numFmt formatCode="0.00%" sourceLinked="1"/>
        <c:majorTickMark val="cross"/>
        <c:minorTickMark val="cross"/>
        <c:tickLblPos val="nextTo"/>
        <c:crossAx val="134255744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 sz="1100" baseline="0"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Доля участников, входящих в зону риска высоких баллов по ОО </a:t>
            </a: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v>доля участников, получивших 80 баллов</c:v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Лист1!$B$124:$B$138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с. Печинено</c:v>
                </c:pt>
                <c:pt idx="3">
                  <c:v>ГБОУ СОШ ОЦ с.Съзжее</c:v>
                </c:pt>
                <c:pt idx="4">
                  <c:v>ГБОУ СОШ ОЦ с.Александровка</c:v>
                </c:pt>
                <c:pt idx="5">
                  <c:v>ГБОУ СОШ с.Кабановка</c:v>
                </c:pt>
                <c:pt idx="6">
                  <c:v>ГБОУ СОШ № 1 ОЦ с.Кинель-Черкассы</c:v>
                </c:pt>
                <c:pt idx="7">
                  <c:v>ГБОУ СОШ ОЦ с.Тимашево</c:v>
                </c:pt>
                <c:pt idx="8">
                  <c:v>ГБОУ СОШ №2 ОЦ  с.Кинель-Черкассы</c:v>
                </c:pt>
                <c:pt idx="9">
                  <c:v>ГБОУ СОШ ОЦ № 3 с.Кинель-Черкассы</c:v>
                </c:pt>
                <c:pt idx="10">
                  <c:v>ГБОУ СОШ ОЦ с.Кротовка</c:v>
                </c:pt>
                <c:pt idx="11">
                  <c:v>ГБОУ СОШ № 6 г.Отрадный</c:v>
                </c:pt>
                <c:pt idx="12">
                  <c:v>ГБОУ гимназия ОЦ Гармония</c:v>
                </c:pt>
                <c:pt idx="13">
                  <c:v>ГБОУ СОШ № 8 г.Отрадный</c:v>
                </c:pt>
                <c:pt idx="14">
                  <c:v>ГБОУ СОШ № 10 ОЦ ЛИК</c:v>
                </c:pt>
              </c:strCache>
            </c:strRef>
          </c:cat>
          <c:val>
            <c:numRef>
              <c:f>Лист1!$C$124:$C$138</c:f>
              <c:numCache>
                <c:formatCode>General</c:formatCode>
                <c:ptCount val="15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6.7</c:v>
                </c:pt>
                <c:pt idx="11">
                  <c:v>0</c:v>
                </c:pt>
                <c:pt idx="12">
                  <c:v>0</c:v>
                </c:pt>
                <c:pt idx="13">
                  <c:v>8.6999999999999993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6D-4261-AC06-6D952C52DA69}"/>
            </c:ext>
          </c:extLst>
        </c:ser>
        <c:ser>
          <c:idx val="1"/>
          <c:order val="1"/>
          <c:tx>
            <c:v>доля участников, получивших 82 балла</c:v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Лист1!$B$124:$B$138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с. Печинено</c:v>
                </c:pt>
                <c:pt idx="3">
                  <c:v>ГБОУ СОШ ОЦ с.Съзжее</c:v>
                </c:pt>
                <c:pt idx="4">
                  <c:v>ГБОУ СОШ ОЦ с.Александровка</c:v>
                </c:pt>
                <c:pt idx="5">
                  <c:v>ГБОУ СОШ с.Кабановка</c:v>
                </c:pt>
                <c:pt idx="6">
                  <c:v>ГБОУ СОШ № 1 ОЦ с.Кинель-Черкассы</c:v>
                </c:pt>
                <c:pt idx="7">
                  <c:v>ГБОУ СОШ ОЦ с.Тимашево</c:v>
                </c:pt>
                <c:pt idx="8">
                  <c:v>ГБОУ СОШ №2 ОЦ  с.Кинель-Черкассы</c:v>
                </c:pt>
                <c:pt idx="9">
                  <c:v>ГБОУ СОШ ОЦ № 3 с.Кинель-Черкассы</c:v>
                </c:pt>
                <c:pt idx="10">
                  <c:v>ГБОУ СОШ ОЦ с.Кротовка</c:v>
                </c:pt>
                <c:pt idx="11">
                  <c:v>ГБОУ СОШ № 6 г.Отрадный</c:v>
                </c:pt>
                <c:pt idx="12">
                  <c:v>ГБОУ гимназия ОЦ Гармония</c:v>
                </c:pt>
                <c:pt idx="13">
                  <c:v>ГБОУ СОШ № 8 г.Отрадный</c:v>
                </c:pt>
                <c:pt idx="14">
                  <c:v>ГБОУ СОШ № 10 ОЦ ЛИК</c:v>
                </c:pt>
              </c:strCache>
            </c:strRef>
          </c:cat>
          <c:val>
            <c:numRef>
              <c:f>Лист1!$D$124:$D$138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4.3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6D-4261-AC06-6D952C52D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846912"/>
        <c:axId val="134062848"/>
      </c:barChart>
      <c:catAx>
        <c:axId val="133846912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4062848"/>
        <c:crosses val="autoZero"/>
        <c:auto val="1"/>
        <c:lblAlgn val="ctr"/>
        <c:lblOffset val="100"/>
        <c:noMultiLvlLbl val="1"/>
      </c:catAx>
      <c:valAx>
        <c:axId val="134062848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3846912"/>
        <c:crosses val="autoZero"/>
        <c:crossBetween val="between"/>
      </c:valAx>
    </c:plotArea>
    <c:legend>
      <c:legendPos val="b"/>
      <c:layout/>
      <c:overlay val="1"/>
      <c:txPr>
        <a:bodyPr/>
        <a:lstStyle/>
        <a:p>
          <a:pPr>
            <a:defRPr sz="900" baseline="0"/>
          </a:pPr>
          <a:endParaRPr lang="ru-RU"/>
        </a:p>
      </c:txPr>
    </c:legend>
    <c:plotVisOnly val="1"/>
    <c:dispBlanksAs val="zero"/>
    <c:showDLblsOverMax val="1"/>
  </c:chart>
  <c:externalData r:id="rId1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050">
                <a:latin typeface="Times New Roman" pitchFamily="18" charset="0"/>
                <a:cs typeface="Times New Roman" pitchFamily="18" charset="0"/>
              </a:rPr>
              <a:t>Критерий</a:t>
            </a:r>
            <a:r>
              <a:rPr lang="ru-RU" sz="1050" baseline="0">
                <a:latin typeface="Times New Roman" pitchFamily="18" charset="0"/>
                <a:cs typeface="Times New Roman" pitchFamily="18" charset="0"/>
              </a:rPr>
              <a:t> равенства доступа к качественному образованию за два года</a:t>
            </a:r>
            <a:endParaRPr lang="ru-RU" sz="105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32C-4F01-9926-BDC0BB202336}"/>
              </c:ext>
            </c:extLst>
          </c:dPt>
          <c:dLbls>
            <c:dLbl>
              <c:idx val="0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2C-4F01-9926-BDC0BB202336}"/>
                </c:ext>
              </c:extLst>
            </c:dLbl>
            <c:dLbl>
              <c:idx val="1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32C-4F01-9926-BDC0BB2023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Лист1!$C$145:$D$145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Лист1!$C$146:$D$146</c:f>
              <c:numCache>
                <c:formatCode>General</c:formatCode>
                <c:ptCount val="2"/>
                <c:pt idx="0">
                  <c:v>3.4</c:v>
                </c:pt>
                <c:pt idx="1">
                  <c:v>3.3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D32C-4F01-9926-BDC0BB2023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043712"/>
        <c:axId val="133062016"/>
      </c:barChart>
      <c:catAx>
        <c:axId val="133043712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3062016"/>
        <c:crosses val="autoZero"/>
        <c:auto val="1"/>
        <c:lblAlgn val="ctr"/>
        <c:lblOffset val="100"/>
        <c:noMultiLvlLbl val="1"/>
      </c:catAx>
      <c:valAx>
        <c:axId val="13306201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30437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Результаты выполнения заданий части 1</a:t>
            </a:r>
          </a:p>
          <a:p>
            <a:pPr>
              <a:defRPr/>
            </a:pPr>
            <a:r>
              <a:rPr lang="ru-RU" sz="1200">
                <a:latin typeface="Times New Roman" pitchFamily="18" charset="0"/>
                <a:cs typeface="Times New Roman" pitchFamily="18" charset="0"/>
              </a:rPr>
              <a:t>(среднее значение по округу %) </a:t>
            </a:r>
          </a:p>
        </c:rich>
      </c:tx>
      <c:layout/>
      <c:overlay val="1"/>
    </c:title>
    <c:autoTitleDeleted val="0"/>
    <c:plotArea>
      <c:layout/>
      <c:lineChart>
        <c:grouping val="standard"/>
        <c:varyColors val="1"/>
        <c:ser>
          <c:idx val="1"/>
          <c:order val="0"/>
          <c:spPr>
            <a:ln w="19050">
              <a:solidFill>
                <a:srgbClr val="002060"/>
              </a:solidFill>
            </a:ln>
          </c:spPr>
          <c:marker>
            <c:symbol val="circle"/>
            <c:size val="7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Лист1!$C$25:$C$35</c:f>
              <c:numCache>
                <c:formatCode>General</c:formatCode>
                <c:ptCount val="11"/>
                <c:pt idx="0">
                  <c:v>75.7</c:v>
                </c:pt>
                <c:pt idx="1">
                  <c:v>55.9</c:v>
                </c:pt>
                <c:pt idx="2">
                  <c:v>92.6</c:v>
                </c:pt>
                <c:pt idx="3">
                  <c:v>83.8</c:v>
                </c:pt>
                <c:pt idx="4">
                  <c:v>99.3</c:v>
                </c:pt>
                <c:pt idx="5">
                  <c:v>89</c:v>
                </c:pt>
                <c:pt idx="6">
                  <c:v>77.2</c:v>
                </c:pt>
                <c:pt idx="7">
                  <c:v>72.8</c:v>
                </c:pt>
                <c:pt idx="8">
                  <c:v>72.8</c:v>
                </c:pt>
                <c:pt idx="9">
                  <c:v>67.599999999999994</c:v>
                </c:pt>
                <c:pt idx="10">
                  <c:v>69.099999999999994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FB3C-4EBE-A4F8-8BC704B53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426048"/>
        <c:axId val="62608512"/>
      </c:lineChart>
      <c:catAx>
        <c:axId val="51426048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Номера</a:t>
                </a:r>
                <a:r>
                  <a:rPr lang="ru-RU" baseline="0">
                    <a:latin typeface="Times New Roman" pitchFamily="18" charset="0"/>
                    <a:cs typeface="Times New Roman" pitchFamily="18" charset="0"/>
                  </a:rPr>
                  <a:t> заданий</a:t>
                </a:r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1"/>
        </c:title>
        <c:majorTickMark val="none"/>
        <c:minorTickMark val="cross"/>
        <c:tickLblPos val="nextTo"/>
        <c:crossAx val="62608512"/>
        <c:crosses val="autoZero"/>
        <c:auto val="1"/>
        <c:lblAlgn val="ctr"/>
        <c:lblOffset val="100"/>
        <c:noMultiLvlLbl val="1"/>
      </c:catAx>
      <c:valAx>
        <c:axId val="62608512"/>
        <c:scaling>
          <c:orientation val="minMax"/>
        </c:scaling>
        <c:delete val="1"/>
        <c:axPos val="l"/>
        <c:majorGridlines>
          <c:spPr>
            <a:ln>
              <a:solidFill>
                <a:schemeClr val="tx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 baseline="0">
                    <a:latin typeface="Times New Roman" pitchFamily="18" charset="0"/>
                    <a:cs typeface="Times New Roman" pitchFamily="18" charset="0"/>
                  </a:rPr>
                  <a:t> баллов</a:t>
                </a:r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1"/>
        </c:title>
        <c:numFmt formatCode="General" sourceLinked="1"/>
        <c:majorTickMark val="none"/>
        <c:minorTickMark val="cross"/>
        <c:tickLblPos val="nextTo"/>
        <c:crossAx val="51426048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 sz="1100"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Результаты выполнения заданий части 1 различными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группами 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scatterChart>
        <c:scatterStyle val="lineMarker"/>
        <c:varyColors val="1"/>
        <c:ser>
          <c:idx val="0"/>
          <c:order val="0"/>
          <c:tx>
            <c:v>группа,получившая от min до 60 баллов</c:v>
          </c:tx>
          <c:spPr>
            <a:ln w="22225">
              <a:solidFill>
                <a:schemeClr val="tx2"/>
              </a:solidFill>
            </a:ln>
          </c:spPr>
          <c:marker>
            <c:symbol val="circle"/>
            <c:size val="5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Лист1!$B$41:$B$51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xVal>
          <c:yVal>
            <c:numRef>
              <c:f>Лист1!$C$41:$C$51</c:f>
              <c:numCache>
                <c:formatCode>General</c:formatCode>
                <c:ptCount val="11"/>
                <c:pt idx="0">
                  <c:v>62.5</c:v>
                </c:pt>
                <c:pt idx="1">
                  <c:v>37.5</c:v>
                </c:pt>
                <c:pt idx="2">
                  <c:v>90.3</c:v>
                </c:pt>
                <c:pt idx="3">
                  <c:v>77.8</c:v>
                </c:pt>
                <c:pt idx="4">
                  <c:v>98.6</c:v>
                </c:pt>
                <c:pt idx="5">
                  <c:v>83.3</c:v>
                </c:pt>
                <c:pt idx="6">
                  <c:v>65.3</c:v>
                </c:pt>
                <c:pt idx="7">
                  <c:v>63.9</c:v>
                </c:pt>
                <c:pt idx="8">
                  <c:v>55.6</c:v>
                </c:pt>
                <c:pt idx="9">
                  <c:v>44.4</c:v>
                </c:pt>
                <c:pt idx="10">
                  <c:v>45.8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CAE-46F8-A120-8CD80A655FD4}"/>
            </c:ext>
          </c:extLst>
        </c:ser>
        <c:ser>
          <c:idx val="1"/>
          <c:order val="1"/>
          <c:tx>
            <c:v>группа,получившая от 61 до 80 баллов</c:v>
          </c:tx>
          <c:spPr>
            <a:ln w="22225">
              <a:solidFill>
                <a:srgbClr val="00B050"/>
              </a:solidFill>
            </a:ln>
          </c:spPr>
          <c:marker>
            <c:symbol val="circl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Лист1!$B$41:$B$51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xVal>
          <c:yVal>
            <c:numRef>
              <c:f>Лист1!$D$41:$D$51</c:f>
              <c:numCache>
                <c:formatCode>General</c:formatCode>
                <c:ptCount val="11"/>
                <c:pt idx="0">
                  <c:v>91.7</c:v>
                </c:pt>
                <c:pt idx="1">
                  <c:v>76.7</c:v>
                </c:pt>
                <c:pt idx="2">
                  <c:v>96.7</c:v>
                </c:pt>
                <c:pt idx="3">
                  <c:v>91.7</c:v>
                </c:pt>
                <c:pt idx="4">
                  <c:v>100</c:v>
                </c:pt>
                <c:pt idx="5">
                  <c:v>95</c:v>
                </c:pt>
                <c:pt idx="6">
                  <c:v>91.7</c:v>
                </c:pt>
                <c:pt idx="7">
                  <c:v>83.3</c:v>
                </c:pt>
                <c:pt idx="8">
                  <c:v>93.3</c:v>
                </c:pt>
                <c:pt idx="9">
                  <c:v>95</c:v>
                </c:pt>
                <c:pt idx="10">
                  <c:v>96.7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CAE-46F8-A120-8CD80A655FD4}"/>
            </c:ext>
          </c:extLst>
        </c:ser>
        <c:ser>
          <c:idx val="2"/>
          <c:order val="2"/>
          <c:tx>
            <c:v>группа,получившая от 81 до 100 баллов</c:v>
          </c:tx>
          <c:spPr>
            <a:ln w="22225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Лист1!$B$41:$B$51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xVal>
          <c:yVal>
            <c:numRef>
              <c:f>Лист1!$E$41:$E$51</c:f>
              <c:numCache>
                <c:formatCode>General</c:formatCode>
                <c:ptCount val="11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CAE-46F8-A120-8CD80A655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2880256"/>
        <c:axId val="153028480"/>
      </c:scatterChart>
      <c:valAx>
        <c:axId val="152880256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Номера</a:t>
                </a:r>
                <a:r>
                  <a:rPr lang="ru-RU" baseline="0">
                    <a:latin typeface="Times New Roman" pitchFamily="18" charset="0"/>
                    <a:cs typeface="Times New Roman" pitchFamily="18" charset="0"/>
                  </a:rPr>
                  <a:t> заданий</a:t>
                </a:r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1"/>
        </c:title>
        <c:numFmt formatCode="General" sourceLinked="1"/>
        <c:majorTickMark val="cross"/>
        <c:minorTickMark val="cross"/>
        <c:tickLblPos val="nextTo"/>
        <c:crossAx val="153028480"/>
        <c:crosses val="autoZero"/>
        <c:crossBetween val="midCat"/>
      </c:valAx>
      <c:valAx>
        <c:axId val="153028480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ru-RU">
                    <a:latin typeface="Times New Roman" pitchFamily="18" charset="0"/>
                    <a:cs typeface="Times New Roman" pitchFamily="18" charset="0"/>
                  </a:rPr>
                  <a:t>Количество</a:t>
                </a:r>
                <a:r>
                  <a:rPr lang="ru-RU" baseline="0">
                    <a:latin typeface="Times New Roman" pitchFamily="18" charset="0"/>
                    <a:cs typeface="Times New Roman" pitchFamily="18" charset="0"/>
                  </a:rPr>
                  <a:t> баллов</a:t>
                </a:r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1"/>
        </c:title>
        <c:numFmt formatCode="General" sourceLinked="1"/>
        <c:majorTickMark val="cross"/>
        <c:minorTickMark val="cross"/>
        <c:tickLblPos val="nextTo"/>
        <c:crossAx val="152880256"/>
        <c:crosses val="autoZero"/>
        <c:crossBetween val="midCat"/>
      </c:valAx>
    </c:plotArea>
    <c:legend>
      <c:legendPos val="b"/>
      <c:layout/>
      <c:overlay val="1"/>
      <c:txPr>
        <a:bodyPr/>
        <a:lstStyle/>
        <a:p>
          <a:pPr>
            <a:defRPr sz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1"/>
  </c:chart>
  <c:externalData r:id="rId1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Лист1!$B$177:$B$191</c:f>
              <c:strCache>
                <c:ptCount val="15"/>
                <c:pt idx="0">
                  <c:v>ГБОУ СОШ с.Виловатое</c:v>
                </c:pt>
                <c:pt idx="1">
                  <c:v>ГБОУ СОШ ОЦ с.Съзжее</c:v>
                </c:pt>
                <c:pt idx="2">
                  <c:v>ГБОУ СОШ с.Кабановка</c:v>
                </c:pt>
                <c:pt idx="3">
                  <c:v>ГБОУ СОШ ОЦ № 3 с.Кинель-Черкассы</c:v>
                </c:pt>
                <c:pt idx="4">
                  <c:v>ГБОУ СОШ ОЦ с.Тимашево</c:v>
                </c:pt>
                <c:pt idx="5">
                  <c:v>ГБОУ СОШ ОЦ с.Кротовка</c:v>
                </c:pt>
                <c:pt idx="6">
                  <c:v>ГБОУ СОШ № 1 ОЦ с.Кинель-Черкассы</c:v>
                </c:pt>
                <c:pt idx="7">
                  <c:v>ГБОУ СОШ ОЦ с.Александровка</c:v>
                </c:pt>
                <c:pt idx="8">
                  <c:v>ГБОУ гимназия ОЦ Гармония</c:v>
                </c:pt>
                <c:pt idx="9">
                  <c:v>ГБОУ СОШ № 10 ОЦ ЛИК</c:v>
                </c:pt>
                <c:pt idx="10">
                  <c:v>ГБОУ СОШ №2 ОЦ  с.Кинель-Черкассы</c:v>
                </c:pt>
                <c:pt idx="11">
                  <c:v>ГБОУ СОШ с.Богатое</c:v>
                </c:pt>
                <c:pt idx="12">
                  <c:v>ГБОУ СОШ № 8 г.Отрадный</c:v>
                </c:pt>
                <c:pt idx="13">
                  <c:v>ГБОУ СОШ № 6 г.Отрадный</c:v>
                </c:pt>
                <c:pt idx="14">
                  <c:v>ГБОУ СОШ с. Печинено</c:v>
                </c:pt>
              </c:strCache>
            </c:strRef>
          </c:cat>
          <c:val>
            <c:numRef>
              <c:f>Лист1!$C$177:$C$191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10</c:v>
                </c:pt>
                <c:pt idx="6">
                  <c:v>12.5</c:v>
                </c:pt>
                <c:pt idx="7">
                  <c:v>25</c:v>
                </c:pt>
                <c:pt idx="8">
                  <c:v>30</c:v>
                </c:pt>
                <c:pt idx="9">
                  <c:v>36.1</c:v>
                </c:pt>
                <c:pt idx="10">
                  <c:v>40</c:v>
                </c:pt>
                <c:pt idx="11">
                  <c:v>50</c:v>
                </c:pt>
                <c:pt idx="12">
                  <c:v>56.5</c:v>
                </c:pt>
                <c:pt idx="13">
                  <c:v>76.3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61-4F44-91D7-5AD84B4B09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847104"/>
        <c:axId val="152860928"/>
      </c:barChart>
      <c:catAx>
        <c:axId val="152847104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52860928"/>
        <c:crosses val="autoZero"/>
        <c:auto val="1"/>
        <c:lblAlgn val="ctr"/>
        <c:lblOffset val="100"/>
        <c:noMultiLvlLbl val="1"/>
      </c:catAx>
      <c:valAx>
        <c:axId val="152860928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528471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1"/>
  </c:chart>
  <c:externalData r:id="rId1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 выполнения задания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№ 12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 округу в %) 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62D-45C0-B8D8-5FAC57850F9F}"/>
              </c:ext>
            </c:extLst>
          </c:dPt>
          <c:dLbls>
            <c:dLbl>
              <c:idx val="0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62D-45C0-B8D8-5FAC57850F9F}"/>
                </c:ext>
              </c:extLst>
            </c:dLbl>
            <c:dLbl>
              <c:idx val="1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62D-45C0-B8D8-5FAC57850F9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Лист1!$O$56:$P$56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Лист1!$O$57:$P$57</c:f>
              <c:numCache>
                <c:formatCode>General</c:formatCode>
                <c:ptCount val="2"/>
                <c:pt idx="0">
                  <c:v>49</c:v>
                </c:pt>
                <c:pt idx="1">
                  <c:v>37.9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F62D-45C0-B8D8-5FAC57850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183424"/>
        <c:axId val="164213888"/>
      </c:barChart>
      <c:catAx>
        <c:axId val="16418342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64213888"/>
        <c:crosses val="autoZero"/>
        <c:auto val="1"/>
        <c:lblAlgn val="ctr"/>
        <c:lblOffset val="100"/>
        <c:noMultiLvlLbl val="1"/>
      </c:catAx>
      <c:valAx>
        <c:axId val="164213888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64183424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 выполнения задания № 13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 округу в %)</a:t>
            </a:r>
            <a:r>
              <a:rPr lang="ru-RU" sz="1100" baseline="0"/>
              <a:t> </a:t>
            </a:r>
            <a:endParaRPr lang="ru-RU" sz="1100"/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258-4E2A-935F-8334D179BCD8}"/>
              </c:ext>
            </c:extLst>
          </c:dPt>
          <c:dLbls>
            <c:dLbl>
              <c:idx val="0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258-4E2A-935F-8334D179BCD8}"/>
                </c:ext>
              </c:extLst>
            </c:dLbl>
            <c:dLbl>
              <c:idx val="1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258-4E2A-935F-8334D179BCD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Лист1!$O$72:$P$72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Лист1!$O$73:$P$73</c:f>
              <c:numCache>
                <c:formatCode>General</c:formatCode>
                <c:ptCount val="2"/>
                <c:pt idx="0">
                  <c:v>0.73</c:v>
                </c:pt>
                <c:pt idx="1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A258-4E2A-935F-8334D179B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885824"/>
        <c:axId val="164176256"/>
      </c:barChart>
      <c:catAx>
        <c:axId val="16388582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64176256"/>
        <c:crosses val="autoZero"/>
        <c:auto val="1"/>
        <c:lblAlgn val="ctr"/>
        <c:lblOffset val="100"/>
        <c:noMultiLvlLbl val="1"/>
      </c:catAx>
      <c:valAx>
        <c:axId val="16417625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63885824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 выполнения задания № 16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 округу в %)</a:t>
            </a:r>
            <a:r>
              <a:rPr lang="ru-RU" baseline="0"/>
              <a:t> </a:t>
            </a:r>
            <a:endParaRPr lang="ru-RU"/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B65-4547-B607-F7AE3D911243}"/>
              </c:ext>
            </c:extLst>
          </c:dPt>
          <c:dLbls>
            <c:dLbl>
              <c:idx val="0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B65-4547-B607-F7AE3D911243}"/>
                </c:ext>
              </c:extLst>
            </c:dLbl>
            <c:dLbl>
              <c:idx val="1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B65-4547-B607-F7AE3D91124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Лист1!$P$84:$Q$84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Лист1!$P$85:$Q$85</c:f>
              <c:numCache>
                <c:formatCode>General</c:formatCode>
                <c:ptCount val="2"/>
                <c:pt idx="0">
                  <c:v>0.36</c:v>
                </c:pt>
                <c:pt idx="1">
                  <c:v>1.2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2B65-4547-B607-F7AE3D911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080512"/>
        <c:axId val="166082432"/>
      </c:barChart>
      <c:catAx>
        <c:axId val="166080512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66082432"/>
        <c:crosses val="autoZero"/>
        <c:auto val="1"/>
        <c:lblAlgn val="ctr"/>
        <c:lblOffset val="100"/>
        <c:noMultiLvlLbl val="1"/>
      </c:catAx>
      <c:valAx>
        <c:axId val="1660824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660805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Лист1!$C$194</c:f>
              <c:strCache>
                <c:ptCount val="1"/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Лист1!$B$195:$B$209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с. Печинено</c:v>
                </c:pt>
                <c:pt idx="3">
                  <c:v>ГБОУ СОШ ОЦ с.Съзжее</c:v>
                </c:pt>
                <c:pt idx="4">
                  <c:v>ГБОУ СОШ ОЦ с.Александровка</c:v>
                </c:pt>
                <c:pt idx="5">
                  <c:v>ГБОУ СОШ с.Кабановка</c:v>
                </c:pt>
                <c:pt idx="6">
                  <c:v>ГБОУ СОШ № 1 ОЦ с.Кинель-Черкассы</c:v>
                </c:pt>
                <c:pt idx="7">
                  <c:v>ГБОУ СОШ ОЦ с.Тимашево</c:v>
                </c:pt>
                <c:pt idx="8">
                  <c:v>ГБОУ СОШ №2 ОЦ  с.Кинель-Черкассы</c:v>
                </c:pt>
                <c:pt idx="9">
                  <c:v>ГБОУ СОШ ОЦ № 3 с.Кинель-Черкассы</c:v>
                </c:pt>
                <c:pt idx="10">
                  <c:v>ГБОУ СОШ ОЦ с.Кротовка</c:v>
                </c:pt>
                <c:pt idx="11">
                  <c:v>ГБОУ СОШ № 8 г.Отрадный</c:v>
                </c:pt>
                <c:pt idx="12">
                  <c:v>ГБОУ СОШ № 10 ОЦ ЛИК</c:v>
                </c:pt>
                <c:pt idx="13">
                  <c:v>ГБОУ гимназия ОЦ Гармония</c:v>
                </c:pt>
                <c:pt idx="14">
                  <c:v>ГБОУ СОШ № 6 г.Отрадный</c:v>
                </c:pt>
              </c:strCache>
            </c:strRef>
          </c:cat>
          <c:val>
            <c:numRef>
              <c:f>Лист1!$C$195:$C$209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</c:v>
                </c:pt>
                <c:pt idx="14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DE-4F70-8BE4-313FAC01F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297600"/>
        <c:axId val="168309120"/>
      </c:barChart>
      <c:catAx>
        <c:axId val="168297600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68309120"/>
        <c:crosses val="autoZero"/>
        <c:auto val="1"/>
        <c:lblAlgn val="ctr"/>
        <c:lblOffset val="100"/>
        <c:noMultiLvlLbl val="1"/>
      </c:catAx>
      <c:valAx>
        <c:axId val="168309120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68297600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Лист1!$C$211</c:f>
              <c:strCache>
                <c:ptCount val="1"/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Лист1!$B$212:$B$226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ОЦ с.Съзжее</c:v>
                </c:pt>
                <c:pt idx="3">
                  <c:v>ГБОУ СОШ ОЦ с.Александровка</c:v>
                </c:pt>
                <c:pt idx="4">
                  <c:v>ГБОУ СОШ с.Кабановка</c:v>
                </c:pt>
                <c:pt idx="5">
                  <c:v>ГБОУ СОШ № 1 ОЦ с.Кинель-Черкассы</c:v>
                </c:pt>
                <c:pt idx="6">
                  <c:v>ГБОУ СОШ ОЦ с.Тимашево</c:v>
                </c:pt>
                <c:pt idx="7">
                  <c:v>ГБОУ СОШ №2 ОЦ  с.Кинель-Черкассы</c:v>
                </c:pt>
                <c:pt idx="8">
                  <c:v>ГБОУ СОШ ОЦ № 3 с.Кинель-Черкассы</c:v>
                </c:pt>
                <c:pt idx="9">
                  <c:v>ГБОУ СОШ ОЦ с.Кротовка</c:v>
                </c:pt>
                <c:pt idx="10">
                  <c:v>ГБОУ гимназия ОЦ Гармония</c:v>
                </c:pt>
                <c:pt idx="11">
                  <c:v>ГБОУ СОШ № 8 г.Отрадный</c:v>
                </c:pt>
                <c:pt idx="12">
                  <c:v>ГБОУ СОШ № 10 ОЦ ЛИК</c:v>
                </c:pt>
                <c:pt idx="13">
                  <c:v>ГБОУ СОШ с. Печинено</c:v>
                </c:pt>
                <c:pt idx="14">
                  <c:v>ГБОУ СОШ № 6 г.Отрадный</c:v>
                </c:pt>
              </c:strCache>
            </c:strRef>
          </c:cat>
          <c:val>
            <c:numRef>
              <c:f>Лист1!$C$212:$C$226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</c:v>
                </c:pt>
                <c:pt idx="1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0C-43BF-A1AC-EBB4D269F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889152"/>
        <c:axId val="169920000"/>
      </c:barChart>
      <c:catAx>
        <c:axId val="169889152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69920000"/>
        <c:crosses val="autoZero"/>
        <c:auto val="1"/>
        <c:lblAlgn val="ctr"/>
        <c:lblOffset val="100"/>
        <c:noMultiLvlLbl val="1"/>
      </c:catAx>
      <c:valAx>
        <c:axId val="169920000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69889152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выполнения задания № 14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 округу в %)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297-4BD7-AA66-B74D70F7CA7B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Лист1!$L$144:$M$144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Лист1!$L$145:$M$145</c:f>
              <c:numCache>
                <c:formatCode>General</c:formatCode>
                <c:ptCount val="2"/>
                <c:pt idx="0">
                  <c:v>43</c:v>
                </c:pt>
                <c:pt idx="1">
                  <c:v>18.8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B297-4BD7-AA66-B74D70F7C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267008"/>
        <c:axId val="129881600"/>
      </c:barChart>
      <c:catAx>
        <c:axId val="12826700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29881600"/>
        <c:crosses val="autoZero"/>
        <c:auto val="1"/>
        <c:lblAlgn val="ctr"/>
        <c:lblOffset val="100"/>
        <c:noMultiLvlLbl val="1"/>
      </c:catAx>
      <c:valAx>
        <c:axId val="12988160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28267008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Лист1!$C$231</c:f>
              <c:strCache>
                <c:ptCount val="1"/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Лист1!$B$232:$B$246</c:f>
              <c:strCache>
                <c:ptCount val="15"/>
                <c:pt idx="0">
                  <c:v>ГБОУ СОШ с.Виловатое</c:v>
                </c:pt>
                <c:pt idx="1">
                  <c:v>ГБОУ СОШ ОЦ с.Съзжее</c:v>
                </c:pt>
                <c:pt idx="2">
                  <c:v>ГБОУ СОШ ОЦ с.Александровка</c:v>
                </c:pt>
                <c:pt idx="3">
                  <c:v>ГБОУ СОШ с.Кабановка</c:v>
                </c:pt>
                <c:pt idx="4">
                  <c:v>ГБОУ СОШ ОЦ № 3 с.Кинель-Черкассы</c:v>
                </c:pt>
                <c:pt idx="5">
                  <c:v>ГБОУ СОШ № 10 ОЦ ЛИК</c:v>
                </c:pt>
                <c:pt idx="6">
                  <c:v>ГБОУ СОШ ОЦ с.Тимашево</c:v>
                </c:pt>
                <c:pt idx="7">
                  <c:v>ГБОУ СОШ ОЦ с.Кротовка</c:v>
                </c:pt>
                <c:pt idx="8">
                  <c:v>ГБОУ СОШ с.Богатое</c:v>
                </c:pt>
                <c:pt idx="9">
                  <c:v>ГБОУ гимназия ОЦ Гармония</c:v>
                </c:pt>
                <c:pt idx="10">
                  <c:v>ГБОУ СОШ № 8 г.Отрадный</c:v>
                </c:pt>
                <c:pt idx="11">
                  <c:v>ГБОУ СОШ № 1 ОЦ с.Кинель-Черкассы</c:v>
                </c:pt>
                <c:pt idx="12">
                  <c:v>ГБОУ СОШ №2 ОЦ  с.Кинель-Черкассы</c:v>
                </c:pt>
                <c:pt idx="13">
                  <c:v>ГБОУ СОШ № 6 г.Отрадный</c:v>
                </c:pt>
                <c:pt idx="14">
                  <c:v>ГБОУ СОШ с. Печинено</c:v>
                </c:pt>
              </c:strCache>
            </c:strRef>
          </c:cat>
          <c:val>
            <c:numRef>
              <c:f>Лист1!$C$232:$C$246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5.6</c:v>
                </c:pt>
                <c:pt idx="6">
                  <c:v>6.7</c:v>
                </c:pt>
                <c:pt idx="7">
                  <c:v>6.7</c:v>
                </c:pt>
                <c:pt idx="8">
                  <c:v>10</c:v>
                </c:pt>
                <c:pt idx="9">
                  <c:v>20</c:v>
                </c:pt>
                <c:pt idx="10">
                  <c:v>23.9</c:v>
                </c:pt>
                <c:pt idx="11">
                  <c:v>25</c:v>
                </c:pt>
                <c:pt idx="12">
                  <c:v>25</c:v>
                </c:pt>
                <c:pt idx="13">
                  <c:v>44.7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E-4E35-87A6-76B71C2EB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779392"/>
        <c:axId val="149281408"/>
      </c:barChart>
      <c:catAx>
        <c:axId val="148779392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49281408"/>
        <c:crosses val="autoZero"/>
        <c:auto val="1"/>
        <c:lblAlgn val="ctr"/>
        <c:lblOffset val="100"/>
        <c:noMultiLvlLbl val="1"/>
      </c:catAx>
      <c:valAx>
        <c:axId val="149281408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48779392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выполнения задания № 15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поокругу в %)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09-45D0-BC06-EC45B54D000A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Лист1!$M$229:$N$229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Лист1!$M$230:$N$230</c:f>
              <c:numCache>
                <c:formatCode>General</c:formatCode>
                <c:ptCount val="2"/>
                <c:pt idx="0">
                  <c:v>27</c:v>
                </c:pt>
                <c:pt idx="1">
                  <c:v>9.1999999999999993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6009-45D0-BC06-EC45B54D0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9359488"/>
        <c:axId val="127949440"/>
      </c:barChart>
      <c:catAx>
        <c:axId val="10935948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27949440"/>
        <c:crosses val="autoZero"/>
        <c:auto val="1"/>
        <c:lblAlgn val="ctr"/>
        <c:lblOffset val="100"/>
        <c:noMultiLvlLbl val="1"/>
      </c:catAx>
      <c:valAx>
        <c:axId val="12794944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09359488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Лист1!$C$251</c:f>
              <c:strCache>
                <c:ptCount val="1"/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Лист1!$B$252:$B$266</c:f>
              <c:strCache>
                <c:ptCount val="15"/>
                <c:pt idx="0">
                  <c:v>ГБОУ СОШ с.Виловатое</c:v>
                </c:pt>
                <c:pt idx="1">
                  <c:v>ГБОУ СОШ ОЦ с.Съзжее</c:v>
                </c:pt>
                <c:pt idx="2">
                  <c:v>ГБОУ СОШ ОЦ с.Александровка</c:v>
                </c:pt>
                <c:pt idx="3">
                  <c:v>ГБОУ СОШ с.Кабановка</c:v>
                </c:pt>
                <c:pt idx="4">
                  <c:v>ГБОУ СОШ № 1 ОЦ с.Кинель-Черкассы</c:v>
                </c:pt>
                <c:pt idx="5">
                  <c:v>ГБОУ СОШ ОЦ с.Тимашево</c:v>
                </c:pt>
                <c:pt idx="6">
                  <c:v>ГБОУ СОШ ОЦ № 3 с.Кинель-Черкассы</c:v>
                </c:pt>
                <c:pt idx="7">
                  <c:v>ГБОУ СОШ № 10 ОЦ ЛИК</c:v>
                </c:pt>
                <c:pt idx="8">
                  <c:v>ГБОУ СОШ ОЦ с.Кротовка</c:v>
                </c:pt>
                <c:pt idx="9">
                  <c:v>ГБОУ СОШ с.Богатое</c:v>
                </c:pt>
                <c:pt idx="10">
                  <c:v>ГБОУ СОШ №2 ОЦ  с.Кинель-Черкассы</c:v>
                </c:pt>
                <c:pt idx="11">
                  <c:v>ГБОУ гимназия ОЦ Гармония</c:v>
                </c:pt>
                <c:pt idx="12">
                  <c:v>ГБОУ СОШ № 8 г.Отрадный</c:v>
                </c:pt>
                <c:pt idx="13">
                  <c:v>ГБОУ СОШ № 6 г.Отрадный</c:v>
                </c:pt>
                <c:pt idx="14">
                  <c:v>ГБОУ СОШ с. Печинено</c:v>
                </c:pt>
              </c:strCache>
            </c:strRef>
          </c:cat>
          <c:val>
            <c:numRef>
              <c:f>Лист1!$C$252:$C$266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2.8</c:v>
                </c:pt>
                <c:pt idx="8">
                  <c:v>6.7</c:v>
                </c:pt>
                <c:pt idx="9">
                  <c:v>10</c:v>
                </c:pt>
                <c:pt idx="10">
                  <c:v>10</c:v>
                </c:pt>
                <c:pt idx="11">
                  <c:v>15</c:v>
                </c:pt>
                <c:pt idx="12">
                  <c:v>15.2</c:v>
                </c:pt>
                <c:pt idx="13">
                  <c:v>15.8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9B-435A-B2B3-F13025A2C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13568"/>
        <c:axId val="155894528"/>
      </c:barChart>
      <c:catAx>
        <c:axId val="153213568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55894528"/>
        <c:crosses val="autoZero"/>
        <c:auto val="1"/>
        <c:lblAlgn val="ctr"/>
        <c:lblOffset val="100"/>
        <c:noMultiLvlLbl val="1"/>
      </c:catAx>
      <c:valAx>
        <c:axId val="155894528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53213568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выполнения задания № 17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 окргу в %)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FC9-4C5C-88B1-DEF7926DC675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Лист1!$M$243:$N$243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Лист1!$M$244:$N$244</c:f>
              <c:numCache>
                <c:formatCode>General</c:formatCode>
                <c:ptCount val="2"/>
                <c:pt idx="0">
                  <c:v>0.27</c:v>
                </c:pt>
                <c:pt idx="1">
                  <c:v>1.8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BFC9-4C5C-88B1-DEF7926DC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60960"/>
        <c:axId val="130188800"/>
      </c:barChart>
      <c:catAx>
        <c:axId val="127960960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0188800"/>
        <c:crosses val="autoZero"/>
        <c:auto val="1"/>
        <c:lblAlgn val="ctr"/>
        <c:lblOffset val="100"/>
        <c:noMultiLvlLbl val="1"/>
      </c:catAx>
      <c:valAx>
        <c:axId val="13018880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27960960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Лист1!$C$271</c:f>
              <c:strCache>
                <c:ptCount val="1"/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Лист1!$B$272:$B$286</c:f>
              <c:strCache>
                <c:ptCount val="15"/>
                <c:pt idx="0">
                  <c:v>ГБОУ СОШ с.Богатое</c:v>
                </c:pt>
                <c:pt idx="1">
                  <c:v>ГБОУ СОШ с.Виловатое</c:v>
                </c:pt>
                <c:pt idx="2">
                  <c:v>ГБОУ СОШ с. Печинено</c:v>
                </c:pt>
                <c:pt idx="3">
                  <c:v>ГБОУ СОШ ОЦ с.Съзжее</c:v>
                </c:pt>
                <c:pt idx="4">
                  <c:v>ГБОУ СОШ ОЦ с.Александровка</c:v>
                </c:pt>
                <c:pt idx="5">
                  <c:v>ГБОУ СОШ с.Кабановка</c:v>
                </c:pt>
                <c:pt idx="6">
                  <c:v>ГБОУ СОШ № 1 ОЦ с.Кинель-Черкассы</c:v>
                </c:pt>
                <c:pt idx="7">
                  <c:v>ГБОУ СОШ ОЦ с.Тимашево</c:v>
                </c:pt>
                <c:pt idx="8">
                  <c:v>ГБОУ СОШ ОЦ № 3 с.Кинель-Черкассы</c:v>
                </c:pt>
                <c:pt idx="9">
                  <c:v>ГБОУ СОШ ОЦ с.Кротовка</c:v>
                </c:pt>
                <c:pt idx="10">
                  <c:v>ГБОУ гимназия ОЦ Гармония</c:v>
                </c:pt>
                <c:pt idx="11">
                  <c:v>ГБОУ СОШ № 10 ОЦ ЛИК</c:v>
                </c:pt>
                <c:pt idx="12">
                  <c:v>ГБОУ СОШ №2 ОЦ  с.Кинель-Черкассы</c:v>
                </c:pt>
                <c:pt idx="13">
                  <c:v>ГБОУ СОШ № 8 г.Отрадный</c:v>
                </c:pt>
                <c:pt idx="14">
                  <c:v>ГБОУ СОШ № 6 г.Отрадный</c:v>
                </c:pt>
              </c:strCache>
            </c:strRef>
          </c:cat>
          <c:val>
            <c:numRef>
              <c:f>Лист1!$C$272:$C$286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2.5</c:v>
                </c:pt>
                <c:pt idx="13">
                  <c:v>3.3</c:v>
                </c:pt>
                <c:pt idx="14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A-4D05-993D-DB6CA575A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885696"/>
        <c:axId val="170126720"/>
      </c:barChart>
      <c:catAx>
        <c:axId val="169885696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70126720"/>
        <c:crosses val="autoZero"/>
        <c:auto val="1"/>
        <c:lblAlgn val="ctr"/>
        <c:lblOffset val="100"/>
        <c:noMultiLvlLbl val="1"/>
      </c:catAx>
      <c:valAx>
        <c:axId val="170126720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69885696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tx>
        <c:rich>
          <a:bodyPr/>
          <a:lstStyle/>
          <a:p>
            <a:pPr>
              <a:defRPr/>
            </a:pPr>
            <a:r>
              <a:rPr lang="ru-RU" sz="1100"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 выполнения задания № 18 </a:t>
            </a:r>
          </a:p>
          <a:p>
            <a:pPr>
              <a:defRPr/>
            </a:pPr>
            <a:r>
              <a:rPr lang="ru-RU" sz="1100" baseline="0">
                <a:latin typeface="Times New Roman" pitchFamily="18" charset="0"/>
                <a:cs typeface="Times New Roman" pitchFamily="18" charset="0"/>
              </a:rPr>
              <a:t>(среднее значение поокругу в %) </a:t>
            </a:r>
            <a:endParaRPr lang="ru-RU" sz="110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7BA-4B8E-8375-C6394081D784}"/>
              </c:ext>
            </c:extLst>
          </c:dPt>
          <c:dLbls>
            <c:dLbl>
              <c:idx val="0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7BA-4B8E-8375-C6394081D784}"/>
                </c:ext>
              </c:extLst>
            </c:dLbl>
            <c:dLbl>
              <c:idx val="1"/>
              <c:layout/>
              <c:showLegendKey val="1"/>
              <c:showVal val="1"/>
              <c:showCatName val="1"/>
              <c:showSerName val="1"/>
              <c:showPercent val="1"/>
              <c:showBubbleSiz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7BA-4B8E-8375-C6394081D7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Лист1!$C$55:$D$55</c:f>
              <c:strCache>
                <c:ptCount val="2"/>
                <c:pt idx="0">
                  <c:v>2022 г</c:v>
                </c:pt>
                <c:pt idx="1">
                  <c:v>2023 г</c:v>
                </c:pt>
              </c:strCache>
            </c:strRef>
          </c:cat>
          <c:val>
            <c:numRef>
              <c:f>Лист1!$C$56:$D$56</c:f>
              <c:numCache>
                <c:formatCode>General</c:formatCode>
                <c:ptCount val="2"/>
                <c:pt idx="0">
                  <c:v>8.5</c:v>
                </c:pt>
                <c:pt idx="1">
                  <c:v>14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0070C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87BA-4B8E-8375-C6394081D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960064"/>
        <c:axId val="163518336"/>
      </c:barChart>
      <c:catAx>
        <c:axId val="15796006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63518336"/>
        <c:crosses val="autoZero"/>
        <c:auto val="1"/>
        <c:lblAlgn val="ctr"/>
        <c:lblOffset val="100"/>
        <c:noMultiLvlLbl val="1"/>
      </c:catAx>
      <c:valAx>
        <c:axId val="16351833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57960064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1"/>
  <c:style val="2"/>
  <c:chart>
    <c:title>
      <c:layout/>
      <c:overlay val="1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Лист1!$C$291</c:f>
              <c:strCache>
                <c:ptCount val="1"/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Лист1!$B$292:$B$306</c:f>
              <c:strCache>
                <c:ptCount val="15"/>
                <c:pt idx="0">
                  <c:v>ГБОУ СОШ с.Виловатое</c:v>
                </c:pt>
                <c:pt idx="1">
                  <c:v>ГБОУ СОШ с. Печинено</c:v>
                </c:pt>
                <c:pt idx="2">
                  <c:v>ГБОУ СОШ ОЦ с.Александровка</c:v>
                </c:pt>
                <c:pt idx="3">
                  <c:v>ГБОУ СОШ с.Кабановка</c:v>
                </c:pt>
                <c:pt idx="4">
                  <c:v>ГБОУ СОШ ОЦ с.Тимашево</c:v>
                </c:pt>
                <c:pt idx="5">
                  <c:v>ГБОУ СОШ №2 ОЦ  с.Кинель-Черкассы</c:v>
                </c:pt>
                <c:pt idx="6">
                  <c:v>ГБОУ СОШ № 1 ОЦ с.Кинель-Черкассы</c:v>
                </c:pt>
                <c:pt idx="7">
                  <c:v>ГБОУ СОШ № 10 ОЦ ЛИК</c:v>
                </c:pt>
                <c:pt idx="8">
                  <c:v>ГБОУ СОШ ОЦ № 3 с.Кинель-Черкассы</c:v>
                </c:pt>
                <c:pt idx="9">
                  <c:v>ГБОУ СОШ ОЦ с.Кротовка</c:v>
                </c:pt>
                <c:pt idx="10">
                  <c:v>ГБОУ СОШ с.Богатое</c:v>
                </c:pt>
                <c:pt idx="11">
                  <c:v>ГБОУ гимназия ОЦ Гармония</c:v>
                </c:pt>
                <c:pt idx="12">
                  <c:v>ГБОУ СОШ № 8 г.Отрадный</c:v>
                </c:pt>
                <c:pt idx="13">
                  <c:v>ГБОУ СОШ № 6 г.Отрадный</c:v>
                </c:pt>
                <c:pt idx="14">
                  <c:v>ГБОУ СОШ ОЦ с.Съзжее</c:v>
                </c:pt>
              </c:strCache>
            </c:strRef>
          </c:cat>
          <c:val>
            <c:numRef>
              <c:f>Лист1!$C$292:$C$306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5</c:v>
                </c:pt>
                <c:pt idx="6">
                  <c:v>9.4</c:v>
                </c:pt>
                <c:pt idx="7">
                  <c:v>11.1</c:v>
                </c:pt>
                <c:pt idx="8">
                  <c:v>12.5</c:v>
                </c:pt>
                <c:pt idx="9">
                  <c:v>13.3</c:v>
                </c:pt>
                <c:pt idx="10">
                  <c:v>15</c:v>
                </c:pt>
                <c:pt idx="11">
                  <c:v>20</c:v>
                </c:pt>
                <c:pt idx="12">
                  <c:v>20.7</c:v>
                </c:pt>
                <c:pt idx="13">
                  <c:v>22.4</c:v>
                </c:pt>
                <c:pt idx="1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1-41B2-B4F6-00CCB7FD85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464384"/>
        <c:axId val="172647168"/>
      </c:barChart>
      <c:catAx>
        <c:axId val="172464384"/>
        <c:scaling>
          <c:orientation val="minMax"/>
        </c:scaling>
        <c:delete val="1"/>
        <c:axPos val="l"/>
        <c:numFmt formatCode="General" sourceLinked="0"/>
        <c:majorTickMark val="cross"/>
        <c:minorTickMark val="cross"/>
        <c:tickLblPos val="nextTo"/>
        <c:crossAx val="172647168"/>
        <c:crosses val="autoZero"/>
        <c:auto val="1"/>
        <c:lblAlgn val="ctr"/>
        <c:lblOffset val="100"/>
        <c:noMultiLvlLbl val="1"/>
      </c:catAx>
      <c:valAx>
        <c:axId val="172647168"/>
        <c:scaling>
          <c:orientation val="minMax"/>
        </c:scaling>
        <c:delete val="1"/>
        <c:axPos val="b"/>
        <c:numFmt formatCode="General" sourceLinked="1"/>
        <c:majorTickMark val="cross"/>
        <c:minorTickMark val="cross"/>
        <c:tickLblPos val="nextTo"/>
        <c:crossAx val="172464384"/>
        <c:crosses val="autoZero"/>
        <c:crossBetween val="between"/>
      </c:valAx>
    </c:plotArea>
    <c:plotVisOnly val="1"/>
    <c:dispBlanksAs val="zero"/>
    <c:showDLblsOverMax val="1"/>
  </c:chart>
  <c:externalData r:id="rId1">
    <c:autoUpdate val="1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2CDA6-73E7-4018-B4B2-B8C0F49EC0F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F6D70-0722-46BA-9501-5D7ECD8BC5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974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24260-3460-4A0F-BBBC-3F7A66EAE31E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E67769-7D74-439F-AC2C-E1EAA93BB3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9C151-808C-4888-94E6-663F03A0D7B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606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C4829-26E1-46ED-BF65-76725A47D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5427" y="7063924"/>
            <a:ext cx="1853804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3054769" y="7063925"/>
            <a:ext cx="2017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05BEA02-8B03-44CF-AF51-AA57D5D36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65"/>
          <a:stretch/>
        </p:blipFill>
        <p:spPr>
          <a:xfrm>
            <a:off x="0" y="0"/>
            <a:ext cx="4136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6293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.fipi.ru/ege/demoversii-specifikacii-kodifikatory/2023/Izmeneniya_KIM_EGE_2023.pdf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9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10" Type="http://schemas.openxmlformats.org/officeDocument/2006/relationships/chart" Target="../charts/chart8.xml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oleObject" Target="../embeddings/oleObject4.bin"/><Relationship Id="rId7" Type="http://schemas.openxmlformats.org/officeDocument/2006/relationships/chart" Target="../charts/chart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CC24F6-9552-4586-91E4-60965769C1C7}"/>
              </a:ext>
            </a:extLst>
          </p:cNvPr>
          <p:cNvSpPr txBox="1"/>
          <p:nvPr/>
        </p:nvSpPr>
        <p:spPr>
          <a:xfrm>
            <a:off x="428596" y="1643050"/>
            <a:ext cx="79724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4400" b="1" dirty="0">
                <a:solidFill>
                  <a:srgbClr val="00339A"/>
                </a:solidFill>
                <a:cs typeface="Arial" panose="020B0604020202020204" pitchFamily="34" charset="0"/>
              </a:rPr>
              <a:t>А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нализ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результатов </a:t>
            </a:r>
          </a:p>
          <a:p>
            <a:pPr algn="ctr"/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ЕГЭ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 по</a:t>
            </a:r>
            <a:r>
              <a:rPr lang="ru-RU" altLang="ko-KR" sz="4400" b="1" dirty="0">
                <a:solidFill>
                  <a:srgbClr val="00339A"/>
                </a:solidFill>
                <a:cs typeface="Arial" panose="020B0604020202020204" pitchFamily="34" charset="0"/>
              </a:rPr>
              <a:t>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математике</a:t>
            </a:r>
            <a:endParaRPr lang="ru-RU" altLang="ko-KR" sz="4400" b="1" dirty="0" smtClean="0">
              <a:solidFill>
                <a:srgbClr val="00339A"/>
              </a:solidFill>
              <a:cs typeface="Arial" panose="020B0604020202020204" pitchFamily="34" charset="0"/>
            </a:endParaRPr>
          </a:p>
          <a:p>
            <a:pPr algn="ctr"/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в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2022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– 2023 </a:t>
            </a:r>
            <a:r>
              <a:rPr lang="ru-RU" altLang="ko-KR" sz="4400" b="1" dirty="0" smtClean="0">
                <a:solidFill>
                  <a:srgbClr val="00339A"/>
                </a:solidFill>
                <a:cs typeface="Arial" panose="020B0604020202020204" pitchFamily="34" charset="0"/>
              </a:rPr>
              <a:t>учебном году</a:t>
            </a:r>
          </a:p>
          <a:p>
            <a:pPr algn="ctr"/>
            <a:endParaRPr lang="ru-RU" altLang="ko-KR" sz="2800" b="1" dirty="0">
              <a:solidFill>
                <a:srgbClr val="00339A"/>
              </a:solidFill>
              <a:latin typeface="+mn-lt"/>
              <a:cs typeface="Arial" panose="020B0604020202020204" pitchFamily="34" charset="0"/>
            </a:endParaRPr>
          </a:p>
          <a:p>
            <a:pPr algn="r"/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Гриднева Анна Владимировна,</a:t>
            </a:r>
          </a:p>
          <a:p>
            <a:pPr algn="r"/>
            <a:r>
              <a:rPr lang="ru-RU" altLang="ko-KR" sz="2000" dirty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математики </a:t>
            </a:r>
          </a:p>
          <a:p>
            <a:pPr algn="r"/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8 им. </a:t>
            </a:r>
            <a:r>
              <a:rPr lang="ru-RU" altLang="ko-KR" sz="2000" dirty="0" err="1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С.П.Алексеева</a:t>
            </a:r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2000" dirty="0" err="1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Отрадный,</a:t>
            </a:r>
          </a:p>
          <a:p>
            <a:pPr algn="r"/>
            <a:r>
              <a:rPr lang="ru-RU" altLang="ko-KR" sz="2000" dirty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уководитель ТУМО учителей математики </a:t>
            </a:r>
            <a:endParaRPr lang="ru-RU" altLang="ko-KR" sz="2000" dirty="0" smtClean="0">
              <a:solidFill>
                <a:srgbClr val="0033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altLang="ko-KR" sz="2000" dirty="0" smtClean="0">
                <a:solidFill>
                  <a:srgbClr val="0033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ko-KR" sz="2000" dirty="0">
              <a:solidFill>
                <a:srgbClr val="0033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42852"/>
            <a:ext cx="3857652" cy="70008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44CC"/>
                </a:solidFill>
              </a:rPr>
              <a:t>Количество участников ЕГЭ по предмету</a:t>
            </a:r>
          </a:p>
        </p:txBody>
      </p:sp>
      <p:graphicFrame>
        <p:nvGraphicFramePr>
          <p:cNvPr id="4" name="Group 138"/>
          <p:cNvGraphicFramePr>
            <a:graphicFrameLocks/>
          </p:cNvGraphicFramePr>
          <p:nvPr/>
        </p:nvGraphicFramePr>
        <p:xfrm>
          <a:off x="285720" y="1000108"/>
          <a:ext cx="3786214" cy="1939304"/>
        </p:xfrm>
        <a:graphic>
          <a:graphicData uri="http://schemas.openxmlformats.org/drawingml/2006/table">
            <a:tbl>
              <a:tblPr/>
              <a:tblGrid>
                <a:gridCol w="165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10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АТЕ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Количество участников ЕГЭ по учебному предмету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89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Отрадненское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2023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136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26" name="Picture 2" descr="https://kumi.otradny.org/images/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48" y="714356"/>
            <a:ext cx="857256" cy="1061207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BD79B9-91A6-4CA2-816B-F381A7C21C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5321" r="63884" b="32739"/>
          <a:stretch/>
        </p:blipFill>
        <p:spPr>
          <a:xfrm>
            <a:off x="7733793" y="149780"/>
            <a:ext cx="338670" cy="4108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CC7FE2-8AEE-4325-836C-DCEFA4A903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36386" t="11374" b="32690"/>
          <a:stretch/>
        </p:blipFill>
        <p:spPr>
          <a:xfrm>
            <a:off x="8286750" y="205706"/>
            <a:ext cx="428654" cy="317952"/>
          </a:xfrm>
          <a:prstGeom prst="rect">
            <a:avLst/>
          </a:prstGeom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14282" y="3000372"/>
            <a:ext cx="8229600" cy="609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b="1" kern="0" dirty="0">
                <a:solidFill>
                  <a:srgbClr val="0044CC"/>
                </a:solidFill>
                <a:latin typeface="+mj-lt"/>
                <a:ea typeface="+mj-ea"/>
                <a:cs typeface="+mj-cs"/>
              </a:rPr>
              <a:t> Основные результаты ЕГЭ по математике</a:t>
            </a:r>
            <a:r>
              <a:rPr lang="ru-RU" kern="0" dirty="0">
                <a:solidFill>
                  <a:srgbClr val="0044CC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28596" y="3429001"/>
          <a:ext cx="8286809" cy="2793853"/>
        </p:xfrm>
        <a:graphic>
          <a:graphicData uri="http://schemas.openxmlformats.org/drawingml/2006/table">
            <a:tbl>
              <a:tblPr/>
              <a:tblGrid>
                <a:gridCol w="3092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2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7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040">
                <a:tc rowSpan="2"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Calibri"/>
                          <a:ea typeface="MS Mincho"/>
                        </a:rPr>
                        <a:t>Участников, набравших балл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Calibri"/>
                        </a:rPr>
                        <a:t>Отрадненское</a:t>
                      </a:r>
                      <a:r>
                        <a:rPr lang="ru-RU" sz="1600" baseline="0" dirty="0" smtClean="0">
                          <a:latin typeface="Calibri"/>
                        </a:rPr>
                        <a:t> ТУ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0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libri"/>
                          <a:ea typeface="MS Mincho"/>
                        </a:rPr>
                        <a:t>2021 </a:t>
                      </a:r>
                      <a:r>
                        <a:rPr lang="ru-RU" sz="1600" dirty="0">
                          <a:latin typeface="Calibri"/>
                          <a:ea typeface="MS Mincho"/>
                        </a:rPr>
                        <a:t>г.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libri"/>
                          <a:ea typeface="MS Mincho"/>
                        </a:rPr>
                        <a:t>2022 </a:t>
                      </a:r>
                      <a:r>
                        <a:rPr lang="ru-RU" sz="1600" dirty="0">
                          <a:latin typeface="Calibri"/>
                          <a:ea typeface="MS Mincho"/>
                        </a:rPr>
                        <a:t>г.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Calibri"/>
                          <a:ea typeface="MS Mincho"/>
                        </a:rPr>
                        <a:t>2023 </a:t>
                      </a:r>
                      <a:r>
                        <a:rPr lang="ru-RU" sz="1600" dirty="0">
                          <a:latin typeface="Calibri"/>
                          <a:ea typeface="MS Mincho"/>
                        </a:rPr>
                        <a:t>г.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42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Calibri"/>
                          <a:ea typeface="MS Mincho"/>
                        </a:rPr>
                        <a:t> ниже минимального балла, %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5,7 </a:t>
                      </a:r>
                      <a:r>
                        <a:rPr lang="ru-RU" sz="1600" b="1" dirty="0"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1,6</a:t>
                      </a:r>
                      <a:r>
                        <a:rPr lang="ru-RU" sz="1600" b="1" baseline="0" dirty="0" smtClean="0">
                          <a:latin typeface="Calibri"/>
                          <a:ea typeface="MS Mincho"/>
                        </a:rPr>
                        <a:t> </a:t>
                      </a:r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0,7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142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Calibri"/>
                          <a:ea typeface="MS Mincho"/>
                        </a:rPr>
                        <a:t>от 61 до 80 баллов, %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36,8 </a:t>
                      </a:r>
                      <a:r>
                        <a:rPr lang="ru-RU" sz="1600" b="1" dirty="0"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57 </a:t>
                      </a:r>
                      <a:r>
                        <a:rPr lang="ru-RU" sz="1600" b="1" dirty="0"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44,1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142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Calibri"/>
                          <a:ea typeface="MS Mincho"/>
                        </a:rPr>
                        <a:t>от 81 до 99 баллов, %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6,2 </a:t>
                      </a:r>
                      <a:r>
                        <a:rPr lang="ru-RU" sz="1600" b="1" dirty="0"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0,5 </a:t>
                      </a:r>
                      <a:r>
                        <a:rPr lang="ru-RU" sz="1600" b="1" dirty="0"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2,2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%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405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Calibri"/>
                          <a:ea typeface="MS Mincho"/>
                        </a:rPr>
                        <a:t>100 баллов, чел.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Calibri"/>
                          <a:ea typeface="MS Mincho"/>
                        </a:rPr>
                        <a:t>0</a:t>
                      </a:r>
                      <a:endParaRPr lang="ru-RU" sz="160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Calibri"/>
                          <a:ea typeface="MS Mincho"/>
                        </a:rPr>
                        <a:t>0</a:t>
                      </a:r>
                      <a:endParaRPr lang="ru-RU" sz="160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0</a:t>
                      </a:r>
                      <a:endParaRPr lang="ru-RU" sz="160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142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Calibri"/>
                          <a:ea typeface="MS Mincho"/>
                        </a:rPr>
                        <a:t>Средний тестовый балл</a:t>
                      </a:r>
                      <a:endParaRPr lang="ru-RU" sz="1600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54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/>
                          <a:ea typeface="MS Mincho"/>
                        </a:rPr>
                        <a:t>59</a:t>
                      </a:r>
                      <a:endParaRPr lang="ru-RU" sz="1600" b="1" dirty="0"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Calibri"/>
                          <a:ea typeface="MS Mincho"/>
                        </a:rPr>
                        <a:t>56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65412" marR="65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 Box 140"/>
          <p:cNvSpPr txBox="1">
            <a:spLocks noChangeArrowheads="1"/>
          </p:cNvSpPr>
          <p:nvPr/>
        </p:nvSpPr>
        <p:spPr bwMode="auto">
          <a:xfrm>
            <a:off x="4143372" y="1571612"/>
            <a:ext cx="37862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Максимально набранный </a:t>
            </a:r>
            <a:endParaRPr lang="ru-RU" b="1" dirty="0" smtClean="0"/>
          </a:p>
          <a:p>
            <a:pPr algn="ctr">
              <a:spcBef>
                <a:spcPct val="50000"/>
              </a:spcBef>
            </a:pPr>
            <a:r>
              <a:rPr lang="ru-RU" b="1" dirty="0" smtClean="0"/>
              <a:t>тестовый </a:t>
            </a:r>
            <a:r>
              <a:rPr lang="ru-RU" b="1" dirty="0"/>
              <a:t>балл был равен 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96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57422" y="142852"/>
            <a:ext cx="3429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Анализ результатов участников ГИА </a:t>
            </a:r>
            <a:endParaRPr lang="ru-RU" sz="1600" b="1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65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1E7B84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1E7B84"/>
                </a:solidFill>
                <a:effectLst/>
                <a:latin typeface="Times New Roman" pitchFamily="18" charset="0"/>
                <a:cs typeface="Times New Roman" pitchFamily="18" charset="0"/>
                <a:hlinkClick r:id="rId2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4348" y="1214422"/>
            <a:ext cx="3571900" cy="4357718"/>
          </a:xfrm>
          <a:prstGeom prst="roundRect">
            <a:avLst/>
          </a:prstGeom>
          <a:solidFill>
            <a:schemeClr val="tx2">
              <a:lumMod val="60000"/>
              <a:lumOff val="40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072066" y="1142984"/>
            <a:ext cx="3143272" cy="4429156"/>
          </a:xfrm>
          <a:prstGeom prst="roundRect">
            <a:avLst/>
          </a:prstGeom>
          <a:solidFill>
            <a:srgbClr val="3D9345">
              <a:alpha val="6274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71538" y="1571612"/>
            <a:ext cx="2786082" cy="571504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286380" y="1357298"/>
            <a:ext cx="2786082" cy="107157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071538" y="785794"/>
            <a:ext cx="27465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новые направления анализа</a:t>
            </a:r>
            <a:endParaRPr lang="ru-RU" sz="1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6143636" y="714356"/>
            <a:ext cx="11914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показатели</a:t>
            </a:r>
            <a:endParaRPr lang="ru-RU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1142976" y="1571612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Достижение минимального уровня подготовки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71538" y="2428868"/>
            <a:ext cx="2786082" cy="642942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71538" y="3286124"/>
            <a:ext cx="2786082" cy="571504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286380" y="2643182"/>
            <a:ext cx="2786082" cy="1000132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5286380" y="3857628"/>
            <a:ext cx="2786082" cy="1143008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214414" y="2500306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Достижение высокого уровня подготовки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71538" y="4143380"/>
            <a:ext cx="2786082" cy="71438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214414" y="3429000"/>
            <a:ext cx="2428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Образовательное равенство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285852" y="4286256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>
                <a:solidFill>
                  <a:srgbClr val="002060"/>
                </a:solidFill>
              </a:rPr>
              <a:t>Метапредметные</a:t>
            </a:r>
            <a:r>
              <a:rPr lang="ru-RU" sz="1400" b="1" dirty="0" smtClean="0">
                <a:solidFill>
                  <a:srgbClr val="002060"/>
                </a:solidFill>
              </a:rPr>
              <a:t> результаты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9" name="Стрелка вправо 38"/>
          <p:cNvSpPr/>
          <p:nvPr/>
        </p:nvSpPr>
        <p:spPr>
          <a:xfrm>
            <a:off x="4429124" y="1714488"/>
            <a:ext cx="428628" cy="285752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4429124" y="2714620"/>
            <a:ext cx="428628" cy="285752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>
            <a:off x="4429124" y="3714752"/>
            <a:ext cx="428628" cy="285752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5357818" y="1357298"/>
            <a:ext cx="2643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Доля участников оценочных процедур, которые либо не преодолевают минимальную границу, либо преодолевают ее с минимальным запасом в 1-2 балла</a:t>
            </a:r>
            <a:endParaRPr lang="ru-RU" sz="12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5357818" y="2643182"/>
            <a:ext cx="26432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Доля участников оценочных процедур, которые преодолевают с запасом в 1-2 балла границу соответствующую высокому уровню подготовки</a:t>
            </a:r>
            <a:endParaRPr lang="ru-RU" sz="12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5357818" y="3857628"/>
            <a:ext cx="27146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Отношение среднего балла ЕГЭ/ОГЭ( по 2 обязательным предметам в 10% школ с лучшими результатами ЕГЭ/ОГЭ к среднему баллу ЕГЭ/ОГЭ в 10% школ с худшими результатами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/>
          <p:cNvCxnSpPr/>
          <p:nvPr/>
        </p:nvCxnSpPr>
        <p:spPr>
          <a:xfrm>
            <a:off x="1071538" y="3571876"/>
            <a:ext cx="7429552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/>
          <p:cNvGraphicFramePr/>
          <p:nvPr/>
        </p:nvGraphicFramePr>
        <p:xfrm>
          <a:off x="1785918" y="0"/>
          <a:ext cx="5715001" cy="3324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14282" y="3257539"/>
          <a:ext cx="8567765" cy="3600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01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44CC"/>
                </a:solidFill>
              </a:rPr>
              <a:t>Методический анализ результатов ЕГЭ по учебному предмету математика (профильный уровень)</a:t>
            </a:r>
            <a:endParaRPr lang="ru-RU" dirty="0">
              <a:solidFill>
                <a:srgbClr val="0044CC"/>
              </a:solidFill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714612" y="357166"/>
          <a:ext cx="3409950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785786" y="2285992"/>
          <a:ext cx="771530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01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44CC"/>
                </a:solidFill>
              </a:rPr>
              <a:t>Методический анализ результатов ЕГЭ по учебному предмету математика (профильный уровень)</a:t>
            </a:r>
            <a:endParaRPr lang="ru-RU" dirty="0">
              <a:solidFill>
                <a:srgbClr val="0044CC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5286380" y="357166"/>
          <a:ext cx="3200400" cy="199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928662" y="428604"/>
          <a:ext cx="3209925" cy="201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500034" y="2643182"/>
          <a:ext cx="8143932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0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8A8"/>
                </a:solidFill>
              </a:rPr>
              <a:t>Образовательное равенство</a:t>
            </a:r>
            <a:endParaRPr lang="ru-RU" b="1" dirty="0">
              <a:solidFill>
                <a:srgbClr val="0038A8"/>
              </a:solidFill>
            </a:endParaRPr>
          </a:p>
        </p:txBody>
      </p:sp>
      <p:pic>
        <p:nvPicPr>
          <p:cNvPr id="35842" name="Picture 2" descr="https://avatars.dzeninfra.ru/get-zen_doc/5130440/pub_60f1a59a768e454e2692ac8b_60f1aa854b5d8b6f297af467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857628"/>
            <a:ext cx="2214578" cy="205180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2285992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u="sng" dirty="0" smtClean="0">
                <a:solidFill>
                  <a:srgbClr val="006600"/>
                </a:solidFill>
              </a:rPr>
              <a:t>Критерий равенства доступа   к качественному образованию учащихся :</a:t>
            </a:r>
            <a:endParaRPr lang="ru-RU" sz="1400" b="1" u="sng" dirty="0">
              <a:solidFill>
                <a:srgbClr val="00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44" y="2857496"/>
            <a:ext cx="32147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чем меньше показатель, тем эффективнее решается задача обеспечения доступности образования!</a:t>
            </a:r>
            <a:endParaRPr lang="ru-RU" sz="14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357554" y="2571744"/>
          <a:ext cx="1571636" cy="40681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2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3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31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Протокол с результатами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№</a:t>
                      </a:r>
                    </a:p>
                    <a:p>
                      <a:r>
                        <a:rPr lang="ru-RU" sz="1000" dirty="0" err="1" smtClean="0">
                          <a:latin typeface="+mn-lt"/>
                        </a:rPr>
                        <a:t>п</a:t>
                      </a:r>
                      <a:r>
                        <a:rPr lang="ru-RU" sz="1000" dirty="0" smtClean="0">
                          <a:latin typeface="+mn-lt"/>
                        </a:rPr>
                        <a:t>/г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ФИО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уч-ся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Балл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4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…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Ученик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72066" y="2571744"/>
          <a:ext cx="1692602" cy="40681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31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Ранжирование</a:t>
                      </a:r>
                      <a:r>
                        <a:rPr lang="ru-RU" sz="1000" baseline="0" dirty="0" smtClean="0">
                          <a:latin typeface="+mn-lt"/>
                        </a:rPr>
                        <a:t> по баллам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№</a:t>
                      </a:r>
                    </a:p>
                    <a:p>
                      <a:r>
                        <a:rPr lang="ru-RU" sz="1000" dirty="0" err="1" smtClean="0">
                          <a:latin typeface="+mn-lt"/>
                        </a:rPr>
                        <a:t>п</a:t>
                      </a:r>
                      <a:r>
                        <a:rPr lang="ru-RU" sz="1000" dirty="0" smtClean="0">
                          <a:latin typeface="+mn-lt"/>
                        </a:rPr>
                        <a:t>/г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ФИО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уч-ся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Балл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1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</a:t>
                      </a:r>
                      <a:r>
                        <a:rPr lang="ru-RU" sz="900" baseline="0" dirty="0" smtClean="0">
                          <a:latin typeface="+mn-lt"/>
                        </a:rPr>
                        <a:t> 128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18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85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131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134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78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142">
                <a:tc gridSpan="3"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</a:rPr>
                        <a:t>…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113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117</a:t>
                      </a:r>
                      <a:endParaRPr lang="ru-RU" sz="9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181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91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54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183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 55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184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</a:t>
                      </a:r>
                      <a:r>
                        <a:rPr lang="ru-RU" sz="900" baseline="0" dirty="0" smtClean="0">
                          <a:latin typeface="+mn-lt"/>
                        </a:rPr>
                        <a:t> 117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13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185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+mn-lt"/>
                        </a:rPr>
                        <a:t>Ученик</a:t>
                      </a:r>
                      <a:r>
                        <a:rPr lang="ru-RU" sz="900" baseline="0" dirty="0" smtClean="0">
                          <a:latin typeface="+mn-lt"/>
                        </a:rPr>
                        <a:t> 37</a:t>
                      </a:r>
                      <a:endParaRPr lang="ru-RU" sz="9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" name="Правая фигурная скобка 9"/>
          <p:cNvSpPr/>
          <p:nvPr/>
        </p:nvSpPr>
        <p:spPr>
          <a:xfrm>
            <a:off x="6786578" y="3214686"/>
            <a:ext cx="142876" cy="71438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6786578" y="5929330"/>
            <a:ext cx="285752" cy="71438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000892" y="3357562"/>
            <a:ext cx="714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10 %</a:t>
            </a:r>
          </a:p>
          <a:p>
            <a:r>
              <a:rPr lang="ru-RU" sz="1100" b="1" dirty="0" smtClean="0"/>
              <a:t>лучших</a:t>
            </a:r>
            <a:endParaRPr lang="ru-RU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072330" y="6000768"/>
            <a:ext cx="714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10 %</a:t>
            </a:r>
          </a:p>
          <a:p>
            <a:r>
              <a:rPr lang="ru-RU" sz="1100" b="1" dirty="0" smtClean="0"/>
              <a:t>худших</a:t>
            </a:r>
            <a:endParaRPr lang="ru-RU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29454" y="2571744"/>
            <a:ext cx="207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Ср.балл лучших</a:t>
            </a:r>
            <a:endParaRPr lang="ru-RU" sz="1200" b="1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7278688" y="2857500"/>
          <a:ext cx="11017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Формула" r:id="rId4" imgW="1079280" imgH="393480" progId="Equation.3">
                  <p:embed/>
                </p:oleObj>
              </mc:Choice>
              <mc:Fallback>
                <p:oleObj name="Формула" r:id="rId4" imgW="1079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8688" y="2857500"/>
                        <a:ext cx="11017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072330" y="5214950"/>
            <a:ext cx="1643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Ср.балл худших</a:t>
            </a:r>
            <a:endParaRPr lang="ru-RU" sz="1200" b="1" dirty="0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5" name="Object 7"/>
          <p:cNvGraphicFramePr>
            <a:graphicFrameLocks noChangeAspect="1"/>
          </p:cNvGraphicFramePr>
          <p:nvPr/>
        </p:nvGraphicFramePr>
        <p:xfrm>
          <a:off x="7378700" y="5500688"/>
          <a:ext cx="1166813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Формула" r:id="rId6" imgW="1117440" imgH="393480" progId="Equation.3">
                  <p:embed/>
                </p:oleObj>
              </mc:Choice>
              <mc:Fallback>
                <p:oleObj name="Формула" r:id="rId6" imgW="11174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8700" y="5500688"/>
                        <a:ext cx="1166813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357554" y="2143116"/>
            <a:ext cx="5572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Результат лучших к худшим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15206" y="4000504"/>
            <a:ext cx="1428760" cy="1071570"/>
          </a:xfrm>
          <a:prstGeom prst="roundRect">
            <a:avLst/>
          </a:prstGeom>
          <a:solidFill>
            <a:schemeClr val="accent3">
              <a:lumMod val="60000"/>
              <a:lumOff val="4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7897" name="Object 9"/>
          <p:cNvGraphicFramePr>
            <a:graphicFrameLocks noChangeAspect="1"/>
          </p:cNvGraphicFramePr>
          <p:nvPr/>
        </p:nvGraphicFramePr>
        <p:xfrm>
          <a:off x="7343775" y="4143375"/>
          <a:ext cx="11112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Формула" r:id="rId8" imgW="545760" imgH="393480" progId="Equation.3">
                  <p:embed/>
                </p:oleObj>
              </mc:Choice>
              <mc:Fallback>
                <p:oleObj name="Формула" r:id="rId8" imgW="54576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3775" y="4143375"/>
                        <a:ext cx="1111250" cy="785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85720" y="6072206"/>
            <a:ext cx="2857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Математика  3,3</a:t>
            </a:r>
            <a:endParaRPr lang="ru-RU" sz="1600" b="1" dirty="0">
              <a:solidFill>
                <a:srgbClr val="C00000"/>
              </a:solidFill>
            </a:endParaRPr>
          </a:p>
        </p:txBody>
      </p:sp>
      <p:graphicFrame>
        <p:nvGraphicFramePr>
          <p:cNvPr id="27" name="Диаграмма 26"/>
          <p:cNvGraphicFramePr/>
          <p:nvPr/>
        </p:nvGraphicFramePr>
        <p:xfrm>
          <a:off x="2857488" y="428604"/>
          <a:ext cx="3086100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001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44CC"/>
                </a:solidFill>
              </a:rPr>
              <a:t>Методический анализ результатов ЕГЭ по учебному предмету математика (профильный уровень)</a:t>
            </a:r>
            <a:endParaRPr lang="ru-RU" dirty="0">
              <a:solidFill>
                <a:srgbClr val="0044CC"/>
              </a:solidFill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571604" y="428604"/>
          <a:ext cx="5715040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1571604" y="3143248"/>
          <a:ext cx="6429420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D4E279-C68E-422B-93AB-17634C7106DD}"/>
              </a:ext>
            </a:extLst>
          </p:cNvPr>
          <p:cNvSpPr/>
          <p:nvPr/>
        </p:nvSpPr>
        <p:spPr>
          <a:xfrm>
            <a:off x="1857356" y="142852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предметных результатов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714356"/>
            <a:ext cx="4572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12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Тригонометрическое уравнение.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1000108"/>
            <a:ext cx="22145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Решите уравнение: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285720" y="1428736"/>
          <a:ext cx="2286016" cy="270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Формула" r:id="rId3" imgW="1968500" imgH="228600" progId="Equation.3">
                  <p:embed/>
                </p:oleObj>
              </mc:Choice>
              <mc:Fallback>
                <p:oleObj name="Формула" r:id="rId3" imgW="196850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20" y="1428736"/>
                        <a:ext cx="2286016" cy="2701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171448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 smtClean="0">
                <a:latin typeface="Arial" pitchFamily="34" charset="0"/>
                <a:cs typeface="Arial" pitchFamily="34" charset="0"/>
              </a:rPr>
              <a:t>б) Найдите все корни этого уравнения, принадлежащие промежутку: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071538" y="1928802"/>
          <a:ext cx="8001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Формула" r:id="rId5" imgW="799753" imgH="431613" progId="Equation.3">
                  <p:embed/>
                </p:oleObj>
              </mc:Choice>
              <mc:Fallback>
                <p:oleObj name="Формула" r:id="rId5" imgW="799753" imgH="431613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1928802"/>
                        <a:ext cx="8001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00232" y="2643182"/>
            <a:ext cx="5286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044CC"/>
                </a:solidFill>
              </a:rPr>
              <a:t>Результат выполнения задания №12 по ОО ( %)</a:t>
            </a:r>
            <a:endParaRPr lang="ru-RU" sz="1600" b="1" dirty="0">
              <a:solidFill>
                <a:srgbClr val="0044CC"/>
              </a:solidFill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928794" y="3071810"/>
          <a:ext cx="4572000" cy="302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2071670" y="4643446"/>
            <a:ext cx="4429156" cy="1588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Диаграмма 15"/>
          <p:cNvGraphicFramePr/>
          <p:nvPr/>
        </p:nvGraphicFramePr>
        <p:xfrm>
          <a:off x="5286380" y="714356"/>
          <a:ext cx="3181350" cy="17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D4E279-C68E-422B-93AB-17634C7106DD}"/>
              </a:ext>
            </a:extLst>
          </p:cNvPr>
          <p:cNvSpPr/>
          <p:nvPr/>
        </p:nvSpPr>
        <p:spPr>
          <a:xfrm>
            <a:off x="1857356" y="142853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метапредметных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результатов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57158" y="785794"/>
          <a:ext cx="3267075" cy="185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786314" y="714356"/>
          <a:ext cx="3086100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00034" y="2571744"/>
          <a:ext cx="4000528" cy="3362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572000" y="2500306"/>
          <a:ext cx="4000528" cy="353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785786" y="3071810"/>
            <a:ext cx="3571900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857752" y="3000372"/>
            <a:ext cx="3571900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85720" y="1142984"/>
            <a:ext cx="4071934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14.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Неравенство.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Решите неравенство: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5601" name="Object 1"/>
          <p:cNvGraphicFramePr>
            <a:graphicFrameLocks noChangeAspect="1"/>
          </p:cNvGraphicFramePr>
          <p:nvPr/>
        </p:nvGraphicFramePr>
        <p:xfrm>
          <a:off x="1142976" y="1500174"/>
          <a:ext cx="262890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Формула" r:id="rId3" imgW="2451100" imgH="254000" progId="Equation.3">
                  <p:embed/>
                </p:oleObj>
              </mc:Choice>
              <mc:Fallback>
                <p:oleObj name="Формула" r:id="rId3" imgW="2451100" imgH="2540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1500174"/>
                        <a:ext cx="262890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BD4E279-C68E-422B-93AB-17634C7106DD}"/>
              </a:ext>
            </a:extLst>
          </p:cNvPr>
          <p:cNvSpPr/>
          <p:nvPr/>
        </p:nvSpPr>
        <p:spPr>
          <a:xfrm>
            <a:off x="1857356" y="142853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предметных результатов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5072066" y="714356"/>
          <a:ext cx="3057525" cy="188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785786" y="2143116"/>
          <a:ext cx="457200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928662" y="3929066"/>
            <a:ext cx="4143404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D4E279-C68E-422B-93AB-17634C7106DD}"/>
              </a:ext>
            </a:extLst>
          </p:cNvPr>
          <p:cNvSpPr/>
          <p:nvPr/>
        </p:nvSpPr>
        <p:spPr>
          <a:xfrm>
            <a:off x="1857356" y="142853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метапредметных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результатов</a:t>
            </a:r>
          </a:p>
        </p:txBody>
      </p:sp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714356"/>
            <a:ext cx="6000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15.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Практико-ориентированная задача.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В июле 2025 взяли кредит на 10 лет на 700 тыс. руб.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каждый январь долг увеличивается на 20% по сравнению с концом предыдущего года;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февраля по июнь в 2026, 2027, 2028, 2029, 2030 долг уменьшается равномерно на какую то сумму;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февраля по июнь в 2031, 2032, 2033, 2034, 2035 долг уменьшается равномерно на другую сумму;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2035 году кредит должен быть выплачен.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Какая выплата была в 2026 году, если общая сумма выплат составила 1420 тыс. руб.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929322" y="714356"/>
          <a:ext cx="3067051" cy="191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000232" y="2571744"/>
          <a:ext cx="457200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2143108" y="3786190"/>
            <a:ext cx="4071966" cy="7143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2071678"/>
            <a:ext cx="464347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имеет ровно 2 различных решения.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BD4E279-C68E-422B-93AB-17634C7106DD}"/>
              </a:ext>
            </a:extLst>
          </p:cNvPr>
          <p:cNvSpPr/>
          <p:nvPr/>
        </p:nvSpPr>
        <p:spPr>
          <a:xfrm>
            <a:off x="1857356" y="142853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метапредметных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результатов</a:t>
            </a: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857232"/>
            <a:ext cx="585788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17.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Задача с параметром.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Найдите все значения параметра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𝑎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при каждом из которых система уравнений: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49" name="Рисунок 25" descr="https://chemege.ru/wp-content/uploads/2023/06/%D0%B7%D0%B0%D0%B4%D0%B0%D0%BD%D0%B8%D0%B5-17-%D0%B5%D0%B3%D1%8D-%D0%BF%D0%BE-%D0%BC%D0%B0%D1%82%D0%B5%D0%BC%D0%B0%D1%82%D0%B8%D0%BA%D0%B5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142984"/>
            <a:ext cx="2476500" cy="600075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5572132" y="857232"/>
          <a:ext cx="3076575" cy="186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2071670" y="2428868"/>
          <a:ext cx="4572000" cy="3724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2714612" y="2857496"/>
            <a:ext cx="3571900" cy="7143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785794"/>
            <a:ext cx="564357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18.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Целочисленная арифметика , перебор вариантов, доказательство.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Пример: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Есть числа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Из них можно сделать числа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+ 2 и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− 1 или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+ 2 и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−1, только если следующая пара этих чисел будет натуральной. Известно, что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𝐴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7,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11.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Можно ли за 20 ходов создать пару, где одно из чисел равно 50?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За сколько ходов можно сделать пару, где сумма чисел будет равна 600?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Какое наибольшее число ходов можно сделать, чтобы оба числа не превышали 50?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D4E279-C68E-422B-93AB-17634C7106DD}"/>
              </a:ext>
            </a:extLst>
          </p:cNvPr>
          <p:cNvSpPr/>
          <p:nvPr/>
        </p:nvSpPr>
        <p:spPr>
          <a:xfrm>
            <a:off x="1857356" y="142853"/>
            <a:ext cx="55751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Доля обучающихся, продемонстрировавших освоение 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метапредметных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 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44CC"/>
                </a:solidFill>
                <a:effectLst/>
                <a:uLnTx/>
                <a:uFillTx/>
                <a:latin typeface="Calibri"/>
                <a:cs typeface="Arial" panose="020B0604020202020204" pitchFamily="34" charset="0"/>
              </a:rPr>
              <a:t>результатов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500694" y="642918"/>
          <a:ext cx="3352800" cy="209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071670" y="2500306"/>
          <a:ext cx="45720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2071670" y="4000504"/>
            <a:ext cx="4572032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2852"/>
            <a:ext cx="9001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Рекомендации по совершенствованию организации и методики преподавания предмета на основе выявленных типичных затруднений и ошибок для ОО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0" y="857232"/>
            <a:ext cx="9001156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ровести анализ результатов ЕГЭ, обратив особое внимание на результаты выпускников, не набравших 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минимальное количество баллов по предмету, преодолевших минимальную границу с запасом в 1-2   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балла, и, преодолевших </a:t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с запасом в 1-2 балла границу, соответствующую высокому уровню подготовки (81-82 балла);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Обеспечить коррекцию рабочих программ и методических подходов к преподаванию предмета для повышения показателей качества подготовки выпускников;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Скорректировать учебный план ОО с учетом результатов ГИА;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Скорректировать календарно-тематическое планирование по математике на 2023-2024 учебный год с учетом результатов ГИА;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Организовать повышение квалификации учителей в соответствии с выявленными профессиональными дефицитами;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Организовать </a:t>
            </a:r>
            <a:r>
              <a:rPr lang="ru-RU" sz="1400" dirty="0" err="1" smtClean="0"/>
              <a:t>внутришкольную</a:t>
            </a:r>
            <a:r>
              <a:rPr lang="ru-RU" sz="1400" dirty="0" smtClean="0"/>
              <a:t> систему повышения квалификации педагогов в формате </a:t>
            </a:r>
            <a:r>
              <a:rPr lang="ru-RU" sz="1400" dirty="0" err="1" smtClean="0"/>
              <a:t>тьюторства</a:t>
            </a:r>
            <a:r>
              <a:rPr lang="ru-RU" sz="1400" dirty="0" smtClean="0"/>
              <a:t> и наставничества (или в рамках сетевого взаимодействия);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Проводить внутренний мониторинг уровня подготовки по предмету для обучающихся, планирующих сдачу ЕГЭ по математике, начиная с 10 класса;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Обеспечить индивидуальную работу с выпускниками, проявившими выдающиеся способности к математике с использованием </a:t>
            </a:r>
            <a:r>
              <a:rPr lang="ru-RU" sz="1400" dirty="0" err="1" smtClean="0"/>
              <a:t>тьюторской</a:t>
            </a:r>
            <a:r>
              <a:rPr lang="ru-RU" sz="1400" dirty="0" smtClean="0"/>
              <a:t> поддержки, продолжить работу по подготовке учащихся 11-х классов к участию в школьном и иных этапах всероссийской олимпиады школьников по предмету; 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Проводить в общеобразовательных организациях, профильные смены, работающие по модели центра «Сириус»;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ru-RU" sz="1400" dirty="0" smtClean="0"/>
              <a:t>Организовывать участие обучающихся в конкурсном отборе в профильные смены Центра «Вега».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endParaRPr lang="ru-RU" sz="1200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0CA3D2-BB43-4E76-ABCB-5585EE7C7F3B}"/>
              </a:ext>
            </a:extLst>
          </p:cNvPr>
          <p:cNvSpPr txBox="1"/>
          <p:nvPr/>
        </p:nvSpPr>
        <p:spPr>
          <a:xfrm>
            <a:off x="0" y="214290"/>
            <a:ext cx="1714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339A"/>
                </a:solidFill>
                <a:cs typeface="Arial" panose="020B0604020202020204" pitchFamily="34" charset="0"/>
              </a:rPr>
              <a:t>Математика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21E361D-18EB-4702-A283-203E1569B7B4}"/>
              </a:ext>
            </a:extLst>
          </p:cNvPr>
          <p:cNvSpPr/>
          <p:nvPr/>
        </p:nvSpPr>
        <p:spPr>
          <a:xfrm>
            <a:off x="500034" y="642919"/>
            <a:ext cx="1077549" cy="4429156"/>
          </a:xfrm>
          <a:prstGeom prst="roundRect">
            <a:avLst>
              <a:gd name="adj" fmla="val 264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endParaRPr lang="ru-RU" sz="900" b="1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000" b="1" dirty="0">
              <a:solidFill>
                <a:srgbClr val="FFFFFF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05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50" b="1" dirty="0">
                <a:solidFill>
                  <a:srgbClr val="FFFF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Содержательный анализ результатов выполнения заданий ОГЭ, ЕГЭ по математике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050" b="1" dirty="0">
                <a:solidFill>
                  <a:srgbClr val="FFFFFF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 2022 году</a:t>
            </a:r>
          </a:p>
          <a:p>
            <a:pPr algn="ctr">
              <a:lnSpc>
                <a:spcPct val="107000"/>
              </a:lnSpc>
            </a:pPr>
            <a:endParaRPr lang="ru-RU" sz="1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B76648E-0C19-4FE0-8BE9-BD29B0EEB81F}"/>
              </a:ext>
            </a:extLst>
          </p:cNvPr>
          <p:cNvSpPr/>
          <p:nvPr/>
        </p:nvSpPr>
        <p:spPr>
          <a:xfrm>
            <a:off x="1785918" y="59655"/>
            <a:ext cx="7072362" cy="6298303"/>
          </a:xfrm>
          <a:prstGeom prst="roundRect">
            <a:avLst>
              <a:gd name="adj" fmla="val 2283"/>
            </a:avLst>
          </a:prstGeom>
          <a:noFill/>
          <a:ln w="41275">
            <a:solidFill>
              <a:srgbClr val="006CB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cs typeface="Arial" panose="020B0604020202020204" pitchFamily="34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498D309-FE4F-4C2A-A8A8-3D1055990C6F}"/>
              </a:ext>
            </a:extLst>
          </p:cNvPr>
          <p:cNvSpPr/>
          <p:nvPr/>
        </p:nvSpPr>
        <p:spPr>
          <a:xfrm>
            <a:off x="5429256" y="2786058"/>
            <a:ext cx="1414466" cy="1285883"/>
          </a:xfrm>
          <a:prstGeom prst="roundRect">
            <a:avLst>
              <a:gd name="adj" fmla="val 26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Семинар</a:t>
            </a:r>
          </a:p>
          <a:p>
            <a:pPr algn="ctr"/>
            <a:endParaRPr lang="ru-RU" sz="105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endParaRPr lang="ru-RU" sz="105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050" dirty="0" smtClean="0">
                <a:solidFill>
                  <a:schemeClr val="tx1"/>
                </a:solidFill>
                <a:cs typeface="Arial" panose="020B0604020202020204" pitchFamily="34" charset="0"/>
              </a:rPr>
              <a:t>Методический аудит фонда оценочных средств ОО</a:t>
            </a:r>
            <a:endParaRPr lang="ru-RU" sz="105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97256AB8-E83B-4B84-90EE-A06EE3EE12B4}"/>
              </a:ext>
            </a:extLst>
          </p:cNvPr>
          <p:cNvSpPr/>
          <p:nvPr/>
        </p:nvSpPr>
        <p:spPr>
          <a:xfrm>
            <a:off x="3571868" y="2786058"/>
            <a:ext cx="1714512" cy="1285883"/>
          </a:xfrm>
          <a:prstGeom prst="roundRect">
            <a:avLst>
              <a:gd name="adj" fmla="val 26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Семинар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cs typeface="Arial" panose="020B0604020202020204" pitchFamily="34" charset="0"/>
              </a:rPr>
              <a:t>Методические подходы к преподаванию предметов для повышения показателя качества  подготовки выпускников</a:t>
            </a:r>
            <a:endParaRPr lang="ru-RU" sz="11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6FDB0E0-20B7-4EA8-8C08-0D357CE4C6AF}"/>
              </a:ext>
            </a:extLst>
          </p:cNvPr>
          <p:cNvSpPr/>
          <p:nvPr/>
        </p:nvSpPr>
        <p:spPr>
          <a:xfrm>
            <a:off x="7000892" y="2786058"/>
            <a:ext cx="1500198" cy="1285884"/>
          </a:xfrm>
          <a:prstGeom prst="roundRect">
            <a:avLst>
              <a:gd name="adj" fmla="val 26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Семинар</a:t>
            </a:r>
          </a:p>
          <a:p>
            <a:pPr algn="ctr"/>
            <a:endParaRPr lang="ru-RU" sz="11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  <a:cs typeface="Arial" panose="020B0604020202020204" pitchFamily="34" charset="0"/>
              </a:rPr>
              <a:t>Методический аудит рабочих программ на предмет коррекции по итогам анализа ГИА</a:t>
            </a:r>
            <a:endParaRPr lang="ru-RU" sz="11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7C5FF01-46E1-4968-A5B3-955BA9D39456}"/>
              </a:ext>
            </a:extLst>
          </p:cNvPr>
          <p:cNvSpPr/>
          <p:nvPr/>
        </p:nvSpPr>
        <p:spPr>
          <a:xfrm>
            <a:off x="2071670" y="2786058"/>
            <a:ext cx="1357322" cy="1285884"/>
          </a:xfrm>
          <a:prstGeom prst="roundRect">
            <a:avLst>
              <a:gd name="adj" fmla="val 26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Семинар</a:t>
            </a:r>
          </a:p>
          <a:p>
            <a:pPr algn="ctr"/>
            <a:endParaRPr lang="ru-RU" sz="1100" b="1" dirty="0" smtClean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  <a:cs typeface="Arial" panose="020B0604020202020204" pitchFamily="34" charset="0"/>
              </a:rPr>
              <a:t>Как обеспечить объективную оценку  образовательных результатов</a:t>
            </a:r>
            <a:endParaRPr lang="ru-RU" sz="11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AA7450-FE94-409D-B75E-41A16DF2B676}"/>
              </a:ext>
            </a:extLst>
          </p:cNvPr>
          <p:cNvSpPr txBox="1"/>
          <p:nvPr/>
        </p:nvSpPr>
        <p:spPr>
          <a:xfrm>
            <a:off x="3143240" y="2500306"/>
            <a:ext cx="4427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Программы повышения квалификации</a:t>
            </a:r>
            <a:r>
              <a:rPr lang="en-US" sz="14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РЦ</a:t>
            </a:r>
            <a:endParaRPr lang="ru-RU" sz="14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C8AE7A97-6B9C-4EF2-A8A5-68B387DA7537}"/>
              </a:ext>
            </a:extLst>
          </p:cNvPr>
          <p:cNvSpPr/>
          <p:nvPr/>
        </p:nvSpPr>
        <p:spPr>
          <a:xfrm>
            <a:off x="1928794" y="500042"/>
            <a:ext cx="6715172" cy="2041033"/>
          </a:xfrm>
          <a:prstGeom prst="roundRect">
            <a:avLst>
              <a:gd name="adj" fmla="val 26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r>
              <a:rPr lang="ru-RU" sz="1100" b="1" dirty="0">
                <a:solidFill>
                  <a:srgbClr val="006CB5"/>
                </a:solidFill>
                <a:cs typeface="Arial" panose="020B0604020202020204" pitchFamily="34" charset="0"/>
              </a:rPr>
              <a:t>2033 </a:t>
            </a:r>
            <a:r>
              <a:rPr lang="ru-RU" sz="1100" dirty="0">
                <a:solidFill>
                  <a:schemeClr val="tx1"/>
                </a:solidFill>
                <a:cs typeface="Arial" panose="020B0604020202020204" pitchFamily="34" charset="0"/>
              </a:rPr>
              <a:t>Методические аспекты решения стереометрических задач при изучении геометрии в средней школе на углубленном уровне.</a:t>
            </a:r>
          </a:p>
          <a:p>
            <a:pPr algn="l">
              <a:spcAft>
                <a:spcPts val="600"/>
              </a:spcAft>
            </a:pPr>
            <a:r>
              <a:rPr lang="ru-RU" sz="1100" b="1" dirty="0">
                <a:solidFill>
                  <a:srgbClr val="006CB5"/>
                </a:solidFill>
                <a:cs typeface="Arial" panose="020B0604020202020204" pitchFamily="34" charset="0"/>
              </a:rPr>
              <a:t>2055</a:t>
            </a:r>
            <a:r>
              <a:rPr lang="ru-RU" sz="1100" dirty="0">
                <a:solidFill>
                  <a:schemeClr val="tx1"/>
                </a:solidFill>
                <a:cs typeface="Arial" panose="020B0604020202020204" pitchFamily="34" charset="0"/>
              </a:rPr>
              <a:t> Методические приемы формирования предметных результатов по математике обучающихся при изучении «проблемных» тем по результатам ВПР.</a:t>
            </a:r>
          </a:p>
          <a:p>
            <a:pPr algn="l">
              <a:spcAft>
                <a:spcPts val="600"/>
              </a:spcAft>
            </a:pPr>
            <a:r>
              <a:rPr lang="ru-RU" sz="1100" b="1" dirty="0">
                <a:solidFill>
                  <a:srgbClr val="006CB5"/>
                </a:solidFill>
                <a:cs typeface="Arial" panose="020B0604020202020204" pitchFamily="34" charset="0"/>
              </a:rPr>
              <a:t>2276</a:t>
            </a:r>
            <a:r>
              <a:rPr lang="ru-RU" sz="1100" dirty="0">
                <a:solidFill>
                  <a:schemeClr val="tx1"/>
                </a:solidFill>
                <a:cs typeface="Arial" panose="020B0604020202020204" pitchFamily="34" charset="0"/>
              </a:rPr>
              <a:t> Подготовка к текущей и итоговой аттестации (математика).</a:t>
            </a:r>
          </a:p>
          <a:p>
            <a:pPr algn="l">
              <a:spcAft>
                <a:spcPts val="600"/>
              </a:spcAft>
            </a:pPr>
            <a:r>
              <a:rPr lang="ru-RU" sz="1100" b="1" dirty="0">
                <a:solidFill>
                  <a:srgbClr val="006CB5"/>
                </a:solidFill>
                <a:cs typeface="Arial" panose="020B0604020202020204" pitchFamily="34" charset="0"/>
              </a:rPr>
              <a:t>2334</a:t>
            </a:r>
            <a:r>
              <a:rPr lang="ru-RU" sz="1100" dirty="0">
                <a:solidFill>
                  <a:schemeClr val="tx1"/>
                </a:solidFill>
                <a:cs typeface="Arial" panose="020B0604020202020204" pitchFamily="34" charset="0"/>
              </a:rPr>
              <a:t> Методические аспекты решения задач по теории вероятностей и математической статистике в условиях реализации ФГОС ООО и СОО.</a:t>
            </a:r>
          </a:p>
          <a:p>
            <a:pPr algn="l">
              <a:spcAft>
                <a:spcPts val="600"/>
              </a:spcAft>
            </a:pPr>
            <a:r>
              <a:rPr lang="ru-RU" sz="1100" b="1" dirty="0">
                <a:solidFill>
                  <a:srgbClr val="006CB5"/>
                </a:solidFill>
                <a:cs typeface="Arial" panose="020B0604020202020204" pitchFamily="34" charset="0"/>
              </a:rPr>
              <a:t>2327</a:t>
            </a:r>
            <a:r>
              <a:rPr lang="ru-RU" sz="1100" dirty="0">
                <a:solidFill>
                  <a:schemeClr val="tx1"/>
                </a:solidFill>
                <a:cs typeface="Arial" panose="020B0604020202020204" pitchFamily="34" charset="0"/>
              </a:rPr>
              <a:t> Обновление содержания и методик преподавания в соответствии с требованиями ФГОС (ООО, математика).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6ECDB0-0DEF-4C5B-BCF0-C5CBD471CAE5}"/>
              </a:ext>
            </a:extLst>
          </p:cNvPr>
          <p:cNvSpPr txBox="1"/>
          <p:nvPr/>
        </p:nvSpPr>
        <p:spPr>
          <a:xfrm>
            <a:off x="3071802" y="4071942"/>
            <a:ext cx="47204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ctr">
              <a:defRPr b="1">
                <a:solidFill>
                  <a:srgbClr val="00206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ru-RU" sz="1400" dirty="0" smtClean="0"/>
              <a:t>План работы ТУМО</a:t>
            </a:r>
            <a:endParaRPr lang="ru-RU" sz="14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3" cstate="print"/>
          <a:srcRect t="15321" r="63884" b="32739"/>
          <a:stretch/>
        </p:blipFill>
        <p:spPr>
          <a:xfrm rot="16200000">
            <a:off x="15115" y="2431618"/>
            <a:ext cx="403333" cy="275237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" cstate="print"/>
          <a:srcRect l="41485" t="13507" r="3836" b="38217"/>
          <a:stretch/>
        </p:blipFill>
        <p:spPr>
          <a:xfrm rot="16200000">
            <a:off x="-131245" y="1884385"/>
            <a:ext cx="673294" cy="23565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5" cstate="print"/>
          <a:srcRect l="36386" t="11374" b="32690"/>
          <a:stretch/>
        </p:blipFill>
        <p:spPr>
          <a:xfrm rot="16200000">
            <a:off x="-71330" y="3538797"/>
            <a:ext cx="594023" cy="24784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3" cstate="print"/>
          <a:srcRect t="15321" r="63884" b="32739"/>
          <a:stretch/>
        </p:blipFill>
        <p:spPr>
          <a:xfrm rot="16200000">
            <a:off x="47148" y="4089765"/>
            <a:ext cx="403333" cy="27523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071670" y="285728"/>
            <a:ext cx="324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6CB5"/>
                </a:solidFill>
                <a:latin typeface="+mn-lt"/>
                <a:ea typeface="+mn-ea"/>
                <a:cs typeface="Arial" panose="020B0604020202020204" pitchFamily="34" charset="0"/>
              </a:rPr>
              <a:t>ID</a:t>
            </a:r>
            <a:endParaRPr lang="ru-RU" sz="1200" b="1" dirty="0">
              <a:solidFill>
                <a:srgbClr val="006CB5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" name="Группа 38"/>
          <p:cNvGrpSpPr/>
          <p:nvPr/>
        </p:nvGrpSpPr>
        <p:grpSpPr>
          <a:xfrm>
            <a:off x="142844" y="785794"/>
            <a:ext cx="360873" cy="670681"/>
            <a:chOff x="228600" y="190425"/>
            <a:chExt cx="416078" cy="578399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 rotWithShape="1">
            <a:blip r:embed="rId6" cstate="print"/>
            <a:srcRect l="20360" r="17734" b="7324"/>
            <a:stretch/>
          </p:blipFill>
          <p:spPr>
            <a:xfrm>
              <a:off x="228600" y="190425"/>
              <a:ext cx="416078" cy="578399"/>
            </a:xfrm>
            <a:prstGeom prst="roundRect">
              <a:avLst>
                <a:gd name="adj" fmla="val 19851"/>
              </a:avLst>
            </a:prstGeom>
          </p:spPr>
        </p:pic>
        <p:sp>
          <p:nvSpPr>
            <p:cNvPr id="42" name="Овал 41"/>
            <p:cNvSpPr/>
            <p:nvPr/>
          </p:nvSpPr>
          <p:spPr>
            <a:xfrm>
              <a:off x="364157" y="252792"/>
              <a:ext cx="127344" cy="109750"/>
            </a:xfrm>
            <a:prstGeom prst="ellipse">
              <a:avLst/>
            </a:prstGeom>
            <a:solidFill>
              <a:srgbClr val="FF0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3AA7450-FE94-409D-B75E-41A16DF2B676}"/>
              </a:ext>
            </a:extLst>
          </p:cNvPr>
          <p:cNvSpPr txBox="1"/>
          <p:nvPr/>
        </p:nvSpPr>
        <p:spPr>
          <a:xfrm>
            <a:off x="3286116" y="142852"/>
            <a:ext cx="4427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Программы повышения квалификации</a:t>
            </a:r>
            <a:r>
              <a:rPr lang="en-US" sz="14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ИРО</a:t>
            </a:r>
            <a:endParaRPr lang="ru-RU" sz="14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8" name="Прямоугольник: скругленные углы 18">
            <a:extLst>
              <a:ext uri="{FF2B5EF4-FFF2-40B4-BE49-F238E27FC236}">
                <a16:creationId xmlns:a16="http://schemas.microsoft.com/office/drawing/2014/main" id="{47C5FF01-46E1-4968-A5B3-955BA9D39456}"/>
              </a:ext>
            </a:extLst>
          </p:cNvPr>
          <p:cNvSpPr/>
          <p:nvPr/>
        </p:nvSpPr>
        <p:spPr>
          <a:xfrm>
            <a:off x="2000232" y="4357694"/>
            <a:ext cx="6786610" cy="1857388"/>
          </a:xfrm>
          <a:prstGeom prst="roundRect">
            <a:avLst>
              <a:gd name="adj" fmla="val 264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00232" y="4500570"/>
            <a:ext cx="6786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1200" dirty="0" smtClean="0"/>
              <a:t>Проведение </a:t>
            </a:r>
            <a:r>
              <a:rPr lang="ru-RU" sz="1200" dirty="0" err="1" smtClean="0"/>
              <a:t>онлайн-уроков</a:t>
            </a:r>
            <a:r>
              <a:rPr lang="ru-RU" sz="1200" dirty="0" smtClean="0"/>
              <a:t> педагогами округа, имеющих высокие достижения по ЕГЭ и ОГЭ.</a:t>
            </a:r>
          </a:p>
          <a:p>
            <a:pPr marL="228600" indent="-228600">
              <a:buAutoNum type="arabicPeriod"/>
            </a:pPr>
            <a:r>
              <a:rPr lang="ru-RU" sz="1200" dirty="0" smtClean="0"/>
              <a:t>Создание и пополнение банка методических материалов по основным темам., выносимым на ЕГЭ/ОГЭ.</a:t>
            </a:r>
          </a:p>
          <a:p>
            <a:pPr marL="228600" indent="-228600">
              <a:buAutoNum type="arabicPeriod"/>
            </a:pPr>
            <a:r>
              <a:rPr lang="ru-RU" sz="1200" dirty="0" smtClean="0"/>
              <a:t>Организация «горячей линии» для учителей математики</a:t>
            </a:r>
            <a:endParaRPr lang="en-US" sz="1200" dirty="0" smtClean="0"/>
          </a:p>
          <a:p>
            <a:pPr marL="228600" indent="-228600">
              <a:buAutoNum type="arabicPeriod"/>
            </a:pPr>
            <a:endParaRPr lang="ru-RU" sz="1200" u="sng" dirty="0" smtClean="0"/>
          </a:p>
          <a:p>
            <a:pPr marL="228600" indent="-228600">
              <a:buAutoNum type="arabicPeriod"/>
            </a:pPr>
            <a:r>
              <a:rPr lang="ru-RU" sz="1200" dirty="0" smtClean="0"/>
              <a:t>Проведение мониторинга качества образования выпускников 11 класса ( обучающихся 10 класса) , претендующих на получение аттестата особого образца.</a:t>
            </a:r>
          </a:p>
          <a:p>
            <a:pPr marL="228600" indent="-228600">
              <a:buAutoNum type="arabicPeriod"/>
            </a:pPr>
            <a:r>
              <a:rPr lang="ru-RU" sz="1200" dirty="0" smtClean="0"/>
              <a:t>Проведение заседаний  окружного ТУМО в соответствии с планом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995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1140</Words>
  <Application>Microsoft Office PowerPoint</Application>
  <PresentationFormat>Экран (4:3)</PresentationFormat>
  <Paragraphs>295</Paragraphs>
  <Slides>16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맑은 고딕</vt:lpstr>
      <vt:lpstr>Arial</vt:lpstr>
      <vt:lpstr>Calibri</vt:lpstr>
      <vt:lpstr>Cambria Math</vt:lpstr>
      <vt:lpstr>MS Mincho</vt:lpstr>
      <vt:lpstr>Times New Roman</vt:lpstr>
      <vt:lpstr>Тема Office</vt:lpstr>
      <vt:lpstr>Формула</vt:lpstr>
      <vt:lpstr>Презентация PowerPoint</vt:lpstr>
      <vt:lpstr> Количество участников ЕГЭ по предмету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User</cp:lastModifiedBy>
  <cp:revision>31</cp:revision>
  <cp:lastPrinted>2023-08-31T05:29:31Z</cp:lastPrinted>
  <dcterms:created xsi:type="dcterms:W3CDTF">2023-08-27T18:36:15Z</dcterms:created>
  <dcterms:modified xsi:type="dcterms:W3CDTF">2023-08-31T05:29:49Z</dcterms:modified>
</cp:coreProperties>
</file>