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2" r:id="rId4"/>
    <p:sldId id="257" r:id="rId5"/>
    <p:sldId id="259" r:id="rId6"/>
    <p:sldId id="260" r:id="rId7"/>
    <p:sldId id="261" r:id="rId8"/>
    <p:sldId id="269" r:id="rId9"/>
    <p:sldId id="263" r:id="rId10"/>
    <p:sldId id="265" r:id="rId11"/>
    <p:sldId id="266" r:id="rId12"/>
    <p:sldId id="267" r:id="rId13"/>
    <p:sldId id="268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ОГЭ по истории и обществознанию 2023</a:t>
            </a: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С.А. Кабанова.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ЛОГОц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9" t="-668" r="77199" b="85692"/>
          <a:stretch>
            <a:fillRect/>
          </a:stretch>
        </p:blipFill>
        <p:spPr bwMode="auto">
          <a:xfrm>
            <a:off x="5334000" y="195263"/>
            <a:ext cx="3503613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ОГЭ по истории 2023 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496944" cy="424847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Всего участников: 24 человека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ОУ: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№1 с. </a:t>
            </a:r>
            <a:r>
              <a:rPr lang="ru-RU" dirty="0" err="1" smtClean="0">
                <a:solidFill>
                  <a:schemeClr val="tx1"/>
                </a:solidFill>
              </a:rPr>
              <a:t>Кинель</a:t>
            </a:r>
            <a:r>
              <a:rPr lang="ru-RU" dirty="0" smtClean="0">
                <a:solidFill>
                  <a:schemeClr val="tx1"/>
                </a:solidFill>
              </a:rPr>
              <a:t> – Черкассы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ГБОУ СОШ </a:t>
            </a:r>
            <a:r>
              <a:rPr lang="ru-RU" dirty="0" smtClean="0">
                <a:solidFill>
                  <a:schemeClr val="tx1"/>
                </a:solidFill>
              </a:rPr>
              <a:t>№2 </a:t>
            </a:r>
            <a:r>
              <a:rPr lang="ru-RU" dirty="0">
                <a:solidFill>
                  <a:schemeClr val="tx1"/>
                </a:solidFill>
              </a:rPr>
              <a:t>с. </a:t>
            </a:r>
            <a:r>
              <a:rPr lang="ru-RU" dirty="0" err="1">
                <a:solidFill>
                  <a:schemeClr val="tx1"/>
                </a:solidFill>
              </a:rPr>
              <a:t>Кинель</a:t>
            </a:r>
            <a:r>
              <a:rPr lang="ru-RU" dirty="0">
                <a:solidFill>
                  <a:schemeClr val="tx1"/>
                </a:solidFill>
              </a:rPr>
              <a:t> – Черкассы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ГБОУ СОШ </a:t>
            </a:r>
            <a:r>
              <a:rPr lang="ru-RU" dirty="0" smtClean="0">
                <a:solidFill>
                  <a:schemeClr val="tx1"/>
                </a:solidFill>
              </a:rPr>
              <a:t>№3 </a:t>
            </a:r>
            <a:r>
              <a:rPr lang="ru-RU" dirty="0">
                <a:solidFill>
                  <a:schemeClr val="tx1"/>
                </a:solidFill>
              </a:rPr>
              <a:t>с. </a:t>
            </a:r>
            <a:r>
              <a:rPr lang="ru-RU" dirty="0" err="1">
                <a:solidFill>
                  <a:schemeClr val="tx1"/>
                </a:solidFill>
              </a:rPr>
              <a:t>Кинель</a:t>
            </a:r>
            <a:r>
              <a:rPr lang="ru-RU" dirty="0">
                <a:solidFill>
                  <a:schemeClr val="tx1"/>
                </a:solidFill>
              </a:rPr>
              <a:t> – Черкассы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с. Тимашево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с. Березняки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№6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гимназия «Гармония»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№8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ГБОУ СОШ №10 «ОЦ ЛИК»</a:t>
            </a:r>
          </a:p>
        </p:txBody>
      </p:sp>
    </p:spTree>
    <p:extLst>
      <p:ext uri="{BB962C8B-B14F-4D97-AF65-F5344CB8AC3E}">
        <p14:creationId xmlns:p14="http://schemas.microsoft.com/office/powerpoint/2010/main" val="224172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ОГЭ по истории 2023 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Успеваемость: 100%</a:t>
            </a:r>
          </a:p>
          <a:p>
            <a:r>
              <a:rPr lang="ru-RU" dirty="0"/>
              <a:t>Качество знаний: 62,5%</a:t>
            </a:r>
          </a:p>
          <a:p>
            <a:r>
              <a:rPr lang="ru-RU" dirty="0"/>
              <a:t>«5» - 5</a:t>
            </a:r>
          </a:p>
          <a:p>
            <a:r>
              <a:rPr lang="ru-RU" dirty="0"/>
              <a:t>«4» - 10</a:t>
            </a:r>
          </a:p>
          <a:p>
            <a:r>
              <a:rPr lang="ru-RU" dirty="0"/>
              <a:t>«3» - 9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8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с кратким ответом (№1-17)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% учащихся с низким и средним уровнем выполнения  заданий</a:t>
            </a:r>
          </a:p>
          <a:p>
            <a:pPr marL="0" indent="0">
              <a:buNone/>
            </a:pPr>
            <a:r>
              <a:rPr lang="ru-RU" dirty="0" smtClean="0"/>
              <a:t>№2 – 50% </a:t>
            </a:r>
            <a:r>
              <a:rPr lang="ru-RU" sz="1500" dirty="0" smtClean="0"/>
              <a:t>(хронология) </a:t>
            </a:r>
          </a:p>
          <a:p>
            <a:pPr marL="0" indent="0">
              <a:buNone/>
            </a:pPr>
            <a:r>
              <a:rPr lang="ru-RU" dirty="0" smtClean="0"/>
              <a:t>№6 – 58,33% </a:t>
            </a:r>
            <a:r>
              <a:rPr lang="ru-RU" sz="1400" dirty="0" smtClean="0"/>
              <a:t>(тезис-факт)</a:t>
            </a:r>
          </a:p>
          <a:p>
            <a:pPr marL="0" indent="0">
              <a:buNone/>
            </a:pPr>
            <a:r>
              <a:rPr lang="ru-RU" dirty="0" smtClean="0"/>
              <a:t>№8 – 50% </a:t>
            </a:r>
            <a:r>
              <a:rPr lang="ru-RU" sz="1400" dirty="0" smtClean="0"/>
              <a:t>(карта)</a:t>
            </a:r>
          </a:p>
          <a:p>
            <a:pPr marL="0" indent="0">
              <a:buNone/>
            </a:pPr>
            <a:r>
              <a:rPr lang="ru-RU" dirty="0" smtClean="0"/>
              <a:t>№9 – 33,33% </a:t>
            </a:r>
            <a:r>
              <a:rPr lang="ru-RU" sz="1400" dirty="0" smtClean="0"/>
              <a:t>(карта)</a:t>
            </a:r>
          </a:p>
          <a:p>
            <a:pPr marL="0" indent="0">
              <a:buNone/>
            </a:pPr>
            <a:r>
              <a:rPr lang="ru-RU" dirty="0"/>
              <a:t>№14 </a:t>
            </a:r>
            <a:r>
              <a:rPr lang="ru-RU" dirty="0" smtClean="0"/>
              <a:t>- 50</a:t>
            </a:r>
            <a:r>
              <a:rPr lang="ru-RU" dirty="0"/>
              <a:t>% </a:t>
            </a:r>
            <a:r>
              <a:rPr lang="ru-RU" sz="1400" dirty="0"/>
              <a:t>(памятник культуры - автор)</a:t>
            </a:r>
          </a:p>
          <a:p>
            <a:pPr marL="0" indent="0">
              <a:buNone/>
            </a:pPr>
            <a:r>
              <a:rPr lang="ru-RU" dirty="0"/>
              <a:t>№16 – 58,33% </a:t>
            </a:r>
            <a:r>
              <a:rPr lang="ru-RU" sz="1500" dirty="0"/>
              <a:t>(зарубежная история)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43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с кратким ответом (№1-17)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% учащихся справившихся с заданиями на высоком уровне</a:t>
            </a:r>
          </a:p>
          <a:p>
            <a:pPr marL="0" indent="0">
              <a:buNone/>
            </a:pPr>
            <a:r>
              <a:rPr lang="ru-RU" sz="3400" dirty="0" smtClean="0"/>
              <a:t>№1 – 87,5% </a:t>
            </a:r>
            <a:r>
              <a:rPr lang="ru-RU" sz="1500" dirty="0" smtClean="0"/>
              <a:t>(установите соответствие: событие – год)  </a:t>
            </a:r>
          </a:p>
          <a:p>
            <a:pPr marL="0" indent="0">
              <a:buNone/>
            </a:pPr>
            <a:r>
              <a:rPr lang="ru-RU" sz="3400" dirty="0"/>
              <a:t>№3 – </a:t>
            </a:r>
            <a:r>
              <a:rPr lang="ru-RU" sz="3400" dirty="0" smtClean="0"/>
              <a:t>66,66</a:t>
            </a:r>
            <a:r>
              <a:rPr lang="ru-RU" sz="3500" dirty="0" smtClean="0"/>
              <a:t>% </a:t>
            </a:r>
            <a:r>
              <a:rPr lang="ru-RU" sz="1500" dirty="0"/>
              <a:t>(термин)</a:t>
            </a:r>
            <a:endParaRPr lang="ru-RU" sz="1500" dirty="0" smtClean="0"/>
          </a:p>
          <a:p>
            <a:pPr marL="0" indent="0">
              <a:buNone/>
            </a:pPr>
            <a:r>
              <a:rPr lang="ru-RU" sz="3400" dirty="0" smtClean="0"/>
              <a:t>№4 – 79,16% </a:t>
            </a:r>
            <a:r>
              <a:rPr lang="ru-RU" sz="1500" dirty="0" smtClean="0"/>
              <a:t>(выбор ответа по заданным критериям, множественный выбор)</a:t>
            </a:r>
          </a:p>
          <a:p>
            <a:pPr marL="0" indent="0">
              <a:buNone/>
            </a:pPr>
            <a:r>
              <a:rPr lang="ru-RU" sz="3400" dirty="0"/>
              <a:t>№5 </a:t>
            </a:r>
            <a:r>
              <a:rPr lang="ru-RU" sz="3400" dirty="0" smtClean="0"/>
              <a:t>– 66,66% </a:t>
            </a:r>
            <a:r>
              <a:rPr lang="ru-RU" sz="1800" dirty="0"/>
              <a:t>(исключение термина)</a:t>
            </a:r>
            <a:endParaRPr lang="ru-RU" sz="1800" dirty="0" smtClean="0"/>
          </a:p>
          <a:p>
            <a:pPr marL="0" indent="0">
              <a:buNone/>
            </a:pPr>
            <a:r>
              <a:rPr lang="ru-RU" sz="3400" dirty="0" smtClean="0">
                <a:solidFill>
                  <a:schemeClr val="accent3"/>
                </a:solidFill>
              </a:rPr>
              <a:t>№7 – 100% </a:t>
            </a:r>
            <a:r>
              <a:rPr lang="ru-RU" sz="1500" dirty="0" smtClean="0">
                <a:solidFill>
                  <a:schemeClr val="accent3"/>
                </a:solidFill>
              </a:rPr>
              <a:t>(работа с таблицей: завершите суждение)</a:t>
            </a:r>
          </a:p>
          <a:p>
            <a:pPr marL="0" indent="0">
              <a:buNone/>
            </a:pPr>
            <a:r>
              <a:rPr lang="ru-RU" sz="3400" dirty="0" smtClean="0"/>
              <a:t>№10 – 66,66% </a:t>
            </a:r>
            <a:r>
              <a:rPr lang="ru-RU" sz="1800" dirty="0" smtClean="0"/>
              <a:t>(карта)</a:t>
            </a:r>
          </a:p>
          <a:p>
            <a:pPr marL="0" indent="0">
              <a:buNone/>
            </a:pPr>
            <a:r>
              <a:rPr lang="ru-RU" sz="3400" dirty="0"/>
              <a:t>№11 </a:t>
            </a:r>
            <a:r>
              <a:rPr lang="ru-RU" sz="3400" dirty="0" smtClean="0"/>
              <a:t>– 66,66% </a:t>
            </a:r>
            <a:r>
              <a:rPr lang="ru-RU" sz="1800" dirty="0"/>
              <a:t>(иллюстрация-событие</a:t>
            </a:r>
            <a:r>
              <a:rPr lang="ru-RU" sz="1800" dirty="0" smtClean="0"/>
              <a:t>)</a:t>
            </a:r>
          </a:p>
          <a:p>
            <a:pPr marL="0" indent="0">
              <a:buNone/>
            </a:pPr>
            <a:r>
              <a:rPr lang="ru-RU" sz="3400" dirty="0" smtClean="0"/>
              <a:t>№12 – 87,5% </a:t>
            </a:r>
            <a:r>
              <a:rPr lang="ru-RU" sz="1400" dirty="0" smtClean="0"/>
              <a:t>(заполните пропуск в схеме)</a:t>
            </a:r>
          </a:p>
          <a:p>
            <a:pPr marL="0" indent="0">
              <a:buNone/>
            </a:pPr>
            <a:r>
              <a:rPr lang="ru-RU" sz="3400" dirty="0"/>
              <a:t>№</a:t>
            </a:r>
            <a:r>
              <a:rPr lang="ru-RU" sz="3400" dirty="0" smtClean="0"/>
              <a:t>13 </a:t>
            </a:r>
            <a:r>
              <a:rPr lang="ru-RU" sz="3400" dirty="0"/>
              <a:t>– </a:t>
            </a:r>
            <a:r>
              <a:rPr lang="ru-RU" sz="3400" dirty="0" smtClean="0"/>
              <a:t>62,5% </a:t>
            </a:r>
            <a:r>
              <a:rPr lang="ru-RU" sz="1400" dirty="0" smtClean="0"/>
              <a:t>(выберите памятники культуры)</a:t>
            </a:r>
          </a:p>
          <a:p>
            <a:pPr marL="0" indent="0">
              <a:buNone/>
            </a:pPr>
            <a:r>
              <a:rPr lang="ru-RU" sz="3400" dirty="0" smtClean="0"/>
              <a:t>№15 – 79,16% </a:t>
            </a:r>
            <a:r>
              <a:rPr lang="ru-RU" sz="1500" dirty="0" smtClean="0"/>
              <a:t>(зарубежная история, выбор события)</a:t>
            </a:r>
          </a:p>
          <a:p>
            <a:pPr marL="0" indent="0">
              <a:buNone/>
            </a:pPr>
            <a:r>
              <a:rPr lang="ru-RU" sz="3400" dirty="0" smtClean="0"/>
              <a:t>№17- 70,83% </a:t>
            </a:r>
            <a:r>
              <a:rPr lang="ru-RU" sz="1500" dirty="0" smtClean="0"/>
              <a:t>(зарубежная история, выбор события по фрагменту исторического источника)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19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Задания с развернутым ответом (№18-24)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Задания вызвавшие затруднения у учащихся </a:t>
            </a:r>
            <a:r>
              <a:rPr lang="ru-RU" dirty="0" smtClean="0">
                <a:solidFill>
                  <a:srgbClr val="FF0000"/>
                </a:solidFill>
              </a:rPr>
              <a:t>№20 – 35,41% </a:t>
            </a:r>
            <a:r>
              <a:rPr lang="ru-RU" sz="1400" dirty="0" smtClean="0">
                <a:solidFill>
                  <a:srgbClr val="FF0000"/>
                </a:solidFill>
              </a:rPr>
              <a:t>(18-20 – работа с историческим источником -последствия)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№21 – 43,75% </a:t>
            </a:r>
            <a:r>
              <a:rPr lang="ru-RU" sz="1400" dirty="0" smtClean="0">
                <a:solidFill>
                  <a:srgbClr val="FF0000"/>
                </a:solidFill>
              </a:rPr>
              <a:t>(Установление причинно-следственных связей)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№22 – 37,5% </a:t>
            </a:r>
            <a:r>
              <a:rPr lang="ru-RU" sz="1400" dirty="0" smtClean="0">
                <a:solidFill>
                  <a:srgbClr val="FF0000"/>
                </a:solidFill>
              </a:rPr>
              <a:t>(Анализ исторического текста. </a:t>
            </a:r>
            <a:r>
              <a:rPr lang="ru-RU" sz="1400" dirty="0">
                <a:solidFill>
                  <a:srgbClr val="FF0000"/>
                </a:solidFill>
              </a:rPr>
              <a:t>Н</a:t>
            </a:r>
            <a:r>
              <a:rPr lang="ru-RU" sz="1400" dirty="0" smtClean="0">
                <a:solidFill>
                  <a:srgbClr val="FF0000"/>
                </a:solidFill>
              </a:rPr>
              <a:t>айдите фактические ошибки и исправьте их)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№23 – 50% </a:t>
            </a:r>
            <a:r>
              <a:rPr lang="ru-RU" sz="1400" dirty="0" smtClean="0">
                <a:solidFill>
                  <a:srgbClr val="FF0000"/>
                </a:solidFill>
              </a:rPr>
              <a:t>(Сравнение исторических событий и явлений: различия)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№24 – 38,88% </a:t>
            </a:r>
            <a:r>
              <a:rPr lang="ru-RU" sz="1500" dirty="0" smtClean="0">
                <a:solidFill>
                  <a:srgbClr val="FF0000"/>
                </a:solidFill>
              </a:rPr>
              <a:t>(Анализ исторической ситуации, связанной с деятельностью исторической личности)</a:t>
            </a:r>
            <a:endParaRPr lang="ru-RU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91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с развернутым ответом (№18-24)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% учащихся справившихся с заданиями на высоком уровне</a:t>
            </a:r>
          </a:p>
          <a:p>
            <a:pPr marL="0" indent="0">
              <a:buNone/>
            </a:pPr>
            <a:r>
              <a:rPr lang="ru-RU" dirty="0" smtClean="0"/>
              <a:t>№18 – 72,91% </a:t>
            </a:r>
            <a:r>
              <a:rPr lang="ru-RU" sz="1400" dirty="0" smtClean="0"/>
              <a:t>(работа с историческим источником; век, имя)</a:t>
            </a:r>
          </a:p>
          <a:p>
            <a:pPr marL="0" indent="0">
              <a:buNone/>
            </a:pPr>
            <a:r>
              <a:rPr lang="ru-RU" dirty="0" smtClean="0"/>
              <a:t>№19 – 93,75% </a:t>
            </a:r>
            <a:r>
              <a:rPr lang="ru-RU" sz="1400" dirty="0" smtClean="0"/>
              <a:t>( работа с историческим источником)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9816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600" dirty="0"/>
              <a:t>- изучить «Демонстрационный вариант измерительных материалов для государственной итоговой аттестации по программам основного общего образования» (история), «Спецификацию измерительных материалов для государственной итоговой аттестации по программам основного общего образования» (история)» (http://www.fipi); ознакомить с данными документами обучающихся, потенциальных участников ОГЭ по истории;</a:t>
            </a:r>
          </a:p>
          <a:p>
            <a:pPr marL="0" indent="0">
              <a:buNone/>
            </a:pPr>
            <a:r>
              <a:rPr lang="ru-RU" sz="5600" dirty="0"/>
              <a:t>- изучить и использовать в педагогической деятельности содержание отчета председателя предметной комиссии о результатах ОГЭ по истории в Самарской области в 2023 году (http://cmoko48.lipetsk.ru);</a:t>
            </a:r>
          </a:p>
          <a:p>
            <a:pPr marL="0" indent="0">
              <a:buNone/>
            </a:pPr>
            <a:r>
              <a:rPr lang="ru-RU" sz="5600" dirty="0"/>
              <a:t>- использовать задания формата вариантов измерительных материалов для государственной итоговой аттестации по программам основного общего образования при организации текущего контроля и проведении промежуточной аттестации обучающихся по истории;</a:t>
            </a:r>
          </a:p>
          <a:p>
            <a:pPr marL="0" indent="0">
              <a:buNone/>
            </a:pPr>
            <a:r>
              <a:rPr lang="ru-RU" sz="5600" dirty="0"/>
              <a:t>- обсудить с обучающимися алгоритмы выполнения заданий, аналогичных тем, которые используются в рамках государственной итоговой аттестации;</a:t>
            </a:r>
          </a:p>
          <a:p>
            <a:pPr marL="0" indent="0">
              <a:buNone/>
            </a:pPr>
            <a:r>
              <a:rPr lang="ru-RU" sz="5600" dirty="0"/>
              <a:t>- учитывать в работе содержание и принципы Историко-культурного стандарта, обязательно изучать даты, термины и исторические личности, указанные в стандарте;</a:t>
            </a:r>
          </a:p>
          <a:p>
            <a:pPr marL="0" indent="0">
              <a:buNone/>
            </a:pPr>
            <a:r>
              <a:rPr lang="ru-RU" sz="5600" dirty="0"/>
              <a:t>- повысить уровень овладения учащимися умениями анализировать историческую информацию, представленную в разных источниках (текст, историческая карта, таблица, схема, изображение);</a:t>
            </a:r>
          </a:p>
          <a:p>
            <a:pPr marL="0" indent="0">
              <a:buNone/>
            </a:pPr>
            <a:r>
              <a:rPr lang="ru-RU" sz="5600" dirty="0"/>
              <a:t>- использовать в обучении эффективные приемы сравнительного анализа;</a:t>
            </a:r>
          </a:p>
          <a:p>
            <a:pPr marL="0" indent="0">
              <a:buNone/>
            </a:pPr>
            <a:r>
              <a:rPr lang="ru-RU" sz="5600" dirty="0"/>
              <a:t>- включать разнообразные по форме и уровню сложности задания в текущую проверку знаний на уроках, ориентируясь на модели заданий ОГЭ; </a:t>
            </a:r>
          </a:p>
          <a:p>
            <a:pPr marL="0" indent="0">
              <a:buNone/>
            </a:pPr>
            <a:r>
              <a:rPr lang="ru-RU" sz="5600" dirty="0"/>
              <a:t>- уделить внимание формированию у учащихся умения соотносить ключевые события отечественной и мировой истории; </a:t>
            </a:r>
          </a:p>
          <a:p>
            <a:pPr marL="0" indent="0">
              <a:buNone/>
            </a:pPr>
            <a:r>
              <a:rPr lang="ru-RU" sz="5600" dirty="0"/>
              <a:t>- особое внимание уделять развитию письменной речи выпускников для того, чтобы они могли продемонстрировать следующие умения: последовательно излагать исторические факты и события; устанавливать причинно-следственные связи; систематизировать, обобщать исторический материал; максимально использовать историческую терминологию и понятийный аппарат; </a:t>
            </a:r>
          </a:p>
          <a:p>
            <a:pPr marL="0" indent="0">
              <a:buNone/>
            </a:pPr>
            <a:r>
              <a:rPr lang="ru-RU" sz="5600" dirty="0"/>
              <a:t>- активно использовать в работе материалы, размещенные на сайте ФИПИ, в частности, Открытый банк заданий.</a:t>
            </a:r>
          </a:p>
          <a:p>
            <a:pPr marL="0" indent="0">
              <a:buNone/>
            </a:pPr>
            <a:endParaRPr lang="ru-RU" sz="5600" dirty="0"/>
          </a:p>
        </p:txBody>
      </p:sp>
    </p:spTree>
    <p:extLst>
      <p:ext uri="{BB962C8B-B14F-4D97-AF65-F5344CB8AC3E}">
        <p14:creationId xmlns:p14="http://schemas.microsoft.com/office/powerpoint/2010/main" val="328049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ОГЭ по обществознанию 2023 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Всего участников: </a:t>
            </a:r>
            <a:r>
              <a:rPr lang="ru-RU" dirty="0" smtClean="0"/>
              <a:t>543 человека.</a:t>
            </a:r>
          </a:p>
          <a:p>
            <a:r>
              <a:rPr lang="ru-RU" dirty="0" smtClean="0"/>
              <a:t>«5» – 64</a:t>
            </a:r>
          </a:p>
          <a:p>
            <a:r>
              <a:rPr lang="ru-RU" dirty="0" smtClean="0"/>
              <a:t>«4» – 216</a:t>
            </a:r>
          </a:p>
          <a:p>
            <a:r>
              <a:rPr lang="ru-RU" dirty="0" smtClean="0"/>
              <a:t>«3» – 251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«2» – 12</a:t>
            </a:r>
          </a:p>
          <a:p>
            <a:r>
              <a:rPr lang="ru-RU" dirty="0" smtClean="0"/>
              <a:t>% успеваемости – 97,7%</a:t>
            </a:r>
          </a:p>
          <a:p>
            <a:r>
              <a:rPr lang="ru-RU" dirty="0" smtClean="0"/>
              <a:t>Качество знаний – 51,5%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9468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Задания с кратким </a:t>
            </a:r>
            <a:r>
              <a:rPr lang="ru-RU" dirty="0" smtClean="0"/>
              <a:t>ответом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Задания вызвавшие затруднения у учащихся</a:t>
            </a:r>
          </a:p>
          <a:p>
            <a:pPr marL="0" indent="0">
              <a:buNone/>
            </a:pPr>
            <a:r>
              <a:rPr lang="ru-RU" dirty="0"/>
              <a:t>(% учащихся </a:t>
            </a:r>
            <a:r>
              <a:rPr lang="ru-RU" dirty="0" smtClean="0"/>
              <a:t>справившихся </a:t>
            </a:r>
            <a:r>
              <a:rPr lang="ru-RU" dirty="0"/>
              <a:t>с заданиями</a:t>
            </a:r>
            <a:r>
              <a:rPr lang="ru-RU" dirty="0" smtClean="0"/>
              <a:t>)</a:t>
            </a:r>
            <a:endParaRPr lang="ru-RU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№14 – 55,63% </a:t>
            </a:r>
            <a:r>
              <a:rPr lang="ru-RU" sz="1400" dirty="0" smtClean="0">
                <a:solidFill>
                  <a:srgbClr val="FF0000"/>
                </a:solidFill>
              </a:rPr>
              <a:t>(Политика)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№15 – 52,40% </a:t>
            </a:r>
            <a:r>
              <a:rPr lang="ru-RU" sz="1400" dirty="0">
                <a:solidFill>
                  <a:srgbClr val="FF0000"/>
                </a:solidFill>
              </a:rPr>
              <a:t>(соответствие)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45923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Задания с кратким ответом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% учащихся справившихся с заданиями</a:t>
            </a:r>
          </a:p>
          <a:p>
            <a:pPr marL="0" indent="0">
              <a:buNone/>
            </a:pPr>
            <a:r>
              <a:rPr lang="ru-RU" dirty="0" smtClean="0"/>
              <a:t>№2 – 71,90</a:t>
            </a:r>
            <a:r>
              <a:rPr lang="ru-RU" dirty="0"/>
              <a:t>% </a:t>
            </a:r>
            <a:r>
              <a:rPr lang="ru-RU" sz="1500" dirty="0"/>
              <a:t>(Человек и общество, культура)  </a:t>
            </a:r>
            <a:r>
              <a:rPr lang="ru-RU" sz="1500" dirty="0" smtClean="0"/>
              <a:t>   </a:t>
            </a:r>
            <a:r>
              <a:rPr lang="ru-RU" dirty="0" smtClean="0"/>
              <a:t>№13 – 71,71% </a:t>
            </a:r>
            <a:r>
              <a:rPr lang="ru-RU" sz="1300" dirty="0" smtClean="0"/>
              <a:t>(Политика)</a:t>
            </a:r>
          </a:p>
          <a:p>
            <a:pPr marL="0" indent="0">
              <a:buNone/>
            </a:pPr>
            <a:r>
              <a:rPr lang="ru-RU" dirty="0" smtClean="0"/>
              <a:t>№3 – </a:t>
            </a:r>
            <a:r>
              <a:rPr lang="ru-RU" dirty="0"/>
              <a:t>88,17% </a:t>
            </a:r>
            <a:r>
              <a:rPr lang="ru-RU" sz="1500" dirty="0"/>
              <a:t>(Человек и общество, культура)   </a:t>
            </a:r>
            <a:r>
              <a:rPr lang="ru-RU" sz="1500" dirty="0" smtClean="0"/>
              <a:t>  </a:t>
            </a:r>
            <a:r>
              <a:rPr lang="ru-RU" dirty="0" smtClean="0"/>
              <a:t>№16 – 68,76% </a:t>
            </a:r>
            <a:r>
              <a:rPr lang="ru-RU" sz="1500" dirty="0" smtClean="0"/>
              <a:t>(Право)</a:t>
            </a:r>
          </a:p>
          <a:p>
            <a:pPr marL="0" indent="0">
              <a:buNone/>
            </a:pPr>
            <a:r>
              <a:rPr lang="ru-RU" dirty="0" smtClean="0"/>
              <a:t>№4 – 75,97</a:t>
            </a:r>
            <a:r>
              <a:rPr lang="ru-RU" dirty="0"/>
              <a:t>% </a:t>
            </a:r>
            <a:r>
              <a:rPr lang="ru-RU" sz="1500" dirty="0"/>
              <a:t>(Человек и общество, культура)      </a:t>
            </a:r>
            <a:r>
              <a:rPr lang="ru-RU" dirty="0" smtClean="0"/>
              <a:t>№17 – 77,07% </a:t>
            </a:r>
            <a:r>
              <a:rPr lang="ru-RU" sz="1500" dirty="0" smtClean="0"/>
              <a:t>(Право)</a:t>
            </a:r>
          </a:p>
          <a:p>
            <a:pPr marL="0" indent="0">
              <a:buNone/>
            </a:pPr>
            <a:r>
              <a:rPr lang="ru-RU" dirty="0" smtClean="0"/>
              <a:t>№7 – 78,18% </a:t>
            </a:r>
            <a:r>
              <a:rPr lang="ru-RU" sz="1300" dirty="0" smtClean="0"/>
              <a:t>(Экономика)                                                    </a:t>
            </a:r>
            <a:r>
              <a:rPr lang="ru-RU" dirty="0" smtClean="0"/>
              <a:t>№18 – 62,66% </a:t>
            </a:r>
            <a:r>
              <a:rPr lang="ru-RU" sz="1300" dirty="0" smtClean="0"/>
              <a:t>(Право)</a:t>
            </a:r>
          </a:p>
          <a:p>
            <a:pPr marL="0" indent="0">
              <a:buNone/>
            </a:pPr>
            <a:r>
              <a:rPr lang="ru-RU" dirty="0" smtClean="0"/>
              <a:t>№8 – 76,89% </a:t>
            </a:r>
            <a:r>
              <a:rPr lang="ru-RU" sz="1500" dirty="0" smtClean="0"/>
              <a:t>(Экономика)                     </a:t>
            </a:r>
            <a:r>
              <a:rPr lang="ru-RU" dirty="0" smtClean="0"/>
              <a:t>№19 – 62,66% </a:t>
            </a:r>
            <a:r>
              <a:rPr lang="ru-RU" sz="1300" dirty="0" smtClean="0"/>
              <a:t>(Сходство и различия)</a:t>
            </a:r>
          </a:p>
          <a:p>
            <a:pPr marL="0" indent="0">
              <a:buNone/>
            </a:pPr>
            <a:r>
              <a:rPr lang="ru-RU" dirty="0" smtClean="0"/>
              <a:t>№9 – 68,57%  </a:t>
            </a:r>
            <a:r>
              <a:rPr lang="ru-RU" sz="1500" dirty="0" smtClean="0"/>
              <a:t>(Экономика)                  </a:t>
            </a:r>
            <a:r>
              <a:rPr lang="ru-RU" dirty="0" smtClean="0"/>
              <a:t>№20 – 77,07% </a:t>
            </a:r>
            <a:r>
              <a:rPr lang="ru-RU" sz="1500" dirty="0" smtClean="0"/>
              <a:t>(Заполнение пропуска)</a:t>
            </a:r>
          </a:p>
          <a:p>
            <a:pPr marL="0" indent="0">
              <a:buNone/>
            </a:pPr>
            <a:r>
              <a:rPr lang="ru-RU" dirty="0" smtClean="0"/>
              <a:t>№10 – 71,34% </a:t>
            </a:r>
            <a:r>
              <a:rPr lang="ru-RU" sz="1500" dirty="0" smtClean="0"/>
              <a:t>(</a:t>
            </a:r>
            <a:r>
              <a:rPr lang="ru-RU" sz="1500" dirty="0" err="1" smtClean="0"/>
              <a:t>Соц</a:t>
            </a:r>
            <a:r>
              <a:rPr lang="ru-RU" sz="1500" dirty="0" smtClean="0"/>
              <a:t> сфера)</a:t>
            </a:r>
          </a:p>
          <a:p>
            <a:pPr marL="0" indent="0">
              <a:buNone/>
            </a:pPr>
            <a:r>
              <a:rPr lang="ru-RU" dirty="0" smtClean="0"/>
              <a:t>№11 – 67,28% </a:t>
            </a:r>
            <a:r>
              <a:rPr lang="ru-RU" sz="1500" dirty="0" smtClean="0"/>
              <a:t>(</a:t>
            </a:r>
            <a:r>
              <a:rPr lang="ru-RU" sz="1500" dirty="0" err="1" smtClean="0"/>
              <a:t>Соц</a:t>
            </a:r>
            <a:r>
              <a:rPr lang="ru-RU" sz="1500" dirty="0" smtClean="0"/>
              <a:t> сфера)</a:t>
            </a:r>
          </a:p>
        </p:txBody>
      </p:sp>
    </p:spTree>
    <p:extLst>
      <p:ext uri="{BB962C8B-B14F-4D97-AF65-F5344CB8AC3E}">
        <p14:creationId xmlns:p14="http://schemas.microsoft.com/office/powerpoint/2010/main" val="151897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Задания с развернутым ответом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Задания вызвавшие затруднения у учащихся</a:t>
            </a:r>
          </a:p>
          <a:p>
            <a:pPr marL="0" indent="0">
              <a:buNone/>
            </a:pPr>
            <a:r>
              <a:rPr lang="ru-RU" dirty="0" smtClean="0"/>
              <a:t>(% учащихся  справившихся с заданиями)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№1 – 49,53% </a:t>
            </a:r>
            <a:r>
              <a:rPr lang="ru-RU" sz="1200" dirty="0" smtClean="0">
                <a:solidFill>
                  <a:srgbClr val="FF0000"/>
                </a:solidFill>
              </a:rPr>
              <a:t>(выбор 2 понятий по заданным критериям и раскрытие смысла одного из понятий)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№5 – 47,56% </a:t>
            </a:r>
            <a:r>
              <a:rPr lang="ru-RU" sz="1400" dirty="0" smtClean="0">
                <a:solidFill>
                  <a:srgbClr val="FF0000"/>
                </a:solidFill>
              </a:rPr>
              <a:t>(работа по заданной теме с фотоизображением, умение делать выводы)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№23 – 39,55% </a:t>
            </a:r>
            <a:r>
              <a:rPr lang="ru-RU" sz="1400" dirty="0" smtClean="0">
                <a:solidFill>
                  <a:srgbClr val="FF0000"/>
                </a:solidFill>
              </a:rPr>
              <a:t>(работа с текстом, примеры, моделирование ситуаций)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№24 – 53,97% </a:t>
            </a:r>
            <a:r>
              <a:rPr lang="ru-RU" sz="1400" dirty="0" smtClean="0">
                <a:solidFill>
                  <a:srgbClr val="FF0000"/>
                </a:solidFill>
              </a:rPr>
              <a:t>(работа с текстом)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0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Задания с развернутым ответом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% учащихся справившихся с заданиями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3"/>
                </a:solidFill>
              </a:rPr>
              <a:t>№6 – 95,1% </a:t>
            </a:r>
            <a:r>
              <a:rPr lang="ru-RU" sz="1400" dirty="0" smtClean="0">
                <a:solidFill>
                  <a:schemeClr val="accent3"/>
                </a:solidFill>
              </a:rPr>
              <a:t>(решение типичных задач)</a:t>
            </a:r>
          </a:p>
          <a:p>
            <a:pPr marL="0" indent="0">
              <a:buNone/>
            </a:pPr>
            <a:r>
              <a:rPr lang="ru-RU" dirty="0" smtClean="0"/>
              <a:t>№12 – 68,76% </a:t>
            </a:r>
            <a:r>
              <a:rPr lang="ru-RU" sz="1400" dirty="0" smtClean="0"/>
              <a:t>(работа с диаграммой: сходство и различия)</a:t>
            </a:r>
          </a:p>
          <a:p>
            <a:pPr marL="0" indent="0">
              <a:buNone/>
            </a:pPr>
            <a:r>
              <a:rPr lang="ru-RU" dirty="0" smtClean="0"/>
              <a:t>№21 – 75,13% </a:t>
            </a:r>
            <a:r>
              <a:rPr lang="ru-RU" sz="1400" dirty="0" smtClean="0"/>
              <a:t>(составление плана)</a:t>
            </a:r>
          </a:p>
          <a:p>
            <a:pPr marL="0" indent="0">
              <a:buNone/>
            </a:pPr>
            <a:r>
              <a:rPr lang="ru-RU" dirty="0" smtClean="0"/>
              <a:t>№22 – 65,52% </a:t>
            </a:r>
            <a:r>
              <a:rPr lang="ru-RU" sz="1400" dirty="0" smtClean="0"/>
              <a:t>(работа с текстом)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8174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Результаты учащихся сдавших экзамен на «2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№2 – 58,33%                        №16 - 66,66</a:t>
            </a:r>
          </a:p>
          <a:p>
            <a:pPr marL="0" indent="0">
              <a:buNone/>
            </a:pPr>
            <a:r>
              <a:rPr lang="ru-RU" dirty="0" smtClean="0"/>
              <a:t>№3 – 41,66%                         №17 – 75%</a:t>
            </a:r>
          </a:p>
          <a:p>
            <a:pPr marL="0" indent="0">
              <a:buNone/>
            </a:pPr>
            <a:r>
              <a:rPr lang="ru-RU" dirty="0" smtClean="0"/>
              <a:t>№4 -50%                                 №20 – 41,66%</a:t>
            </a:r>
          </a:p>
          <a:p>
            <a:pPr marL="0" indent="0">
              <a:buNone/>
            </a:pPr>
            <a:r>
              <a:rPr lang="ru-RU" dirty="0" smtClean="0"/>
              <a:t>№6 – 70,83%                          №22 – 33,33%</a:t>
            </a:r>
          </a:p>
          <a:p>
            <a:pPr marL="0" indent="0">
              <a:buNone/>
            </a:pPr>
            <a:r>
              <a:rPr lang="ru-RU" dirty="0" smtClean="0"/>
              <a:t>№8 – 41,66%</a:t>
            </a:r>
          </a:p>
          <a:p>
            <a:pPr marL="0" indent="0">
              <a:buNone/>
            </a:pPr>
            <a:r>
              <a:rPr lang="ru-RU" dirty="0" smtClean="0"/>
              <a:t>№11 – 33,33%</a:t>
            </a:r>
          </a:p>
          <a:p>
            <a:pPr marL="0" indent="0">
              <a:buNone/>
            </a:pPr>
            <a:r>
              <a:rPr lang="ru-RU" dirty="0" smtClean="0"/>
              <a:t>№14 – 33,33%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015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dirty="0"/>
              <a:t>- изучить «Демонстрационный вариант контрольных измерительных материалов для проведения в 2023 году единого государственного экзамена по обществознанию», «Спецификацию контрольных измерительных материалов единого государственного экзамена по обществознанию» и «Кодификатор элементов содержания и требований к уровню подготовки выпускников образовательных организаций для проведения единого государственного экзамена по обществознанию» (http://www.fipi), ознакомить с данными документами обучающихся, потенциальных участников ЕГЭ по обществознанию;</a:t>
            </a:r>
          </a:p>
          <a:p>
            <a:pPr marL="0" indent="0">
              <a:buNone/>
            </a:pPr>
            <a:r>
              <a:rPr lang="ru-RU" sz="6400" dirty="0"/>
              <a:t>- изучить и использовать в педагогической деятельности «Методические рекомендации для учителей, подготовленные на основе анализа типичных ошибок участников ОГЭ 2023 года по обществознанию», (http://www.fipi);</a:t>
            </a:r>
          </a:p>
          <a:p>
            <a:pPr marL="0" indent="0">
              <a:buNone/>
            </a:pPr>
            <a:r>
              <a:rPr lang="ru-RU" sz="6400" dirty="0"/>
              <a:t>- изучить и использовать в педагогической деятельности содержание отчета председателя предметной комиссии о результатах ОГЭ по обществознанию в Самарской области в 2023 году;</a:t>
            </a:r>
          </a:p>
          <a:p>
            <a:pPr marL="0" indent="0">
              <a:buNone/>
            </a:pPr>
            <a:r>
              <a:rPr lang="ru-RU" sz="6400" dirty="0"/>
              <a:t>- использовать задания формата вариантов КИМ ОГЭ на уровне основного и среднего образования при организации текущего контроля и проведении промежуточной аттестации обучающихся по истории;</a:t>
            </a:r>
          </a:p>
          <a:p>
            <a:pPr marL="0" indent="0">
              <a:buNone/>
            </a:pPr>
            <a:r>
              <a:rPr lang="ru-RU" sz="6400" dirty="0"/>
              <a:t>- обсудить с обучающимися алгоритмы выполнения заданий, аналогичных тем, которые используются в рамках государственной итоговой аттестации.</a:t>
            </a:r>
          </a:p>
          <a:p>
            <a:pPr marL="0" indent="0">
              <a:buNone/>
            </a:pPr>
            <a:r>
              <a:rPr lang="ru-RU" sz="6400" dirty="0"/>
              <a:t>- обратить особое внимание в процессе подготовки к экзамену на обучающихся с низким познавательным потенциалом, а также на тех, кто выбирает «Обществознание » для государственной итоговой аттестации в качестве «запасного варианта», определить для этих категорий обучающихся реалистичную и рациональную индивидуальную образовательную траекторию, обеспечивая возможность качественной базовой подготовки выпускников в соответствии с требованиями ФК ГОС.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0008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1369</Words>
  <Application>Microsoft Office PowerPoint</Application>
  <PresentationFormat>Экран (4:3)</PresentationFormat>
  <Paragraphs>118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Результаты ОГЭ по истории 2023 г.</vt:lpstr>
      <vt:lpstr>Результаты ОГЭ по истории 2023 г.</vt:lpstr>
      <vt:lpstr>Задания с кратким ответом (№1-17) </vt:lpstr>
      <vt:lpstr>Задания с кратким ответом (№1-17)</vt:lpstr>
      <vt:lpstr>Задания с развернутым ответом (№18-24)</vt:lpstr>
      <vt:lpstr>Задания с развернутым ответом (№18-24)</vt:lpstr>
      <vt:lpstr>Рекомендации</vt:lpstr>
      <vt:lpstr>Результаты ОГЭ по обществознанию 2023 г.</vt:lpstr>
      <vt:lpstr>Задания с кратким ответом</vt:lpstr>
      <vt:lpstr>Задания с кратким ответом</vt:lpstr>
      <vt:lpstr>Задания с развернутым ответом</vt:lpstr>
      <vt:lpstr>Задания с развернутым ответом</vt:lpstr>
      <vt:lpstr>Результаты учащихся сдавших экзамен на «2»</vt:lpstr>
      <vt:lpstr>Рекомендации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Администратор</cp:lastModifiedBy>
  <cp:revision>38</cp:revision>
  <dcterms:created xsi:type="dcterms:W3CDTF">2023-08-10T11:13:43Z</dcterms:created>
  <dcterms:modified xsi:type="dcterms:W3CDTF">2023-08-28T07:37:53Z</dcterms:modified>
</cp:coreProperties>
</file>