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57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56" r:id="rId11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4C3D"/>
    <a:srgbClr val="9A7C72"/>
    <a:srgbClr val="B29C94"/>
    <a:srgbClr val="D28935"/>
    <a:srgbClr val="3668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1"/>
  </p:normalViewPr>
  <p:slideViewPr>
    <p:cSldViewPr snapToGrid="0">
      <p:cViewPr varScale="1">
        <p:scale>
          <a:sx n="69" d="100"/>
          <a:sy n="69" d="100"/>
        </p:scale>
        <p:origin x="75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40"/>
    </mc:Choice>
    <mc:Fallback>
      <c:style val="40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037751531058617"/>
          <c:y val="0.11670341398438824"/>
          <c:w val="0.85456513958482461"/>
          <c:h val="0.76731662766716813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cat>
            <c:numRef>
              <c:f>'[Диаграмма в Microsoft PowerPoint]Лист1'!$H$1:$H$43</c:f>
              <c:numCache>
                <c:formatCode>General</c:formatCode>
                <c:ptCount val="4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35.1</c:v>
                </c:pt>
                <c:pt idx="35">
                  <c:v>35.200000000000003</c:v>
                </c:pt>
                <c:pt idx="36">
                  <c:v>35.299999999999997</c:v>
                </c:pt>
                <c:pt idx="37">
                  <c:v>35.4</c:v>
                </c:pt>
                <c:pt idx="38">
                  <c:v>36</c:v>
                </c:pt>
                <c:pt idx="39">
                  <c:v>37</c:v>
                </c:pt>
                <c:pt idx="40">
                  <c:v>38.1</c:v>
                </c:pt>
                <c:pt idx="41">
                  <c:v>38.200000000000003</c:v>
                </c:pt>
                <c:pt idx="42">
                  <c:v>38.299999999999997</c:v>
                </c:pt>
              </c:numCache>
            </c:numRef>
          </c:cat>
          <c:val>
            <c:numRef>
              <c:f>'[Диаграмма в Microsoft PowerPoint]Лист1'!$I$1:$I$43</c:f>
              <c:numCache>
                <c:formatCode>General</c:formatCode>
                <c:ptCount val="43"/>
                <c:pt idx="0">
                  <c:v>88</c:v>
                </c:pt>
                <c:pt idx="1">
                  <c:v>83</c:v>
                </c:pt>
                <c:pt idx="2">
                  <c:v>63</c:v>
                </c:pt>
                <c:pt idx="3">
                  <c:v>100</c:v>
                </c:pt>
                <c:pt idx="4">
                  <c:v>73</c:v>
                </c:pt>
                <c:pt idx="5">
                  <c:v>25</c:v>
                </c:pt>
                <c:pt idx="6">
                  <c:v>79</c:v>
                </c:pt>
                <c:pt idx="7">
                  <c:v>92</c:v>
                </c:pt>
                <c:pt idx="8">
                  <c:v>21</c:v>
                </c:pt>
                <c:pt idx="9">
                  <c:v>100</c:v>
                </c:pt>
                <c:pt idx="10">
                  <c:v>83</c:v>
                </c:pt>
                <c:pt idx="11">
                  <c:v>91</c:v>
                </c:pt>
                <c:pt idx="12">
                  <c:v>71</c:v>
                </c:pt>
                <c:pt idx="13">
                  <c:v>71</c:v>
                </c:pt>
                <c:pt idx="14">
                  <c:v>71</c:v>
                </c:pt>
                <c:pt idx="15">
                  <c:v>75</c:v>
                </c:pt>
                <c:pt idx="16">
                  <c:v>75</c:v>
                </c:pt>
                <c:pt idx="17">
                  <c:v>79</c:v>
                </c:pt>
                <c:pt idx="18">
                  <c:v>63</c:v>
                </c:pt>
                <c:pt idx="19">
                  <c:v>75</c:v>
                </c:pt>
                <c:pt idx="20">
                  <c:v>46</c:v>
                </c:pt>
                <c:pt idx="21">
                  <c:v>54</c:v>
                </c:pt>
                <c:pt idx="22">
                  <c:v>88</c:v>
                </c:pt>
                <c:pt idx="23">
                  <c:v>79</c:v>
                </c:pt>
                <c:pt idx="24">
                  <c:v>71</c:v>
                </c:pt>
                <c:pt idx="25">
                  <c:v>17</c:v>
                </c:pt>
                <c:pt idx="26">
                  <c:v>92</c:v>
                </c:pt>
                <c:pt idx="27">
                  <c:v>58</c:v>
                </c:pt>
                <c:pt idx="28">
                  <c:v>71</c:v>
                </c:pt>
                <c:pt idx="29">
                  <c:v>88</c:v>
                </c:pt>
                <c:pt idx="30">
                  <c:v>67</c:v>
                </c:pt>
                <c:pt idx="31">
                  <c:v>75</c:v>
                </c:pt>
                <c:pt idx="32">
                  <c:v>79</c:v>
                </c:pt>
                <c:pt idx="33">
                  <c:v>88</c:v>
                </c:pt>
                <c:pt idx="34">
                  <c:v>78</c:v>
                </c:pt>
                <c:pt idx="35">
                  <c:v>69</c:v>
                </c:pt>
                <c:pt idx="36">
                  <c:v>31</c:v>
                </c:pt>
                <c:pt idx="37">
                  <c:v>73</c:v>
                </c:pt>
                <c:pt idx="38">
                  <c:v>60</c:v>
                </c:pt>
                <c:pt idx="39">
                  <c:v>73</c:v>
                </c:pt>
                <c:pt idx="40">
                  <c:v>68</c:v>
                </c:pt>
                <c:pt idx="41">
                  <c:v>69</c:v>
                </c:pt>
                <c:pt idx="42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C2-4F82-A7F0-7F5B0188AC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758528"/>
        <c:axId val="144392960"/>
      </c:barChart>
      <c:catAx>
        <c:axId val="46758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44392960"/>
        <c:crosses val="autoZero"/>
        <c:auto val="1"/>
        <c:lblAlgn val="ctr"/>
        <c:lblOffset val="100"/>
        <c:noMultiLvlLbl val="0"/>
      </c:catAx>
      <c:valAx>
        <c:axId val="1443929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67585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082011487694474E-2"/>
          <c:y val="4.666173944657942E-2"/>
          <c:w val="0.8228666253890623"/>
          <c:h val="0.80801399477585978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учащиеся с оченкой "2"</c:v>
                </c:pt>
              </c:strCache>
            </c:strRef>
          </c:tx>
          <c:cat>
            <c:numRef>
              <c:f>Лист1!$A$2:$A$44</c:f>
              <c:numCache>
                <c:formatCode>General</c:formatCode>
                <c:ptCount val="4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35.1</c:v>
                </c:pt>
                <c:pt idx="35">
                  <c:v>35.200000000000003</c:v>
                </c:pt>
                <c:pt idx="36">
                  <c:v>35.299999999999997</c:v>
                </c:pt>
                <c:pt idx="37">
                  <c:v>35.4</c:v>
                </c:pt>
                <c:pt idx="38">
                  <c:v>36</c:v>
                </c:pt>
                <c:pt idx="39">
                  <c:v>37</c:v>
                </c:pt>
                <c:pt idx="40">
                  <c:v>38.1</c:v>
                </c:pt>
                <c:pt idx="41">
                  <c:v>38.200000000000003</c:v>
                </c:pt>
                <c:pt idx="42">
                  <c:v>38.299999999999997</c:v>
                </c:pt>
              </c:numCache>
            </c:numRef>
          </c:cat>
          <c:val>
            <c:numRef>
              <c:f>Лист1!$B$2:$B$44</c:f>
              <c:numCache>
                <c:formatCode>General</c:formatCode>
                <c:ptCount val="43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0</c:v>
                </c:pt>
                <c:pt idx="9">
                  <c:v>100</c:v>
                </c:pt>
                <c:pt idx="10">
                  <c:v>0</c:v>
                </c:pt>
                <c:pt idx="11">
                  <c:v>67</c:v>
                </c:pt>
                <c:pt idx="12">
                  <c:v>0</c:v>
                </c:pt>
                <c:pt idx="13">
                  <c:v>0</c:v>
                </c:pt>
                <c:pt idx="14">
                  <c:v>100</c:v>
                </c:pt>
                <c:pt idx="15">
                  <c:v>100</c:v>
                </c:pt>
                <c:pt idx="16">
                  <c:v>0</c:v>
                </c:pt>
                <c:pt idx="17">
                  <c:v>0</c:v>
                </c:pt>
                <c:pt idx="18">
                  <c:v>100</c:v>
                </c:pt>
                <c:pt idx="19">
                  <c:v>0</c:v>
                </c:pt>
                <c:pt idx="20">
                  <c:v>0</c:v>
                </c:pt>
                <c:pt idx="21">
                  <c:v>100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100</c:v>
                </c:pt>
                <c:pt idx="27">
                  <c:v>100</c:v>
                </c:pt>
                <c:pt idx="28">
                  <c:v>100</c:v>
                </c:pt>
                <c:pt idx="29">
                  <c:v>100</c:v>
                </c:pt>
                <c:pt idx="30">
                  <c:v>100</c:v>
                </c:pt>
                <c:pt idx="31">
                  <c:v>100</c:v>
                </c:pt>
                <c:pt idx="32">
                  <c:v>0</c:v>
                </c:pt>
                <c:pt idx="33">
                  <c:v>100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100</c:v>
                </c:pt>
                <c:pt idx="39">
                  <c:v>50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01-48DA-B397-ECC126B44C8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учащиеся с оченкой "3"</c:v>
                </c:pt>
              </c:strCache>
            </c:strRef>
          </c:tx>
          <c:cat>
            <c:numRef>
              <c:f>Лист1!$A$2:$A$44</c:f>
              <c:numCache>
                <c:formatCode>General</c:formatCode>
                <c:ptCount val="4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35.1</c:v>
                </c:pt>
                <c:pt idx="35">
                  <c:v>35.200000000000003</c:v>
                </c:pt>
                <c:pt idx="36">
                  <c:v>35.299999999999997</c:v>
                </c:pt>
                <c:pt idx="37">
                  <c:v>35.4</c:v>
                </c:pt>
                <c:pt idx="38">
                  <c:v>36</c:v>
                </c:pt>
                <c:pt idx="39">
                  <c:v>37</c:v>
                </c:pt>
                <c:pt idx="40">
                  <c:v>38.1</c:v>
                </c:pt>
                <c:pt idx="41">
                  <c:v>38.200000000000003</c:v>
                </c:pt>
                <c:pt idx="42">
                  <c:v>38.299999999999997</c:v>
                </c:pt>
              </c:numCache>
            </c:numRef>
          </c:cat>
          <c:val>
            <c:numRef>
              <c:f>Лист1!$C$2:$C$44</c:f>
              <c:numCache>
                <c:formatCode>General</c:formatCode>
                <c:ptCount val="43"/>
                <c:pt idx="0">
                  <c:v>80</c:v>
                </c:pt>
                <c:pt idx="1">
                  <c:v>70</c:v>
                </c:pt>
                <c:pt idx="2">
                  <c:v>40</c:v>
                </c:pt>
                <c:pt idx="3">
                  <c:v>100</c:v>
                </c:pt>
                <c:pt idx="4">
                  <c:v>58</c:v>
                </c:pt>
                <c:pt idx="5">
                  <c:v>10</c:v>
                </c:pt>
                <c:pt idx="6">
                  <c:v>70</c:v>
                </c:pt>
                <c:pt idx="7">
                  <c:v>90</c:v>
                </c:pt>
                <c:pt idx="8">
                  <c:v>20</c:v>
                </c:pt>
                <c:pt idx="9">
                  <c:v>100</c:v>
                </c:pt>
                <c:pt idx="10">
                  <c:v>90</c:v>
                </c:pt>
                <c:pt idx="11">
                  <c:v>82</c:v>
                </c:pt>
                <c:pt idx="12">
                  <c:v>70</c:v>
                </c:pt>
                <c:pt idx="13">
                  <c:v>50</c:v>
                </c:pt>
                <c:pt idx="14">
                  <c:v>50</c:v>
                </c:pt>
                <c:pt idx="15">
                  <c:v>50</c:v>
                </c:pt>
                <c:pt idx="16">
                  <c:v>60</c:v>
                </c:pt>
                <c:pt idx="17">
                  <c:v>70</c:v>
                </c:pt>
                <c:pt idx="18">
                  <c:v>30</c:v>
                </c:pt>
                <c:pt idx="19">
                  <c:v>70</c:v>
                </c:pt>
                <c:pt idx="20">
                  <c:v>50</c:v>
                </c:pt>
                <c:pt idx="21">
                  <c:v>40</c:v>
                </c:pt>
                <c:pt idx="22">
                  <c:v>90</c:v>
                </c:pt>
                <c:pt idx="23">
                  <c:v>70</c:v>
                </c:pt>
                <c:pt idx="24">
                  <c:v>50</c:v>
                </c:pt>
                <c:pt idx="25">
                  <c:v>10</c:v>
                </c:pt>
                <c:pt idx="26">
                  <c:v>80</c:v>
                </c:pt>
                <c:pt idx="27">
                  <c:v>40</c:v>
                </c:pt>
                <c:pt idx="28">
                  <c:v>70</c:v>
                </c:pt>
                <c:pt idx="29">
                  <c:v>80</c:v>
                </c:pt>
                <c:pt idx="30">
                  <c:v>50</c:v>
                </c:pt>
                <c:pt idx="31">
                  <c:v>50</c:v>
                </c:pt>
                <c:pt idx="32">
                  <c:v>60</c:v>
                </c:pt>
                <c:pt idx="33">
                  <c:v>80</c:v>
                </c:pt>
                <c:pt idx="34">
                  <c:v>63</c:v>
                </c:pt>
                <c:pt idx="35">
                  <c:v>55</c:v>
                </c:pt>
                <c:pt idx="36">
                  <c:v>3</c:v>
                </c:pt>
                <c:pt idx="37">
                  <c:v>65</c:v>
                </c:pt>
                <c:pt idx="38">
                  <c:v>25</c:v>
                </c:pt>
                <c:pt idx="39">
                  <c:v>62</c:v>
                </c:pt>
                <c:pt idx="40">
                  <c:v>47</c:v>
                </c:pt>
                <c:pt idx="41">
                  <c:v>50</c:v>
                </c:pt>
                <c:pt idx="42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E01-48DA-B397-ECC126B44C8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учащиеся с оченкой "4"</c:v>
                </c:pt>
              </c:strCache>
            </c:strRef>
          </c:tx>
          <c:cat>
            <c:numRef>
              <c:f>Лист1!$A$2:$A$44</c:f>
              <c:numCache>
                <c:formatCode>General</c:formatCode>
                <c:ptCount val="4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35.1</c:v>
                </c:pt>
                <c:pt idx="35">
                  <c:v>35.200000000000003</c:v>
                </c:pt>
                <c:pt idx="36">
                  <c:v>35.299999999999997</c:v>
                </c:pt>
                <c:pt idx="37">
                  <c:v>35.4</c:v>
                </c:pt>
                <c:pt idx="38">
                  <c:v>36</c:v>
                </c:pt>
                <c:pt idx="39">
                  <c:v>37</c:v>
                </c:pt>
                <c:pt idx="40">
                  <c:v>38.1</c:v>
                </c:pt>
                <c:pt idx="41">
                  <c:v>38.200000000000003</c:v>
                </c:pt>
                <c:pt idx="42">
                  <c:v>38.299999999999997</c:v>
                </c:pt>
              </c:numCache>
            </c:numRef>
          </c:cat>
          <c:val>
            <c:numRef>
              <c:f>Лист1!$D$2:$D$44</c:f>
              <c:numCache>
                <c:formatCode>General</c:formatCode>
                <c:ptCount val="43"/>
                <c:pt idx="0">
                  <c:v>83</c:v>
                </c:pt>
                <c:pt idx="1">
                  <c:v>83</c:v>
                </c:pt>
                <c:pt idx="2">
                  <c:v>83</c:v>
                </c:pt>
                <c:pt idx="3">
                  <c:v>100</c:v>
                </c:pt>
                <c:pt idx="4">
                  <c:v>83</c:v>
                </c:pt>
                <c:pt idx="5">
                  <c:v>17</c:v>
                </c:pt>
                <c:pt idx="6">
                  <c:v>83</c:v>
                </c:pt>
                <c:pt idx="7">
                  <c:v>83</c:v>
                </c:pt>
                <c:pt idx="8">
                  <c:v>17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50</c:v>
                </c:pt>
                <c:pt idx="13">
                  <c:v>83</c:v>
                </c:pt>
                <c:pt idx="14">
                  <c:v>67</c:v>
                </c:pt>
                <c:pt idx="15">
                  <c:v>83</c:v>
                </c:pt>
                <c:pt idx="16">
                  <c:v>83</c:v>
                </c:pt>
                <c:pt idx="17">
                  <c:v>83</c:v>
                </c:pt>
                <c:pt idx="18">
                  <c:v>67</c:v>
                </c:pt>
                <c:pt idx="19">
                  <c:v>83</c:v>
                </c:pt>
                <c:pt idx="20">
                  <c:v>17</c:v>
                </c:pt>
                <c:pt idx="21">
                  <c:v>67</c:v>
                </c:pt>
                <c:pt idx="22">
                  <c:v>100</c:v>
                </c:pt>
                <c:pt idx="23">
                  <c:v>83</c:v>
                </c:pt>
                <c:pt idx="24">
                  <c:v>83</c:v>
                </c:pt>
                <c:pt idx="25">
                  <c:v>17</c:v>
                </c:pt>
                <c:pt idx="26">
                  <c:v>100</c:v>
                </c:pt>
                <c:pt idx="27">
                  <c:v>34</c:v>
                </c:pt>
                <c:pt idx="28">
                  <c:v>50</c:v>
                </c:pt>
                <c:pt idx="29">
                  <c:v>100</c:v>
                </c:pt>
                <c:pt idx="30">
                  <c:v>50</c:v>
                </c:pt>
                <c:pt idx="31">
                  <c:v>100</c:v>
                </c:pt>
                <c:pt idx="32">
                  <c:v>100</c:v>
                </c:pt>
                <c:pt idx="33">
                  <c:v>83</c:v>
                </c:pt>
                <c:pt idx="34">
                  <c:v>100</c:v>
                </c:pt>
                <c:pt idx="35">
                  <c:v>92</c:v>
                </c:pt>
                <c:pt idx="36">
                  <c:v>39</c:v>
                </c:pt>
                <c:pt idx="37">
                  <c:v>83</c:v>
                </c:pt>
                <c:pt idx="38">
                  <c:v>75</c:v>
                </c:pt>
                <c:pt idx="39">
                  <c:v>75</c:v>
                </c:pt>
                <c:pt idx="40">
                  <c:v>89</c:v>
                </c:pt>
                <c:pt idx="41">
                  <c:v>83</c:v>
                </c:pt>
                <c:pt idx="42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E01-48DA-B397-ECC126B44C89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учащиеся с оченкой "5"</c:v>
                </c:pt>
              </c:strCache>
            </c:strRef>
          </c:tx>
          <c:cat>
            <c:numRef>
              <c:f>Лист1!$A$2:$A$44</c:f>
              <c:numCache>
                <c:formatCode>General</c:formatCode>
                <c:ptCount val="4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35.1</c:v>
                </c:pt>
                <c:pt idx="35">
                  <c:v>35.200000000000003</c:v>
                </c:pt>
                <c:pt idx="36">
                  <c:v>35.299999999999997</c:v>
                </c:pt>
                <c:pt idx="37">
                  <c:v>35.4</c:v>
                </c:pt>
                <c:pt idx="38">
                  <c:v>36</c:v>
                </c:pt>
                <c:pt idx="39">
                  <c:v>37</c:v>
                </c:pt>
                <c:pt idx="40">
                  <c:v>38.1</c:v>
                </c:pt>
                <c:pt idx="41">
                  <c:v>38.200000000000003</c:v>
                </c:pt>
                <c:pt idx="42">
                  <c:v>38.299999999999997</c:v>
                </c:pt>
              </c:numCache>
            </c:numRef>
          </c:cat>
          <c:val>
            <c:numRef>
              <c:f>Лист1!$E$2:$E$44</c:f>
              <c:numCache>
                <c:formatCode>General</c:formatCode>
                <c:ptCount val="43"/>
                <c:pt idx="0">
                  <c:v>100</c:v>
                </c:pt>
                <c:pt idx="1">
                  <c:v>100</c:v>
                </c:pt>
                <c:pt idx="2">
                  <c:v>86</c:v>
                </c:pt>
                <c:pt idx="3">
                  <c:v>100</c:v>
                </c:pt>
                <c:pt idx="4">
                  <c:v>94</c:v>
                </c:pt>
                <c:pt idx="5">
                  <c:v>43</c:v>
                </c:pt>
                <c:pt idx="6">
                  <c:v>86</c:v>
                </c:pt>
                <c:pt idx="7">
                  <c:v>100</c:v>
                </c:pt>
                <c:pt idx="8">
                  <c:v>28</c:v>
                </c:pt>
                <c:pt idx="9">
                  <c:v>100</c:v>
                </c:pt>
                <c:pt idx="10">
                  <c:v>86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100</c:v>
                </c:pt>
                <c:pt idx="17">
                  <c:v>100</c:v>
                </c:pt>
                <c:pt idx="18">
                  <c:v>100</c:v>
                </c:pt>
                <c:pt idx="19">
                  <c:v>86</c:v>
                </c:pt>
                <c:pt idx="20">
                  <c:v>71</c:v>
                </c:pt>
                <c:pt idx="21">
                  <c:v>57</c:v>
                </c:pt>
                <c:pt idx="22">
                  <c:v>86</c:v>
                </c:pt>
                <c:pt idx="23">
                  <c:v>100</c:v>
                </c:pt>
                <c:pt idx="24">
                  <c:v>100</c:v>
                </c:pt>
                <c:pt idx="25">
                  <c:v>29</c:v>
                </c:pt>
                <c:pt idx="26">
                  <c:v>100</c:v>
                </c:pt>
                <c:pt idx="27">
                  <c:v>100</c:v>
                </c:pt>
                <c:pt idx="28">
                  <c:v>86</c:v>
                </c:pt>
                <c:pt idx="29">
                  <c:v>86</c:v>
                </c:pt>
                <c:pt idx="30">
                  <c:v>100</c:v>
                </c:pt>
                <c:pt idx="31">
                  <c:v>86</c:v>
                </c:pt>
                <c:pt idx="32">
                  <c:v>100</c:v>
                </c:pt>
                <c:pt idx="33">
                  <c:v>100</c:v>
                </c:pt>
                <c:pt idx="34">
                  <c:v>81</c:v>
                </c:pt>
                <c:pt idx="35">
                  <c:v>79</c:v>
                </c:pt>
                <c:pt idx="36">
                  <c:v>67</c:v>
                </c:pt>
                <c:pt idx="37">
                  <c:v>86</c:v>
                </c:pt>
                <c:pt idx="38">
                  <c:v>93</c:v>
                </c:pt>
                <c:pt idx="39">
                  <c:v>90</c:v>
                </c:pt>
                <c:pt idx="40">
                  <c:v>90</c:v>
                </c:pt>
                <c:pt idx="41">
                  <c:v>93</c:v>
                </c:pt>
                <c:pt idx="42">
                  <c:v>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E01-48DA-B397-ECC126B44C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321600"/>
        <c:axId val="46141824"/>
      </c:lineChart>
      <c:catAx>
        <c:axId val="45321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6141824"/>
        <c:crosses val="autoZero"/>
        <c:auto val="1"/>
        <c:lblAlgn val="ctr"/>
        <c:lblOffset val="100"/>
        <c:noMultiLvlLbl val="0"/>
      </c:catAx>
      <c:valAx>
        <c:axId val="461418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53216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8248741345774984"/>
          <c:y val="8.4063108864445846E-2"/>
          <c:w val="0.11026624054836671"/>
          <c:h val="0.86981613471534502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area3D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учащиеся с оценкой "2"</c:v>
                </c:pt>
              </c:strCache>
            </c:strRef>
          </c:tx>
          <c:cat>
            <c:numRef>
              <c:f>Лист1!$A$2:$A$12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</c:numCache>
            </c:num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0</c:v>
                </c:pt>
                <c:pt idx="9">
                  <c:v>100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4D-4E93-9DFC-B4FC2075556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учащиеся с оценкой "3"</c:v>
                </c:pt>
              </c:strCache>
            </c:strRef>
          </c:tx>
          <c:cat>
            <c:numRef>
              <c:f>Лист1!$A$2:$A$12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</c:numCache>
            </c:num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80</c:v>
                </c:pt>
                <c:pt idx="1">
                  <c:v>70</c:v>
                </c:pt>
                <c:pt idx="2">
                  <c:v>40</c:v>
                </c:pt>
                <c:pt idx="3">
                  <c:v>100</c:v>
                </c:pt>
                <c:pt idx="4">
                  <c:v>58</c:v>
                </c:pt>
                <c:pt idx="5">
                  <c:v>10</c:v>
                </c:pt>
                <c:pt idx="6">
                  <c:v>70</c:v>
                </c:pt>
                <c:pt idx="7">
                  <c:v>90</c:v>
                </c:pt>
                <c:pt idx="8">
                  <c:v>20</c:v>
                </c:pt>
                <c:pt idx="9">
                  <c:v>100</c:v>
                </c:pt>
                <c:pt idx="10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4D-4E93-9DFC-B4FC2075556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учащиеся с оценкой "4"</c:v>
                </c:pt>
              </c:strCache>
            </c:strRef>
          </c:tx>
          <c:cat>
            <c:numRef>
              <c:f>Лист1!$A$2:$A$12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</c:numCache>
            </c:numRef>
          </c:cat>
          <c:val>
            <c:numRef>
              <c:f>Лист1!$D$2:$D$12</c:f>
              <c:numCache>
                <c:formatCode>General</c:formatCode>
                <c:ptCount val="11"/>
                <c:pt idx="0">
                  <c:v>83</c:v>
                </c:pt>
                <c:pt idx="1">
                  <c:v>83</c:v>
                </c:pt>
                <c:pt idx="2">
                  <c:v>83</c:v>
                </c:pt>
                <c:pt idx="3">
                  <c:v>100</c:v>
                </c:pt>
                <c:pt idx="4">
                  <c:v>83</c:v>
                </c:pt>
                <c:pt idx="5">
                  <c:v>17</c:v>
                </c:pt>
                <c:pt idx="6">
                  <c:v>83</c:v>
                </c:pt>
                <c:pt idx="7">
                  <c:v>83</c:v>
                </c:pt>
                <c:pt idx="8">
                  <c:v>17</c:v>
                </c:pt>
                <c:pt idx="9">
                  <c:v>100</c:v>
                </c:pt>
                <c:pt idx="1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4D-4E93-9DFC-B4FC2075556F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учащиеся с оценкой "5"</c:v>
                </c:pt>
              </c:strCache>
            </c:strRef>
          </c:tx>
          <c:cat>
            <c:numRef>
              <c:f>Лист1!$A$2:$A$12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</c:numCache>
            </c:numRef>
          </c:cat>
          <c:val>
            <c:numRef>
              <c:f>Лист1!$E$2:$E$12</c:f>
              <c:numCache>
                <c:formatCode>General</c:formatCode>
                <c:ptCount val="11"/>
                <c:pt idx="0">
                  <c:v>100</c:v>
                </c:pt>
                <c:pt idx="1">
                  <c:v>100</c:v>
                </c:pt>
                <c:pt idx="2">
                  <c:v>86</c:v>
                </c:pt>
                <c:pt idx="3">
                  <c:v>100</c:v>
                </c:pt>
                <c:pt idx="4">
                  <c:v>94</c:v>
                </c:pt>
                <c:pt idx="5">
                  <c:v>43</c:v>
                </c:pt>
                <c:pt idx="6">
                  <c:v>86</c:v>
                </c:pt>
                <c:pt idx="7">
                  <c:v>100</c:v>
                </c:pt>
                <c:pt idx="8">
                  <c:v>28</c:v>
                </c:pt>
                <c:pt idx="9">
                  <c:v>100</c:v>
                </c:pt>
                <c:pt idx="10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A4D-4E93-9DFC-B4FC207555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035328"/>
        <c:axId val="46036864"/>
        <c:axId val="0"/>
      </c:area3DChart>
      <c:catAx>
        <c:axId val="46035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6036864"/>
        <c:crosses val="autoZero"/>
        <c:auto val="1"/>
        <c:lblAlgn val="ctr"/>
        <c:lblOffset val="100"/>
        <c:noMultiLvlLbl val="0"/>
      </c:catAx>
      <c:valAx>
        <c:axId val="460368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6035328"/>
        <c:crosses val="autoZero"/>
        <c:crossBetween val="midCat"/>
      </c:valAx>
    </c:plotArea>
    <c:legend>
      <c:legendPos val="r"/>
      <c:layout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area3D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Учащиеся с оценкой "2"</c:v>
                </c:pt>
              </c:strCache>
            </c:strRef>
          </c:tx>
          <c:cat>
            <c:numRef>
              <c:f>Лист1!$A$2:$A$9</c:f>
              <c:numCache>
                <c:formatCode>General</c:formatCode>
                <c:ptCount val="8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</c:numCache>
            </c:num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67</c:v>
                </c:pt>
                <c:pt idx="1">
                  <c:v>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0</c:v>
                </c:pt>
                <c:pt idx="6">
                  <c:v>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15-458B-B379-022BCF2A44F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Учащиеся с оценкой "3"</c:v>
                </c:pt>
              </c:strCache>
            </c:strRef>
          </c:tx>
          <c:cat>
            <c:numRef>
              <c:f>Лист1!$A$2:$A$9</c:f>
              <c:numCache>
                <c:formatCode>General</c:formatCode>
                <c:ptCount val="8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</c:numCache>
            </c:num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82</c:v>
                </c:pt>
                <c:pt idx="1">
                  <c:v>70</c:v>
                </c:pt>
                <c:pt idx="2">
                  <c:v>50</c:v>
                </c:pt>
                <c:pt idx="3">
                  <c:v>50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15-458B-B379-022BCF2A44F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Учащиеся с оценкой "4"</c:v>
                </c:pt>
              </c:strCache>
            </c:strRef>
          </c:tx>
          <c:cat>
            <c:numRef>
              <c:f>Лист1!$A$2:$A$9</c:f>
              <c:numCache>
                <c:formatCode>General</c:formatCode>
                <c:ptCount val="8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</c:numCache>
            </c:numRef>
          </c:cat>
          <c:val>
            <c:numRef>
              <c:f>Лист1!$D$2:$D$9</c:f>
              <c:numCache>
                <c:formatCode>General</c:formatCode>
                <c:ptCount val="8"/>
                <c:pt idx="0">
                  <c:v>100</c:v>
                </c:pt>
                <c:pt idx="1">
                  <c:v>50</c:v>
                </c:pt>
                <c:pt idx="2">
                  <c:v>83</c:v>
                </c:pt>
                <c:pt idx="3">
                  <c:v>67</c:v>
                </c:pt>
                <c:pt idx="4">
                  <c:v>83</c:v>
                </c:pt>
                <c:pt idx="5">
                  <c:v>83</c:v>
                </c:pt>
                <c:pt idx="6">
                  <c:v>83</c:v>
                </c:pt>
                <c:pt idx="7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15-458B-B379-022BCF2A44F2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Учащиеся с оценкой "5"</c:v>
                </c:pt>
              </c:strCache>
            </c:strRef>
          </c:tx>
          <c:cat>
            <c:numRef>
              <c:f>Лист1!$A$2:$A$9</c:f>
              <c:numCache>
                <c:formatCode>General</c:formatCode>
                <c:ptCount val="8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</c:numCache>
            </c:numRef>
          </c:cat>
          <c:val>
            <c:numRef>
              <c:f>Лист1!$E$2:$E$9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815-458B-B379-022BCF2A44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067072"/>
        <c:axId val="46478080"/>
        <c:axId val="141524032"/>
      </c:area3DChart>
      <c:catAx>
        <c:axId val="46067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6478080"/>
        <c:crosses val="autoZero"/>
        <c:auto val="1"/>
        <c:lblAlgn val="ctr"/>
        <c:lblOffset val="100"/>
        <c:noMultiLvlLbl val="0"/>
      </c:catAx>
      <c:valAx>
        <c:axId val="464780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6067072"/>
        <c:crosses val="autoZero"/>
        <c:crossBetween val="midCat"/>
      </c:valAx>
      <c:serAx>
        <c:axId val="141524032"/>
        <c:scaling>
          <c:orientation val="minMax"/>
        </c:scaling>
        <c:delete val="1"/>
        <c:axPos val="b"/>
        <c:majorTickMark val="out"/>
        <c:minorTickMark val="none"/>
        <c:tickLblPos val="nextTo"/>
        <c:crossAx val="46478080"/>
        <c:crosses val="autoZero"/>
      </c:serAx>
    </c:plotArea>
    <c:legend>
      <c:legendPos val="r"/>
      <c:layout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Учащиеся с оценкой "2"</c:v>
                </c:pt>
              </c:strCache>
            </c:strRef>
          </c:tx>
          <c:cat>
            <c:numRef>
              <c:f>Лист1!$A$2:$A$16</c:f>
              <c:numCache>
                <c:formatCode>General</c:formatCode>
                <c:ptCount val="15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</c:numCache>
            </c:numRef>
          </c:cat>
          <c:val>
            <c:numRef>
              <c:f>Лист1!$B$2:$B$16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0</c:v>
                </c:pt>
                <c:pt idx="14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59-486B-9205-CA8A25DB363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Учащиеся с оценкой "3"</c:v>
                </c:pt>
              </c:strCache>
            </c:strRef>
          </c:tx>
          <c:cat>
            <c:numRef>
              <c:f>Лист1!$A$2:$A$16</c:f>
              <c:numCache>
                <c:formatCode>General</c:formatCode>
                <c:ptCount val="15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</c:numCache>
            </c:numRef>
          </c:cat>
          <c:val>
            <c:numRef>
              <c:f>Лист1!$C$2:$C$16</c:f>
              <c:numCache>
                <c:formatCode>General</c:formatCode>
                <c:ptCount val="15"/>
                <c:pt idx="0">
                  <c:v>70</c:v>
                </c:pt>
                <c:pt idx="1">
                  <c:v>50</c:v>
                </c:pt>
                <c:pt idx="2">
                  <c:v>40</c:v>
                </c:pt>
                <c:pt idx="3">
                  <c:v>90</c:v>
                </c:pt>
                <c:pt idx="4">
                  <c:v>70</c:v>
                </c:pt>
                <c:pt idx="5">
                  <c:v>50</c:v>
                </c:pt>
                <c:pt idx="6">
                  <c:v>10</c:v>
                </c:pt>
                <c:pt idx="7">
                  <c:v>80</c:v>
                </c:pt>
                <c:pt idx="8">
                  <c:v>40</c:v>
                </c:pt>
                <c:pt idx="9">
                  <c:v>70</c:v>
                </c:pt>
                <c:pt idx="10">
                  <c:v>80</c:v>
                </c:pt>
                <c:pt idx="11">
                  <c:v>50</c:v>
                </c:pt>
                <c:pt idx="12">
                  <c:v>50</c:v>
                </c:pt>
                <c:pt idx="13">
                  <c:v>60</c:v>
                </c:pt>
                <c:pt idx="14">
                  <c:v>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359-486B-9205-CA8A25DB363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Учащиеся с оценкой "4"</c:v>
                </c:pt>
              </c:strCache>
            </c:strRef>
          </c:tx>
          <c:cat>
            <c:numRef>
              <c:f>Лист1!$A$2:$A$16</c:f>
              <c:numCache>
                <c:formatCode>General</c:formatCode>
                <c:ptCount val="15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</c:numCache>
            </c:numRef>
          </c:cat>
          <c:val>
            <c:numRef>
              <c:f>Лист1!$D$2:$D$16</c:f>
              <c:numCache>
                <c:formatCode>General</c:formatCode>
                <c:ptCount val="15"/>
                <c:pt idx="0">
                  <c:v>83</c:v>
                </c:pt>
                <c:pt idx="1">
                  <c:v>17</c:v>
                </c:pt>
                <c:pt idx="2">
                  <c:v>67</c:v>
                </c:pt>
                <c:pt idx="3">
                  <c:v>100</c:v>
                </c:pt>
                <c:pt idx="4">
                  <c:v>83</c:v>
                </c:pt>
                <c:pt idx="5">
                  <c:v>83</c:v>
                </c:pt>
                <c:pt idx="6">
                  <c:v>17</c:v>
                </c:pt>
                <c:pt idx="7">
                  <c:v>100</c:v>
                </c:pt>
                <c:pt idx="8">
                  <c:v>34</c:v>
                </c:pt>
                <c:pt idx="9">
                  <c:v>50</c:v>
                </c:pt>
                <c:pt idx="10">
                  <c:v>100</c:v>
                </c:pt>
                <c:pt idx="11">
                  <c:v>50</c:v>
                </c:pt>
                <c:pt idx="12">
                  <c:v>100</c:v>
                </c:pt>
                <c:pt idx="13">
                  <c:v>100</c:v>
                </c:pt>
                <c:pt idx="14">
                  <c:v>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359-486B-9205-CA8A25DB363D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Учащиеся с оценкой "5"</c:v>
                </c:pt>
              </c:strCache>
            </c:strRef>
          </c:tx>
          <c:cat>
            <c:numRef>
              <c:f>Лист1!$A$2:$A$16</c:f>
              <c:numCache>
                <c:formatCode>General</c:formatCode>
                <c:ptCount val="15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</c:numCache>
            </c:numRef>
          </c:cat>
          <c:val>
            <c:numRef>
              <c:f>Лист1!$E$2:$E$16</c:f>
              <c:numCache>
                <c:formatCode>General</c:formatCode>
                <c:ptCount val="15"/>
                <c:pt idx="0">
                  <c:v>86</c:v>
                </c:pt>
                <c:pt idx="1">
                  <c:v>71</c:v>
                </c:pt>
                <c:pt idx="2">
                  <c:v>57</c:v>
                </c:pt>
                <c:pt idx="3">
                  <c:v>86</c:v>
                </c:pt>
                <c:pt idx="4">
                  <c:v>100</c:v>
                </c:pt>
                <c:pt idx="5">
                  <c:v>100</c:v>
                </c:pt>
                <c:pt idx="6">
                  <c:v>29</c:v>
                </c:pt>
                <c:pt idx="7">
                  <c:v>100</c:v>
                </c:pt>
                <c:pt idx="8">
                  <c:v>100</c:v>
                </c:pt>
                <c:pt idx="9">
                  <c:v>86</c:v>
                </c:pt>
                <c:pt idx="10">
                  <c:v>86</c:v>
                </c:pt>
                <c:pt idx="11">
                  <c:v>100</c:v>
                </c:pt>
                <c:pt idx="12">
                  <c:v>86</c:v>
                </c:pt>
                <c:pt idx="13">
                  <c:v>100</c:v>
                </c:pt>
                <c:pt idx="14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359-486B-9205-CA8A25DB36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519424"/>
        <c:axId val="46520960"/>
      </c:lineChart>
      <c:catAx>
        <c:axId val="46519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6520960"/>
        <c:crosses val="autoZero"/>
        <c:auto val="1"/>
        <c:lblAlgn val="ctr"/>
        <c:lblOffset val="100"/>
        <c:noMultiLvlLbl val="0"/>
      </c:catAx>
      <c:valAx>
        <c:axId val="465209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651942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Учащиеся с оценкой "2"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35.1</c:v>
                </c:pt>
                <c:pt idx="1">
                  <c:v>35.200000000000003</c:v>
                </c:pt>
                <c:pt idx="2">
                  <c:v>35.299999999999997</c:v>
                </c:pt>
                <c:pt idx="3">
                  <c:v>35.4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60-4423-8B22-706C49176EC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Учащиеся с оценкой "3"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35.1</c:v>
                </c:pt>
                <c:pt idx="1">
                  <c:v>35.200000000000003</c:v>
                </c:pt>
                <c:pt idx="2">
                  <c:v>35.299999999999997</c:v>
                </c:pt>
                <c:pt idx="3">
                  <c:v>35.4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63</c:v>
                </c:pt>
                <c:pt idx="1">
                  <c:v>55</c:v>
                </c:pt>
                <c:pt idx="2">
                  <c:v>3</c:v>
                </c:pt>
                <c:pt idx="3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60-4423-8B22-706C49176EC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Учащиеся с оценкой "4"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35.1</c:v>
                </c:pt>
                <c:pt idx="1">
                  <c:v>35.200000000000003</c:v>
                </c:pt>
                <c:pt idx="2">
                  <c:v>35.299999999999997</c:v>
                </c:pt>
                <c:pt idx="3">
                  <c:v>35.4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100</c:v>
                </c:pt>
                <c:pt idx="1">
                  <c:v>92</c:v>
                </c:pt>
                <c:pt idx="2">
                  <c:v>39</c:v>
                </c:pt>
                <c:pt idx="3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60-4423-8B22-706C49176ECB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Учащиеся с оценкой "5"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35.1</c:v>
                </c:pt>
                <c:pt idx="1">
                  <c:v>35.200000000000003</c:v>
                </c:pt>
                <c:pt idx="2">
                  <c:v>35.299999999999997</c:v>
                </c:pt>
                <c:pt idx="3">
                  <c:v>35.4</c:v>
                </c:pt>
              </c:numCache>
            </c:num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81</c:v>
                </c:pt>
                <c:pt idx="1">
                  <c:v>79</c:v>
                </c:pt>
                <c:pt idx="2">
                  <c:v>67</c:v>
                </c:pt>
                <c:pt idx="3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360-4423-8B22-706C49176E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8696192"/>
        <c:axId val="138697728"/>
      </c:areaChart>
      <c:catAx>
        <c:axId val="138696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8697728"/>
        <c:crosses val="autoZero"/>
        <c:auto val="1"/>
        <c:lblAlgn val="ctr"/>
        <c:lblOffset val="100"/>
        <c:noMultiLvlLbl val="0"/>
      </c:catAx>
      <c:valAx>
        <c:axId val="1386977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8696192"/>
        <c:crosses val="autoZero"/>
        <c:crossBetween val="midCat"/>
      </c:valAx>
    </c:plotArea>
    <c:legend>
      <c:legendPos val="r"/>
      <c:layout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40"/>
    </mc:Choice>
    <mc:Fallback>
      <c:style val="40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Учащиеся с оценкой "2"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1 (36)</c:v>
                </c:pt>
                <c:pt idx="1">
                  <c:v>2 (37)</c:v>
                </c:pt>
                <c:pt idx="2">
                  <c:v>3 38,1</c:v>
                </c:pt>
                <c:pt idx="3">
                  <c:v>38,2</c:v>
                </c:pt>
                <c:pt idx="4">
                  <c:v>38,3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100</c:v>
                </c:pt>
                <c:pt idx="1">
                  <c:v>50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45-4742-8959-7AF2C71AE2D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Учащиеся с оценкой "3"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1 (36)</c:v>
                </c:pt>
                <c:pt idx="1">
                  <c:v>2 (37)</c:v>
                </c:pt>
                <c:pt idx="2">
                  <c:v>3 38,1</c:v>
                </c:pt>
                <c:pt idx="3">
                  <c:v>38,2</c:v>
                </c:pt>
                <c:pt idx="4">
                  <c:v>38,3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25</c:v>
                </c:pt>
                <c:pt idx="1">
                  <c:v>62</c:v>
                </c:pt>
                <c:pt idx="2">
                  <c:v>47</c:v>
                </c:pt>
                <c:pt idx="3">
                  <c:v>50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45-4742-8959-7AF2C71AE2D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Учащиеся с оценкой "4"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1 (36)</c:v>
                </c:pt>
                <c:pt idx="1">
                  <c:v>2 (37)</c:v>
                </c:pt>
                <c:pt idx="2">
                  <c:v>3 38,1</c:v>
                </c:pt>
                <c:pt idx="3">
                  <c:v>38,2</c:v>
                </c:pt>
                <c:pt idx="4">
                  <c:v>38,3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75</c:v>
                </c:pt>
                <c:pt idx="1">
                  <c:v>75</c:v>
                </c:pt>
                <c:pt idx="2">
                  <c:v>89</c:v>
                </c:pt>
                <c:pt idx="3">
                  <c:v>83</c:v>
                </c:pt>
                <c:pt idx="4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45-4742-8959-7AF2C71AE2D0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Учащиеся с оценкой "5"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1 (36)</c:v>
                </c:pt>
                <c:pt idx="1">
                  <c:v>2 (37)</c:v>
                </c:pt>
                <c:pt idx="2">
                  <c:v>3 38,1</c:v>
                </c:pt>
                <c:pt idx="3">
                  <c:v>38,2</c:v>
                </c:pt>
                <c:pt idx="4">
                  <c:v>38,3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  <c:pt idx="0">
                  <c:v>93</c:v>
                </c:pt>
                <c:pt idx="1">
                  <c:v>90</c:v>
                </c:pt>
                <c:pt idx="2">
                  <c:v>90</c:v>
                </c:pt>
                <c:pt idx="3">
                  <c:v>93</c:v>
                </c:pt>
                <c:pt idx="4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A45-4742-8959-7AF2C71AE2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0919552"/>
        <c:axId val="140921088"/>
        <c:axId val="0"/>
      </c:bar3DChart>
      <c:catAx>
        <c:axId val="140919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40921088"/>
        <c:crosses val="autoZero"/>
        <c:auto val="1"/>
        <c:lblAlgn val="ctr"/>
        <c:lblOffset val="100"/>
        <c:noMultiLvlLbl val="0"/>
      </c:catAx>
      <c:valAx>
        <c:axId val="1409210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09195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4.8343575191525878E-2"/>
          <c:y val="3.988145617667492E-2"/>
          <c:w val="0.87555012663989795"/>
          <c:h val="0.80576447625499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</c:v>
                </c:pt>
              </c:strCache>
            </c:strRef>
          </c:tx>
          <c:invertIfNegative val="0"/>
          <c:cat>
            <c:strRef>
              <c:f>Лист1!$A$2:$A$44</c:f>
              <c:strCache>
                <c:ptCount val="4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35,1</c:v>
                </c:pt>
                <c:pt idx="35">
                  <c:v>35,2</c:v>
                </c:pt>
                <c:pt idx="36">
                  <c:v>35,3</c:v>
                </c:pt>
                <c:pt idx="37">
                  <c:v>35,4</c:v>
                </c:pt>
                <c:pt idx="38">
                  <c:v>1 (36)</c:v>
                </c:pt>
                <c:pt idx="39">
                  <c:v>2 (37)</c:v>
                </c:pt>
                <c:pt idx="40">
                  <c:v>38,1</c:v>
                </c:pt>
                <c:pt idx="41">
                  <c:v>38,2</c:v>
                </c:pt>
                <c:pt idx="42">
                  <c:v>38,3</c:v>
                </c:pt>
              </c:strCache>
            </c:strRef>
          </c:cat>
          <c:val>
            <c:numRef>
              <c:f>Лист1!$B$2:$B$44</c:f>
              <c:numCache>
                <c:formatCode>General</c:formatCode>
                <c:ptCount val="43"/>
                <c:pt idx="0">
                  <c:v>71</c:v>
                </c:pt>
                <c:pt idx="1">
                  <c:v>88</c:v>
                </c:pt>
                <c:pt idx="2">
                  <c:v>100</c:v>
                </c:pt>
                <c:pt idx="3">
                  <c:v>100</c:v>
                </c:pt>
                <c:pt idx="4">
                  <c:v>58</c:v>
                </c:pt>
                <c:pt idx="5">
                  <c:v>75</c:v>
                </c:pt>
                <c:pt idx="6">
                  <c:v>96</c:v>
                </c:pt>
                <c:pt idx="7">
                  <c:v>83</c:v>
                </c:pt>
                <c:pt idx="8">
                  <c:v>88</c:v>
                </c:pt>
                <c:pt idx="9">
                  <c:v>83</c:v>
                </c:pt>
                <c:pt idx="10">
                  <c:v>96</c:v>
                </c:pt>
                <c:pt idx="11">
                  <c:v>90</c:v>
                </c:pt>
                <c:pt idx="12">
                  <c:v>75</c:v>
                </c:pt>
                <c:pt idx="13">
                  <c:v>63</c:v>
                </c:pt>
                <c:pt idx="14">
                  <c:v>83</c:v>
                </c:pt>
                <c:pt idx="15">
                  <c:v>75</c:v>
                </c:pt>
                <c:pt idx="16">
                  <c:v>88</c:v>
                </c:pt>
                <c:pt idx="17">
                  <c:v>58</c:v>
                </c:pt>
                <c:pt idx="18">
                  <c:v>67</c:v>
                </c:pt>
                <c:pt idx="19">
                  <c:v>54</c:v>
                </c:pt>
                <c:pt idx="20">
                  <c:v>67</c:v>
                </c:pt>
                <c:pt idx="21">
                  <c:v>67</c:v>
                </c:pt>
                <c:pt idx="22">
                  <c:v>83</c:v>
                </c:pt>
                <c:pt idx="23">
                  <c:v>75</c:v>
                </c:pt>
                <c:pt idx="24">
                  <c:v>50</c:v>
                </c:pt>
                <c:pt idx="25">
                  <c:v>71</c:v>
                </c:pt>
                <c:pt idx="26">
                  <c:v>58</c:v>
                </c:pt>
                <c:pt idx="27">
                  <c:v>79</c:v>
                </c:pt>
                <c:pt idx="28">
                  <c:v>79</c:v>
                </c:pt>
                <c:pt idx="29">
                  <c:v>88</c:v>
                </c:pt>
                <c:pt idx="30">
                  <c:v>79</c:v>
                </c:pt>
                <c:pt idx="31">
                  <c:v>67</c:v>
                </c:pt>
                <c:pt idx="32">
                  <c:v>88</c:v>
                </c:pt>
                <c:pt idx="33">
                  <c:v>71</c:v>
                </c:pt>
                <c:pt idx="34">
                  <c:v>94</c:v>
                </c:pt>
                <c:pt idx="35">
                  <c:v>92</c:v>
                </c:pt>
                <c:pt idx="36">
                  <c:v>56</c:v>
                </c:pt>
                <c:pt idx="37">
                  <c:v>92</c:v>
                </c:pt>
                <c:pt idx="38">
                  <c:v>98</c:v>
                </c:pt>
                <c:pt idx="39">
                  <c:v>94</c:v>
                </c:pt>
                <c:pt idx="40">
                  <c:v>90</c:v>
                </c:pt>
                <c:pt idx="41">
                  <c:v>79</c:v>
                </c:pt>
                <c:pt idx="42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38-4C40-AD8D-540CEA51E83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 год </c:v>
                </c:pt>
              </c:strCache>
            </c:strRef>
          </c:tx>
          <c:invertIfNegative val="0"/>
          <c:cat>
            <c:strRef>
              <c:f>Лист1!$A$2:$A$44</c:f>
              <c:strCache>
                <c:ptCount val="4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35,1</c:v>
                </c:pt>
                <c:pt idx="35">
                  <c:v>35,2</c:v>
                </c:pt>
                <c:pt idx="36">
                  <c:v>35,3</c:v>
                </c:pt>
                <c:pt idx="37">
                  <c:v>35,4</c:v>
                </c:pt>
                <c:pt idx="38">
                  <c:v>1 (36)</c:v>
                </c:pt>
                <c:pt idx="39">
                  <c:v>2 (37)</c:v>
                </c:pt>
                <c:pt idx="40">
                  <c:v>38,1</c:v>
                </c:pt>
                <c:pt idx="41">
                  <c:v>38,2</c:v>
                </c:pt>
                <c:pt idx="42">
                  <c:v>38,3</c:v>
                </c:pt>
              </c:strCache>
            </c:strRef>
          </c:cat>
          <c:val>
            <c:numRef>
              <c:f>Лист1!$C$2:$C$44</c:f>
              <c:numCache>
                <c:formatCode>General</c:formatCode>
                <c:ptCount val="43"/>
                <c:pt idx="0">
                  <c:v>88</c:v>
                </c:pt>
                <c:pt idx="1">
                  <c:v>83</c:v>
                </c:pt>
                <c:pt idx="2">
                  <c:v>63</c:v>
                </c:pt>
                <c:pt idx="3">
                  <c:v>100</c:v>
                </c:pt>
                <c:pt idx="4">
                  <c:v>73</c:v>
                </c:pt>
                <c:pt idx="5">
                  <c:v>25</c:v>
                </c:pt>
                <c:pt idx="6">
                  <c:v>79</c:v>
                </c:pt>
                <c:pt idx="7">
                  <c:v>92</c:v>
                </c:pt>
                <c:pt idx="8">
                  <c:v>21</c:v>
                </c:pt>
                <c:pt idx="9">
                  <c:v>100</c:v>
                </c:pt>
                <c:pt idx="10">
                  <c:v>83</c:v>
                </c:pt>
                <c:pt idx="11">
                  <c:v>91</c:v>
                </c:pt>
                <c:pt idx="12">
                  <c:v>71</c:v>
                </c:pt>
                <c:pt idx="13">
                  <c:v>71</c:v>
                </c:pt>
                <c:pt idx="14">
                  <c:v>71</c:v>
                </c:pt>
                <c:pt idx="15">
                  <c:v>75</c:v>
                </c:pt>
                <c:pt idx="16">
                  <c:v>75</c:v>
                </c:pt>
                <c:pt idx="17">
                  <c:v>79</c:v>
                </c:pt>
                <c:pt idx="18">
                  <c:v>63</c:v>
                </c:pt>
                <c:pt idx="19">
                  <c:v>75</c:v>
                </c:pt>
                <c:pt idx="20">
                  <c:v>46</c:v>
                </c:pt>
                <c:pt idx="21">
                  <c:v>54</c:v>
                </c:pt>
                <c:pt idx="22">
                  <c:v>88</c:v>
                </c:pt>
                <c:pt idx="23">
                  <c:v>79</c:v>
                </c:pt>
                <c:pt idx="24">
                  <c:v>71</c:v>
                </c:pt>
                <c:pt idx="25">
                  <c:v>17</c:v>
                </c:pt>
                <c:pt idx="26">
                  <c:v>92</c:v>
                </c:pt>
                <c:pt idx="27">
                  <c:v>58</c:v>
                </c:pt>
                <c:pt idx="28">
                  <c:v>71</c:v>
                </c:pt>
                <c:pt idx="29">
                  <c:v>88</c:v>
                </c:pt>
                <c:pt idx="30">
                  <c:v>67</c:v>
                </c:pt>
                <c:pt idx="31">
                  <c:v>75</c:v>
                </c:pt>
                <c:pt idx="32">
                  <c:v>79</c:v>
                </c:pt>
                <c:pt idx="33">
                  <c:v>88</c:v>
                </c:pt>
                <c:pt idx="34">
                  <c:v>78</c:v>
                </c:pt>
                <c:pt idx="35">
                  <c:v>69</c:v>
                </c:pt>
                <c:pt idx="36">
                  <c:v>31</c:v>
                </c:pt>
                <c:pt idx="37">
                  <c:v>73</c:v>
                </c:pt>
                <c:pt idx="38">
                  <c:v>60</c:v>
                </c:pt>
                <c:pt idx="39">
                  <c:v>73</c:v>
                </c:pt>
                <c:pt idx="40">
                  <c:v>68</c:v>
                </c:pt>
                <c:pt idx="41">
                  <c:v>69</c:v>
                </c:pt>
                <c:pt idx="42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38-4C40-AD8D-540CEA51E8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0944512"/>
        <c:axId val="140946816"/>
      </c:barChart>
      <c:catAx>
        <c:axId val="140944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40946816"/>
        <c:crosses val="autoZero"/>
        <c:auto val="1"/>
        <c:lblAlgn val="ctr"/>
        <c:lblOffset val="100"/>
        <c:noMultiLvlLbl val="0"/>
      </c:catAx>
      <c:valAx>
        <c:axId val="1409468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09445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91038714432772272"/>
          <c:y val="0.15047739339026298"/>
          <c:w val="8.7491402476838356E-2"/>
          <c:h val="0.7399062081594213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39D05B-6EAA-4490-BAEA-052B0E3672CE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420866-4B9A-4DE1-B816-0B054893EE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157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растение, ткань, фарфор&#10;&#10;Автоматически созданное описание">
            <a:extLst>
              <a:ext uri="{FF2B5EF4-FFF2-40B4-BE49-F238E27FC236}">
                <a16:creationId xmlns:a16="http://schemas.microsoft.com/office/drawing/2014/main" id="{7DF1CDBB-594A-A4CA-90CD-DAF08A7CA8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5CF0-5A0F-D716-9FD3-5FB5C2FFD6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399" y="2355269"/>
            <a:ext cx="5100783" cy="1828940"/>
          </a:xfrm>
        </p:spPr>
        <p:txBody>
          <a:bodyPr anchor="b">
            <a:noAutofit/>
          </a:bodyPr>
          <a:lstStyle>
            <a:lvl1pPr algn="ctr">
              <a:defRPr sz="6600" b="1" i="1"/>
            </a:lvl1pPr>
          </a:lstStyle>
          <a:p>
            <a:r>
              <a:rPr lang="ru-RU" dirty="0"/>
              <a:t>Образец заголовка</a:t>
            </a:r>
            <a:endParaRPr lang="x-none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619EE66-6CFF-0BA2-0295-4D6877C587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0417" y="4184209"/>
            <a:ext cx="3262746" cy="554042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rgbClr val="284C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x-none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30E2E3-3CD0-FA8A-6B5E-12D3FAD17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6636-0902-4FA9-94BB-30570FA674A2}" type="datetimeFigureOut">
              <a:rPr lang="x-none" smtClean="0"/>
              <a:t>28.08.2023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456CCE-E28C-BE28-7DA2-FEFB2E36B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09A310-C615-ADE7-BD9B-2F230F3F4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51D3-A4DD-4441-AF99-6B89203449E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91856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76170A-2E05-4047-26C0-EA50F8E33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F07E52-BA7D-F201-D797-86DC98394A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0832A8-31B5-426E-BE78-5E8CFA9D5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6636-0902-4FA9-94BB-30570FA674A2}" type="datetimeFigureOut">
              <a:rPr lang="x-none" smtClean="0"/>
              <a:t>28.08.2023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CD3D13-CFF0-970D-34BF-2093236C7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D7E2F4-09FE-7EE9-1EE0-BAB94DAAA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51D3-A4DD-4441-AF99-6B89203449E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31269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8826C3-AB73-D74C-0D76-351F7E740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AF6DE07-BFC1-D2F7-F54F-DE55E80E1A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7D04F5-44FD-44A9-452E-F22D264D6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6636-0902-4FA9-94BB-30570FA674A2}" type="datetimeFigureOut">
              <a:rPr lang="x-none" smtClean="0"/>
              <a:t>28.08.2023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D27613-8480-6301-D0A4-D01BB4781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83567A-FBA3-9DDF-7C0A-4166C7EA7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51D3-A4DD-4441-AF99-6B89203449E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65749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B33430-D1B9-0F4D-CEBE-D8F7E2D99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1F8D79-3BA0-1DC9-1FE5-6A998E2023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45487A1-F885-A01F-F65A-93E798410A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1358F2F-1645-D833-2C66-EE262AB1A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6636-0902-4FA9-94BB-30570FA674A2}" type="datetimeFigureOut">
              <a:rPr lang="x-none" smtClean="0"/>
              <a:t>28.08.2023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3E78B58-F63C-5950-FC91-F1010CEE8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70071A-5163-ED79-1E55-632BCCD23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51D3-A4DD-4441-AF99-6B89203449E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24047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57308A-1DF0-C467-9DCB-E814F19F1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E3BD78-9D79-FA5A-4916-4694F9EFF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4D248A-0B25-2A4C-65A5-1C016E6F77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472A9A3-2970-B2CD-84D0-8635553A77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98ACDC2-1503-C3C6-54E9-D2FFF74D4E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9B3E4BE-1856-CBEB-0110-289109985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6636-0902-4FA9-94BB-30570FA674A2}" type="datetimeFigureOut">
              <a:rPr lang="x-none" smtClean="0"/>
              <a:t>28.08.2023</a:t>
            </a:fld>
            <a:endParaRPr lang="x-none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FBDE8BF-A2B0-171C-F1A8-EF1F48A5B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2816FC2-D785-5E6B-E815-A944A1793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51D3-A4DD-4441-AF99-6B89203449E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06216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33AF75-EFD9-0574-99B3-8EC3F4CD9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E641864-DF1C-68B1-8CA9-E67B45B51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6636-0902-4FA9-94BB-30570FA674A2}" type="datetimeFigureOut">
              <a:rPr lang="x-none" smtClean="0"/>
              <a:t>28.08.2023</a:t>
            </a:fld>
            <a:endParaRPr lang="x-none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254F2AA-7253-6915-68BF-036163A42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34F8B8A-D97C-330B-F59E-BD577ADFD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51D3-A4DD-4441-AF99-6B89203449E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60538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AF7CF84-6254-A526-EBE0-2430DDB72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6636-0902-4FA9-94BB-30570FA674A2}" type="datetimeFigureOut">
              <a:rPr lang="x-none" smtClean="0"/>
              <a:t>28.08.2023</a:t>
            </a:fld>
            <a:endParaRPr lang="x-none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EE463AE-9FA9-AD85-B6C2-5E2CCF271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100833A-1921-D52E-E977-829557BE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51D3-A4DD-4441-AF99-6B89203449E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3580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4D4BF3-33C0-4EEC-A93C-C8CB1BFB0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219630-0831-CC3F-7EAC-F5DC232D32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8FEF6E0-BDFC-4456-50C4-EDF9B78AC1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4099B42-5F03-B5E8-89D6-D19F83ADC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6636-0902-4FA9-94BB-30570FA674A2}" type="datetimeFigureOut">
              <a:rPr lang="x-none" smtClean="0"/>
              <a:t>28.08.2023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8A6A34-AC8D-C4DE-F781-5C7DEB5C8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C6AD720-590D-CE1F-882A-E9B361F2E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51D3-A4DD-4441-AF99-6B89203449E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86283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9318C6-B887-761E-B3A3-F8D91BA01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9EA2AE3-2250-823F-435B-34CE9021CE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05A7461-94FC-8CEF-4EEC-BC81D7DDEE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B3452DD-3579-9CEB-AA86-91D3A7D2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6636-0902-4FA9-94BB-30570FA674A2}" type="datetimeFigureOut">
              <a:rPr lang="x-none" smtClean="0"/>
              <a:t>28.08.2023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F99B173-696F-AB72-A4B1-3E94D3347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2873617-A8A0-E94B-384D-85D1F65D4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51D3-A4DD-4441-AF99-6B89203449E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07321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222AC2-6711-297E-527B-DADEBCA36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B37A13B-7EFC-0660-E76C-AFA066C90E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CCEDC9-DBA5-9DD8-573A-1430B2AF7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6636-0902-4FA9-94BB-30570FA674A2}" type="datetimeFigureOut">
              <a:rPr lang="x-none" smtClean="0"/>
              <a:t>28.08.2023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3D03AE-A837-4F20-8F19-AB21FAE6B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EE9B5B-98CA-CDBA-99DF-A2E585898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51D3-A4DD-4441-AF99-6B89203449E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7064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B5B480E-F91F-8AFA-A63F-83AA82CF09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E391836-F09B-08DD-0114-A82AD5D190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B670F2-0F3F-6351-107F-7E1B4072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6636-0902-4FA9-94BB-30570FA674A2}" type="datetimeFigureOut">
              <a:rPr lang="x-none" smtClean="0"/>
              <a:t>28.08.2023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15E3DE-AB7F-B736-786F-F8C9AA00D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2D814B-C858-DC07-844F-BC5C4EE07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51D3-A4DD-4441-AF99-6B89203449E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29848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растение&#10;&#10;Автоматически созданное описание">
            <a:extLst>
              <a:ext uri="{FF2B5EF4-FFF2-40B4-BE49-F238E27FC236}">
                <a16:creationId xmlns:a16="http://schemas.microsoft.com/office/drawing/2014/main" id="{1FEF61FE-FCD3-51F6-8FDE-6047FD42C9D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588137-A3AF-73DD-0A6F-F844CD455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3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x-none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4B32EE-8C68-ABA2-3A95-8DE01BECA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AF24D5-7609-89ED-6BAF-B7925B4293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E56636-0902-4FA9-94BB-30570FA674A2}" type="datetimeFigureOut">
              <a:rPr lang="x-none" smtClean="0"/>
              <a:t>28.08.2023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6AA596-AB35-A77D-7C45-9E5F52898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8E324E-8026-B891-FE7A-BF2EB2D46A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751D3-A4DD-4441-AF99-6B89203449E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58669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284C3D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35EAB6-FC30-1C47-FBB3-FAB5E5D5A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-109009"/>
            <a:ext cx="10515600" cy="4534505"/>
          </a:xfrm>
        </p:spPr>
        <p:txBody>
          <a:bodyPr>
            <a:normAutofit/>
          </a:bodyPr>
          <a:lstStyle/>
          <a:p>
            <a:pPr algn="ctr"/>
            <a:r>
              <a:rPr lang="ru-RU" sz="8800" b="1" i="1" dirty="0" smtClean="0"/>
              <a:t/>
            </a:r>
            <a:br>
              <a:rPr lang="ru-RU" sz="8800" b="1" i="1" dirty="0" smtClean="0"/>
            </a:br>
            <a:r>
              <a:rPr lang="ru-RU" sz="8800" b="1" i="1" dirty="0" smtClean="0"/>
              <a:t>Анализ результатов </a:t>
            </a:r>
            <a:r>
              <a:rPr lang="ru-RU" sz="8800" b="1" i="1" dirty="0" smtClean="0"/>
              <a:t>ОГЭ 2023 год </a:t>
            </a:r>
            <a:endParaRPr lang="x-none" sz="88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6900333" y="4114800"/>
            <a:ext cx="44619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Подготовила: </a:t>
            </a:r>
          </a:p>
          <a:p>
            <a:pPr algn="r"/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Петренко Диана Витальевна </a:t>
            </a:r>
            <a:endParaRPr lang="ru-RU" sz="32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52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256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Результаты выполнение заданий тестовой части (</a:t>
            </a:r>
            <a:r>
              <a:rPr lang="ru-RU" b="1" dirty="0"/>
              <a:t>с</a:t>
            </a:r>
            <a:r>
              <a:rPr lang="ru-RU" b="1" dirty="0" smtClean="0"/>
              <a:t>реднее значение по округу в %) </a:t>
            </a:r>
            <a:endParaRPr lang="ru-RU" b="1" dirty="0"/>
          </a:p>
        </p:txBody>
      </p:sp>
      <p:graphicFrame>
        <p:nvGraphicFramePr>
          <p:cNvPr id="4" name="Объект 3" title="результат 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5406261"/>
              </p:ext>
            </p:extLst>
          </p:nvPr>
        </p:nvGraphicFramePr>
        <p:xfrm>
          <a:off x="76200" y="1825625"/>
          <a:ext cx="117348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4307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0650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/>
              <a:t>Результаты выполнения заданий по группам:</a:t>
            </a:r>
            <a:endParaRPr lang="ru-RU" sz="48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0799993"/>
              </p:ext>
            </p:extLst>
          </p:nvPr>
        </p:nvGraphicFramePr>
        <p:xfrm>
          <a:off x="95250" y="1352550"/>
          <a:ext cx="11991975" cy="4795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3043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92250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/>
              <a:t>Письменная часть. Раздел 1. Задание по аудированию </a:t>
            </a:r>
            <a:endParaRPr lang="ru-RU" b="1" i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612355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9997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065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/>
              <a:t>Раздел 2. Задания по чтению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734744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4511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96975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Раздел 3. Задания по грамматике и лексике.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907348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1760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i="1" dirty="0"/>
              <a:t>Раздел 4. Задание по письменной речи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337063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6449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i="1" dirty="0"/>
              <a:t>Раздел 5. Задания по говорению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865754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52616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Сравнение среднего балла 2022 и 2023 года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2778312"/>
              </p:ext>
            </p:extLst>
          </p:nvPr>
        </p:nvGraphicFramePr>
        <p:xfrm>
          <a:off x="104775" y="1085850"/>
          <a:ext cx="11972925" cy="5091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423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57C7AA-35C5-F9D2-2E11-D46255AD33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1322" y="1314450"/>
            <a:ext cx="9128127" cy="3676649"/>
          </a:xfrm>
        </p:spPr>
        <p:txBody>
          <a:bodyPr>
            <a:normAutofit/>
          </a:bodyPr>
          <a:lstStyle/>
          <a:p>
            <a:r>
              <a:rPr lang="ru-RU" sz="13000" i="0" dirty="0" smtClean="0">
                <a:solidFill>
                  <a:schemeClr val="tx1"/>
                </a:solidFill>
              </a:rPr>
              <a:t>Спасибо за внимание </a:t>
            </a:r>
            <a:endParaRPr lang="x-none" sz="13000" i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96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70</Words>
  <Application>Microsoft Office PowerPoint</Application>
  <PresentationFormat>Широкоэкранный</PresentationFormat>
  <Paragraphs>12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 Анализ результатов ОГЭ 2023 год </vt:lpstr>
      <vt:lpstr>Результаты выполнение заданий тестовой части (среднее значение по округу в %) </vt:lpstr>
      <vt:lpstr>Результаты выполнения заданий по группам:</vt:lpstr>
      <vt:lpstr>Письменная часть. Раздел 1. Задание по аудированию </vt:lpstr>
      <vt:lpstr>Раздел 2. Задания по чтению </vt:lpstr>
      <vt:lpstr>Раздел 3. Задания по грамматике и лексике.</vt:lpstr>
      <vt:lpstr>Раздел 4. Задание по письменной речи</vt:lpstr>
      <vt:lpstr>Раздел 5. Задания по говорению</vt:lpstr>
      <vt:lpstr>Сравнение среднего балла 2022 и 2023 года </vt:lpstr>
      <vt:lpstr>Спасибо за внимание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Марина Маркасьян</dc:creator>
  <cp:lastModifiedBy>User</cp:lastModifiedBy>
  <cp:revision>17</cp:revision>
  <cp:lastPrinted>2023-08-28T04:49:24Z</cp:lastPrinted>
  <dcterms:created xsi:type="dcterms:W3CDTF">2023-02-18T07:59:59Z</dcterms:created>
  <dcterms:modified xsi:type="dcterms:W3CDTF">2023-08-28T04:50:05Z</dcterms:modified>
</cp:coreProperties>
</file>