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handoutMasterIdLst>
    <p:handoutMasterId r:id="rId24"/>
  </p:handoutMasterIdLst>
  <p:sldIdLst>
    <p:sldId id="256" r:id="rId2"/>
    <p:sldId id="262" r:id="rId3"/>
    <p:sldId id="257" r:id="rId4"/>
    <p:sldId id="259" r:id="rId5"/>
    <p:sldId id="273" r:id="rId6"/>
    <p:sldId id="276" r:id="rId7"/>
    <p:sldId id="258" r:id="rId8"/>
    <p:sldId id="260" r:id="rId9"/>
    <p:sldId id="261" r:id="rId10"/>
    <p:sldId id="268" r:id="rId11"/>
    <p:sldId id="277" r:id="rId12"/>
    <p:sldId id="269" r:id="rId13"/>
    <p:sldId id="270" r:id="rId14"/>
    <p:sldId id="271" r:id="rId15"/>
    <p:sldId id="272" r:id="rId16"/>
    <p:sldId id="278" r:id="rId17"/>
    <p:sldId id="279" r:id="rId18"/>
    <p:sldId id="280" r:id="rId19"/>
    <p:sldId id="281" r:id="rId20"/>
    <p:sldId id="282" r:id="rId21"/>
    <p:sldId id="283" r:id="rId22"/>
    <p:sldId id="284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147</c:v>
                </c:pt>
                <c:pt idx="1">
                  <c:v>133</c:v>
                </c:pt>
                <c:pt idx="2">
                  <c:v>106</c:v>
                </c:pt>
                <c:pt idx="3">
                  <c:v>92</c:v>
                </c:pt>
                <c:pt idx="4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2-4AA1-AA97-49440ADE913E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3172-4AA1-AA97-49440ADE913E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3172-4AA1-AA97-49440ADE913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829696"/>
        <c:axId val="104831232"/>
      </c:barChart>
      <c:catAx>
        <c:axId val="104829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831232"/>
        <c:crosses val="autoZero"/>
        <c:auto val="1"/>
        <c:lblAlgn val="ctr"/>
        <c:lblOffset val="100"/>
        <c:noMultiLvlLbl val="0"/>
      </c:catAx>
      <c:valAx>
        <c:axId val="104831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48296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9055807642253503"/>
          <c:y val="3.4174698087745085E-2"/>
          <c:w val="0.79169180767260339"/>
          <c:h val="0.790362250968723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 год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100</c:v>
                </c:pt>
                <c:pt idx="2">
                  <c:v>55.8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F2-43FE-917F-97393C328625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100</c:v>
                </c:pt>
                <c:pt idx="2">
                  <c:v>60.9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2F2-43FE-917F-97393C328625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100</c:v>
                </c:pt>
                <c:pt idx="2">
                  <c:v>58.5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F2-43FE-917F-97393C328625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100</c:v>
                </c:pt>
                <c:pt idx="2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2F2-43FE-917F-97393C328625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3"/>
                <c:pt idx="0">
                  <c:v>уровень обученности</c:v>
                </c:pt>
                <c:pt idx="2">
                  <c:v>качество знаний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97.6</c:v>
                </c:pt>
                <c:pt idx="2">
                  <c:v>49.4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2F2-43FE-917F-97393C32862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909440"/>
        <c:axId val="148927616"/>
      </c:barChart>
      <c:catAx>
        <c:axId val="148909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927616"/>
        <c:crosses val="autoZero"/>
        <c:auto val="1"/>
        <c:lblAlgn val="ctr"/>
        <c:lblOffset val="100"/>
        <c:noMultiLvlLbl val="0"/>
      </c:catAx>
      <c:valAx>
        <c:axId val="148927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909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884325787401587"/>
          <c:y val="7.5932633761287296E-2"/>
          <c:w val="0.38814673556430451"/>
          <c:h val="7.43884794311130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440178914779067E-2"/>
          <c:y val="3.4422068445670091E-2"/>
          <c:w val="0.93688116686746159"/>
          <c:h val="0.875125719643817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3.6</c:v>
                </c:pt>
                <c:pt idx="1">
                  <c:v>3.8</c:v>
                </c:pt>
                <c:pt idx="2">
                  <c:v>3.7</c:v>
                </c:pt>
                <c:pt idx="3">
                  <c:v>3.7</c:v>
                </c:pt>
                <c:pt idx="4" formatCode="mmm/yy">
                  <c:v>3.58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A5-4A55-B957-A96550EFE8B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1-E8A5-4A55-B957-A96550EFE8B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2017 год</c:v>
                </c:pt>
                <c:pt idx="1">
                  <c:v>2018 год</c:v>
                </c:pt>
                <c:pt idx="2">
                  <c:v>2019 год</c:v>
                </c:pt>
                <c:pt idx="3">
                  <c:v>2022 год</c:v>
                </c:pt>
                <c:pt idx="4">
                  <c:v>2023 год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E8A5-4A55-B957-A96550EFE8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8602240"/>
        <c:axId val="148616320"/>
      </c:barChart>
      <c:catAx>
        <c:axId val="148602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616320"/>
        <c:crosses val="autoZero"/>
        <c:auto val="1"/>
        <c:lblAlgn val="ctr"/>
        <c:lblOffset val="100"/>
        <c:noMultiLvlLbl val="0"/>
      </c:catAx>
      <c:valAx>
        <c:axId val="148616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8602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2017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получили "2"</c:v>
                </c:pt>
                <c:pt idx="1">
                  <c:v>получили "3"</c:v>
                </c:pt>
                <c:pt idx="2">
                  <c:v>получили "4"</c:v>
                </c:pt>
                <c:pt idx="3">
                  <c:v>получили "5"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0</c:v>
                </c:pt>
                <c:pt idx="1">
                  <c:v>44.220000000000006</c:v>
                </c:pt>
                <c:pt idx="2">
                  <c:v>48.3</c:v>
                </c:pt>
                <c:pt idx="3">
                  <c:v>7.48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A1-4BD5-BC04-A53CC64E9F5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2018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получили "2"</c:v>
                </c:pt>
                <c:pt idx="1">
                  <c:v>получили "3"</c:v>
                </c:pt>
                <c:pt idx="2">
                  <c:v>получили "4"</c:v>
                </c:pt>
                <c:pt idx="3">
                  <c:v>получили "5"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0</c:v>
                </c:pt>
                <c:pt idx="1">
                  <c:v>39.1</c:v>
                </c:pt>
                <c:pt idx="2">
                  <c:v>41.349999999999994</c:v>
                </c:pt>
                <c:pt idx="3">
                  <c:v>19.55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7A1-4BD5-BC04-A53CC64E9F5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2019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получили "2"</c:v>
                </c:pt>
                <c:pt idx="1">
                  <c:v>получили "3"</c:v>
                </c:pt>
                <c:pt idx="2">
                  <c:v>получили "4"</c:v>
                </c:pt>
                <c:pt idx="3">
                  <c:v>получили "5"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0</c:v>
                </c:pt>
                <c:pt idx="1">
                  <c:v>41.5</c:v>
                </c:pt>
                <c:pt idx="2">
                  <c:v>47.17</c:v>
                </c:pt>
                <c:pt idx="3">
                  <c:v>11.32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7A1-4BD5-BC04-A53CC64E9F5D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2022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получили "2"</c:v>
                </c:pt>
                <c:pt idx="1">
                  <c:v>получили "3"</c:v>
                </c:pt>
                <c:pt idx="2">
                  <c:v>получили "4"</c:v>
                </c:pt>
                <c:pt idx="3">
                  <c:v>получили "5"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0</c:v>
                </c:pt>
                <c:pt idx="1">
                  <c:v>38</c:v>
                </c:pt>
                <c:pt idx="2">
                  <c:v>52.2</c:v>
                </c:pt>
                <c:pt idx="3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A1-4BD5-BC04-A53CC64E9F5D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2023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получили "2"</c:v>
                </c:pt>
                <c:pt idx="1">
                  <c:v>получили "3"</c:v>
                </c:pt>
                <c:pt idx="2">
                  <c:v>получили "4"</c:v>
                </c:pt>
                <c:pt idx="3">
                  <c:v>получили "5"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2.4</c:v>
                </c:pt>
                <c:pt idx="1">
                  <c:v>48.2</c:v>
                </c:pt>
                <c:pt idx="2">
                  <c:v>38.800000000000011</c:v>
                </c:pt>
                <c:pt idx="3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A1-4BD5-BC04-A53CC64E9F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829504"/>
        <c:axId val="149831040"/>
      </c:barChart>
      <c:catAx>
        <c:axId val="149829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49831040"/>
        <c:crosses val="autoZero"/>
        <c:auto val="1"/>
        <c:lblAlgn val="ctr"/>
        <c:lblOffset val="100"/>
        <c:noMultiLvlLbl val="0"/>
      </c:catAx>
      <c:valAx>
        <c:axId val="1498310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9829504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8F5427-FF27-458F-BE3D-E2C5697D3572}" type="datetimeFigureOut">
              <a:rPr lang="ru-RU" smtClean="0"/>
              <a:t>31.08.2023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6CC14-4320-4A94-A6A2-D7CDAEF63F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257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5010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614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87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369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882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5733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9813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97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0383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189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773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2C73D00-2089-4B83-B2A9-5181E7391976}" type="datetimeFigureOut">
              <a:rPr lang="ru-RU" smtClean="0"/>
              <a:pPr/>
              <a:t>31.08.2023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CFB5A45-6412-48E5-ADAB-290AD5905192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1761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81596" y="1256582"/>
            <a:ext cx="10058400" cy="3097875"/>
          </a:xfrm>
        </p:spPr>
        <p:txBody>
          <a:bodyPr>
            <a:normAutofit/>
          </a:bodyPr>
          <a:lstStyle/>
          <a:p>
            <a:pPr algn="ctr"/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Анализ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результатов 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ru-RU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</a:t>
            </a: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6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2022 - 2023 учебном году</a:t>
            </a:r>
            <a:endParaRPr lang="ru-RU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94262" y="4650377"/>
            <a:ext cx="10058400" cy="1358537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ТАКШЕЕВА Людмила Владимировна,</a:t>
            </a:r>
          </a:p>
          <a:p>
            <a:pPr algn="r">
              <a:lnSpc>
                <a:spcPct val="100000"/>
              </a:lnSpc>
            </a:pP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физики ГБОУ СОШ «ОЦ» с. </a:t>
            </a:r>
            <a:r>
              <a:rPr lang="ru-RU" sz="16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ТИмашево</a:t>
            </a:r>
            <a:endParaRPr lang="ru-RU" sz="1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66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155275"/>
            <a:ext cx="10058400" cy="1116258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Назначение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физике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2022-2023 учебном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981" y="1845733"/>
            <a:ext cx="10843404" cy="4279021"/>
          </a:xfrm>
        </p:spPr>
        <p:txBody>
          <a:bodyPr>
            <a:normAutofit/>
          </a:bodyPr>
          <a:lstStyle/>
          <a:p>
            <a:pPr algn="just"/>
            <a:r>
              <a:rPr lang="ru-RU" sz="2800" dirty="0" smtClean="0"/>
              <a:t>     Определение  соответствия результатов освоения обучающимися основных образовательных программ основного общего образования требованиям федерального государственного образовательного стандарта. </a:t>
            </a:r>
          </a:p>
          <a:p>
            <a:pPr algn="just"/>
            <a:r>
              <a:rPr lang="ru-RU" sz="2800" dirty="0" smtClean="0"/>
              <a:t>     Проводится в соответствии с Федеральным законом от 29.12.2012 № 273-ФЗ «Об образовании в Российской Федерации» и Порядком проведения государственной итоговой аттестации по образовательным программам основного общего образования, утверждённым приказом </a:t>
            </a:r>
            <a:r>
              <a:rPr lang="ru-RU" sz="2800" dirty="0" err="1" smtClean="0"/>
              <a:t>Минпросвещения</a:t>
            </a:r>
            <a:r>
              <a:rPr lang="ru-RU" sz="2800" dirty="0" smtClean="0"/>
              <a:t> России и </a:t>
            </a:r>
            <a:r>
              <a:rPr lang="ru-RU" sz="2800" dirty="0" err="1" smtClean="0"/>
              <a:t>Рособрнадзора</a:t>
            </a:r>
            <a:r>
              <a:rPr lang="ru-RU" sz="2800" dirty="0" smtClean="0"/>
              <a:t> от 07.11.2018 № 189/1513.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2994558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7611" y="169626"/>
            <a:ext cx="10997738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участников ОГЭ 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на территории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Отрадненского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управления МОН СО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417198" y="2286000"/>
            <a:ext cx="3608024" cy="2596551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b="1" dirty="0" smtClean="0"/>
              <a:t>2018 год – </a:t>
            </a:r>
            <a:r>
              <a:rPr lang="ru-RU" sz="3600" b="1" dirty="0" smtClean="0">
                <a:solidFill>
                  <a:srgbClr val="FF0000"/>
                </a:solidFill>
              </a:rPr>
              <a:t>13,3%</a:t>
            </a:r>
          </a:p>
          <a:p>
            <a:pPr algn="ctr"/>
            <a:r>
              <a:rPr lang="ru-RU" sz="3600" b="1" dirty="0" smtClean="0"/>
              <a:t>2019 год - </a:t>
            </a:r>
            <a:r>
              <a:rPr lang="ru-RU" sz="3600" b="1" dirty="0" smtClean="0">
                <a:solidFill>
                  <a:srgbClr val="FF0000"/>
                </a:solidFill>
              </a:rPr>
              <a:t>11,2%</a:t>
            </a:r>
            <a:r>
              <a:rPr lang="ru-RU" sz="3600" b="1" dirty="0" smtClean="0"/>
              <a:t> </a:t>
            </a:r>
          </a:p>
          <a:p>
            <a:pPr algn="ctr"/>
            <a:r>
              <a:rPr lang="ru-RU" sz="3600" b="1" dirty="0" smtClean="0"/>
              <a:t>2022 год – </a:t>
            </a:r>
            <a:r>
              <a:rPr lang="ru-RU" sz="3600" b="1" dirty="0" smtClean="0">
                <a:solidFill>
                  <a:srgbClr val="FF0000"/>
                </a:solidFill>
              </a:rPr>
              <a:t>9,8%</a:t>
            </a:r>
          </a:p>
          <a:p>
            <a:pPr algn="ctr"/>
            <a:r>
              <a:rPr lang="ru-RU" sz="3600" b="1" dirty="0" smtClean="0">
                <a:solidFill>
                  <a:schemeClr val="tx1"/>
                </a:solidFill>
              </a:rPr>
              <a:t>2023 год -  </a:t>
            </a:r>
            <a:r>
              <a:rPr lang="ru-RU" sz="3600" b="1" dirty="0" smtClean="0">
                <a:solidFill>
                  <a:srgbClr val="FF0000"/>
                </a:solidFill>
              </a:rPr>
              <a:t>8,5%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algn="ctr"/>
            <a:endParaRPr lang="ru-RU" sz="3600" dirty="0" smtClean="0"/>
          </a:p>
          <a:p>
            <a:pPr algn="ctr"/>
            <a:endParaRPr lang="ru-RU" sz="3600" dirty="0"/>
          </a:p>
          <a:p>
            <a:pPr algn="ctr"/>
            <a:endParaRPr lang="ru-RU" sz="3600" dirty="0" smtClean="0"/>
          </a:p>
          <a:p>
            <a:pPr algn="ctr"/>
            <a:endParaRPr lang="ru-RU" sz="3600" dirty="0" smtClean="0"/>
          </a:p>
          <a:p>
            <a:pPr algn="ctr"/>
            <a:endParaRPr lang="ru-RU" sz="3600" dirty="0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271114436"/>
              </p:ext>
            </p:extLst>
          </p:nvPr>
        </p:nvGraphicFramePr>
        <p:xfrm>
          <a:off x="474452" y="2017536"/>
          <a:ext cx="8202675" cy="35883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446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Шкала пересчета первичного балла ОГЭ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на территории Самарской области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2022-2023 учебном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году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7070073"/>
              </p:ext>
            </p:extLst>
          </p:nvPr>
        </p:nvGraphicFramePr>
        <p:xfrm>
          <a:off x="789707" y="2261899"/>
          <a:ext cx="10559620" cy="13411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986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03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57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36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dirty="0" smtClean="0">
                          <a:effectLst/>
                        </a:rPr>
                        <a:t>Отметка</a:t>
                      </a:r>
                      <a:endParaRPr lang="ru-RU" sz="2800" b="1" dirty="0">
                        <a:effectLst/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</a:t>
                      </a:r>
                    </a:p>
                  </a:txBody>
                  <a:tcPr marL="60960" marR="6096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t"/>
                      <a:r>
                        <a:rPr lang="ru-RU" sz="2800" b="1" dirty="0">
                          <a:effectLst/>
                        </a:rPr>
                        <a:t>Общий балл</a:t>
                      </a: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 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 </a:t>
                      </a:r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22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 </a:t>
                      </a:r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34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35 </a:t>
                      </a:r>
                      <a:r>
                        <a:rPr lang="ru-RU" sz="3600" b="1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– </a:t>
                      </a:r>
                      <a:r>
                        <a:rPr lang="ru-RU" sz="3600" b="1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45</a:t>
                      </a:r>
                      <a:endParaRPr lang="ru-RU" sz="3600" b="1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marL="60960" marR="6096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9709" y="4588316"/>
            <a:ext cx="1058487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/>
            <a:r>
              <a:rPr lang="ru-RU" sz="2800" b="1" i="0" dirty="0" smtClean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Минимальный балл - </a:t>
            </a:r>
            <a:r>
              <a:rPr lang="ru-RU" sz="28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11</a:t>
            </a:r>
          </a:p>
          <a:p>
            <a:pPr algn="ctr" fontAlgn="base"/>
            <a:r>
              <a:rPr lang="ru-RU" sz="2800" b="1" i="0" dirty="0" smtClean="0">
                <a:solidFill>
                  <a:srgbClr val="444444"/>
                </a:solidFill>
                <a:effectLst/>
                <a:latin typeface="arial" panose="020B0604020202020204" pitchFamily="34" charset="0"/>
              </a:rPr>
              <a:t>Максимальный балл - </a:t>
            </a:r>
            <a:r>
              <a:rPr lang="ru-RU" sz="2800" b="1" i="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45</a:t>
            </a:r>
            <a:endParaRPr lang="ru-RU" sz="2800" b="1" i="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437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55717" y="142516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Результаты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 на территории </a:t>
            </a:r>
            <a:r>
              <a:rPr lang="ru-RU" b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Отрадненского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управления МОН СО 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960518936"/>
              </p:ext>
            </p:extLst>
          </p:nvPr>
        </p:nvGraphicFramePr>
        <p:xfrm>
          <a:off x="0" y="1593273"/>
          <a:ext cx="12192000" cy="47385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429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среднего балла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ОГЭ по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физике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143455346"/>
              </p:ext>
            </p:extLst>
          </p:nvPr>
        </p:nvGraphicFramePr>
        <p:xfrm>
          <a:off x="1218678" y="1763239"/>
          <a:ext cx="10016836" cy="41709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31164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4880" y="152400"/>
            <a:ext cx="10194174" cy="89223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результатов ОГЭ по физике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6" name="Диаграмма 5"/>
          <p:cNvGraphicFramePr/>
          <p:nvPr/>
        </p:nvGraphicFramePr>
        <p:xfrm>
          <a:off x="146648" y="719666"/>
          <a:ext cx="11921707" cy="5707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2394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6510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88062007"/>
              </p:ext>
            </p:extLst>
          </p:nvPr>
        </p:nvGraphicFramePr>
        <p:xfrm>
          <a:off x="854014" y="1730512"/>
          <a:ext cx="10241281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642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3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4652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92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80655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Правильно трактовать физический смысл используемых величин, их обозначения и единицы измерения; выделять приборы для их измерения</a:t>
                      </a:r>
                      <a:endParaRPr lang="ru-RU" sz="24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91,2 </a:t>
                      </a:r>
                      <a:r>
                        <a:rPr lang="ru-RU" sz="3200" dirty="0" smtClean="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45566" t="27673" r="5825" b="23396"/>
          <a:stretch>
            <a:fillRect/>
          </a:stretch>
        </p:blipFill>
        <p:spPr bwMode="auto">
          <a:xfrm>
            <a:off x="5658928" y="3038670"/>
            <a:ext cx="5633049" cy="3189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 l="24410" t="51824" r="19269" b="38113"/>
          <a:stretch>
            <a:fillRect/>
          </a:stretch>
        </p:blipFill>
        <p:spPr bwMode="auto">
          <a:xfrm>
            <a:off x="108690" y="5072331"/>
            <a:ext cx="7896622" cy="879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8539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6691" y="254087"/>
            <a:ext cx="10058400" cy="136767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424300"/>
              </p:ext>
            </p:extLst>
          </p:nvPr>
        </p:nvGraphicFramePr>
        <p:xfrm>
          <a:off x="845389" y="1717264"/>
          <a:ext cx="10601186" cy="11887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108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4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535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693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Различать словесную формулировку и математическое выражение закона, формулы, связывающие данную физическую величину с другими величинами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56,47 %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476" t="32327" r="49835" b="29182"/>
          <a:stretch>
            <a:fillRect/>
          </a:stretch>
        </p:blipFill>
        <p:spPr bwMode="auto">
          <a:xfrm>
            <a:off x="2268748" y="3001993"/>
            <a:ext cx="7258254" cy="3295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42456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7339" y="146649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969069"/>
              </p:ext>
            </p:extLst>
          </p:nvPr>
        </p:nvGraphicFramePr>
        <p:xfrm>
          <a:off x="538356" y="1736870"/>
          <a:ext cx="10882602" cy="822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520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23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72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54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№3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Распознавать проявление изученных физических явлений, выделяя их существенные свойства/признаки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87,06</a:t>
                      </a:r>
                      <a:r>
                        <a:rPr lang="ru-RU" sz="3200" dirty="0" smtClean="0"/>
                        <a:t> </a:t>
                      </a:r>
                      <a:r>
                        <a:rPr lang="ru-RU" sz="3200" baseline="0" dirty="0" smtClean="0"/>
                        <a:t> </a:t>
                      </a:r>
                      <a:r>
                        <a:rPr lang="ru-RU" sz="3200" dirty="0" smtClean="0"/>
                        <a:t>%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1840" t="39623" r="49340" b="31069"/>
          <a:stretch>
            <a:fillRect/>
          </a:stretch>
        </p:blipFill>
        <p:spPr bwMode="auto">
          <a:xfrm>
            <a:off x="1871931" y="2932981"/>
            <a:ext cx="8353557" cy="282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50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77339" y="146649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0969069"/>
              </p:ext>
            </p:extLst>
          </p:nvPr>
        </p:nvGraphicFramePr>
        <p:xfrm>
          <a:off x="581488" y="1716657"/>
          <a:ext cx="10882602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40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98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47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210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34813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№4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Распознавать явление по его</a:t>
                      </a:r>
                      <a:r>
                        <a:rPr lang="ru-RU" sz="2400" b="1" kern="1200" baseline="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определению, описанию, характерным признакам и на основе опытов, демонстрирующих данное физическое явление. Различать для данного явления основные свойства или условия протекания явления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3200" dirty="0" smtClean="0"/>
                        <a:t>50 </a:t>
                      </a:r>
                      <a:r>
                        <a:rPr lang="ru-RU" sz="3200" baseline="0" dirty="0" smtClean="0"/>
                        <a:t> </a:t>
                      </a:r>
                      <a:r>
                        <a:rPr lang="ru-RU" sz="3200" dirty="0" smtClean="0"/>
                        <a:t>%</a:t>
                      </a:r>
                      <a:endParaRPr lang="ru-RU" sz="3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45424" t="21887" r="6038" b="50943"/>
          <a:stretch>
            <a:fillRect/>
          </a:stretch>
        </p:blipFill>
        <p:spPr bwMode="auto">
          <a:xfrm>
            <a:off x="1474801" y="3650732"/>
            <a:ext cx="8497336" cy="2675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67500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2448" y="181155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4088418"/>
              </p:ext>
            </p:extLst>
          </p:nvPr>
        </p:nvGraphicFramePr>
        <p:xfrm>
          <a:off x="626451" y="1960896"/>
          <a:ext cx="10882599" cy="2743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384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46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36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1319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507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№5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Вычислять значение величины при анализе явлений с использованием законов и формул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Механические явления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57,7%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№6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Механические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57,7%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№7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Тепловые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41,2%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Электромагнитные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 pitchFamily="18" charset="0"/>
                        </a:rPr>
                        <a:t>74,1%</a:t>
                      </a:r>
                      <a:endParaRPr lang="ru-RU" sz="24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№9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Электромагнитные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24,7%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№10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Б</a:t>
                      </a:r>
                      <a:endParaRPr lang="ru-RU" sz="24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Квантовые явления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Times New Roman" pitchFamily="18" charset="0"/>
                        </a:rPr>
                        <a:t>62,4%</a:t>
                      </a:r>
                      <a:endParaRPr lang="ru-RU" sz="2400" dirty="0">
                        <a:latin typeface="+mn-lt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9197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890" y="304800"/>
            <a:ext cx="11194473" cy="1450757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8593383"/>
              </p:ext>
            </p:extLst>
          </p:nvPr>
        </p:nvGraphicFramePr>
        <p:xfrm>
          <a:off x="605800" y="1943643"/>
          <a:ext cx="10882601" cy="16459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493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744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37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№11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Описывать изменения физических величин при протекании физических явлений и процессов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Механические и тепловые</a:t>
                      </a:r>
                      <a:r>
                        <a:rPr lang="ru-RU" sz="2400" baseline="0" dirty="0" smtClean="0"/>
                        <a:t> явления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58,8%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№12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Б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Электромагнитные и квантовые явления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 pitchFamily="18" charset="0"/>
                        </a:rPr>
                        <a:t>58,2%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51085" t="30314" r="8585" b="39749"/>
          <a:stretch>
            <a:fillRect/>
          </a:stretch>
        </p:blipFill>
        <p:spPr bwMode="auto">
          <a:xfrm>
            <a:off x="2777706" y="3726611"/>
            <a:ext cx="6074010" cy="2536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98964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965" y="0"/>
            <a:ext cx="10058400" cy="14507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2753573"/>
              </p:ext>
            </p:extLst>
          </p:nvPr>
        </p:nvGraphicFramePr>
        <p:xfrm>
          <a:off x="539924" y="1714129"/>
          <a:ext cx="10882601" cy="23774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75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№13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П</a:t>
                      </a: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Описывать свойства тел, физические явления и процессы, используя физические величины, физические законы и принципы (анализ графиков, таблиц и схем)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58,2%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№14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dirty="0" smtClean="0"/>
                        <a:t>П</a:t>
                      </a:r>
                      <a:r>
                        <a:rPr lang="ru-RU" sz="2400" baseline="0" dirty="0" smtClean="0"/>
                        <a:t>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Описывать свойства тел, физические явления и процессы, используя физические величины, физические законы и принципы (анализ графиков, таблиц и схем)</a:t>
                      </a:r>
                      <a:endParaRPr lang="ru-RU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latin typeface="+mn-lt"/>
                          <a:ea typeface="Calibri"/>
                          <a:cs typeface="Times New Roman"/>
                        </a:rPr>
                        <a:t>72,9%</a:t>
                      </a:r>
                      <a:endParaRPr lang="ru-RU" sz="240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50873" t="32956" r="8868" b="33082"/>
          <a:stretch>
            <a:fillRect/>
          </a:stretch>
        </p:blipFill>
        <p:spPr bwMode="auto">
          <a:xfrm>
            <a:off x="3096884" y="4124580"/>
            <a:ext cx="4615131" cy="2189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993833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92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№15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Б</a:t>
                      </a:r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Проводить прямые измерения физических величин с использованием измерительных приборов, правильно составлять схемы включения прибора в экспериментальную установку, проводить серию измерений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50519" t="17358" r="8160" b="29811"/>
          <a:stretch>
            <a:fillRect/>
          </a:stretch>
        </p:blipFill>
        <p:spPr bwMode="auto">
          <a:xfrm>
            <a:off x="3554083" y="3714852"/>
            <a:ext cx="4166560" cy="2996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№16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П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Анализировать отдельные этапы проведения исследования на основе его описания: делать выводы на основе описания исследования, интерпретировать результаты наблюдений и опытов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71,2%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8632" t="30818" r="53868" b="39622"/>
          <a:stretch>
            <a:fillRect/>
          </a:stretch>
        </p:blipFill>
        <p:spPr bwMode="auto">
          <a:xfrm>
            <a:off x="2717321" y="3407433"/>
            <a:ext cx="6206250" cy="275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№17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В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Проводить косвенные измерения физических величин, исследование зависимостей между величинами (экспериментальное задание на реальном оборудовании)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53,7%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50306" t="25283" r="8373" b="38742"/>
          <a:stretch>
            <a:fillRect/>
          </a:stretch>
        </p:blipFill>
        <p:spPr bwMode="auto">
          <a:xfrm>
            <a:off x="3260785" y="3433313"/>
            <a:ext cx="5676181" cy="2779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№18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Б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Различать явления и закономерности, лежащие в основе принципа действия машин, приборов и технических устройств. Приводить примеры вклада отечественных и зарубежных учёных-физиков в развитие науки, объяснение процессов окружающего мира, в развитие техники и технологий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71,8%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50307" t="44025" r="8231" b="33585"/>
          <a:stretch>
            <a:fillRect/>
          </a:stretch>
        </p:blipFill>
        <p:spPr bwMode="auto">
          <a:xfrm>
            <a:off x="2415395" y="4192437"/>
            <a:ext cx="6866627" cy="2085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554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21068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№19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Б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Интерпретировать информацию физического содержания, отвечать на вопросы с использованием явно и неявно заданной информации. Преобразовывать информацию из одной знаковой системы в другую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64,1%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 l="50590" t="37736" r="8585" b="35472"/>
          <a:stretch>
            <a:fillRect/>
          </a:stretch>
        </p:blipFill>
        <p:spPr bwMode="auto">
          <a:xfrm>
            <a:off x="2113472" y="3441939"/>
            <a:ext cx="7407741" cy="2734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901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292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№20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</a:rPr>
                        <a:t>П    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Применять информацию из текста при решении учебно-познавательных и учебно-практических задач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28,8%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 l="5094" t="36101" r="51958" b="37484"/>
          <a:stretch>
            <a:fillRect/>
          </a:stretch>
        </p:blipFill>
        <p:spPr bwMode="auto">
          <a:xfrm>
            <a:off x="1768416" y="2907102"/>
            <a:ext cx="8402910" cy="2907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711147" y="1755644"/>
          <a:ext cx="10882601" cy="18025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292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№21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</a:rPr>
                        <a:t>П    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Объяснять физические процессы и свойства тел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41,2%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1292">
                <a:tc>
                  <a:txBody>
                    <a:bodyPr/>
                    <a:lstStyle/>
                    <a:p>
                      <a:r>
                        <a:rPr lang="ru-RU" sz="2400" dirty="0" smtClean="0"/>
                        <a:t>№22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aseline="0" dirty="0" smtClean="0"/>
                        <a:t>П     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Объяснять физические процессы и свойства тел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32,9%</a:t>
                      </a:r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 l="4953" t="41006" r="53373" b="34843"/>
          <a:stretch>
            <a:fillRect/>
          </a:stretch>
        </p:blipFill>
        <p:spPr bwMode="auto">
          <a:xfrm>
            <a:off x="2035834" y="3666227"/>
            <a:ext cx="7568508" cy="2467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4016" y="215661"/>
            <a:ext cx="10058400" cy="134227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Статистический анализ </a:t>
            </a:r>
            <a:b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выполнения заданий КИМ ОГЭ в 2023 году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7771762"/>
              </p:ext>
            </p:extLst>
          </p:nvPr>
        </p:nvGraphicFramePr>
        <p:xfrm>
          <a:off x="693894" y="2087929"/>
          <a:ext cx="10882601" cy="222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4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81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061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01292">
                <a:tc>
                  <a:txBody>
                    <a:bodyPr/>
                    <a:lstStyle/>
                    <a:p>
                      <a:r>
                        <a:rPr lang="ru-RU" sz="2400" b="0" dirty="0" smtClean="0">
                          <a:solidFill>
                            <a:schemeClr val="tx1"/>
                          </a:solidFill>
                        </a:rPr>
                        <a:t>№23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baseline="0" dirty="0" smtClean="0">
                          <a:solidFill>
                            <a:schemeClr val="tx1"/>
                          </a:solidFill>
                        </a:rPr>
                        <a:t>П     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4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Решать расчётные задачи, используя законы и формулы, связывающие физические величины</a:t>
                      </a:r>
                      <a:endParaRPr lang="ru-RU" sz="24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52,9%</a:t>
                      </a:r>
                      <a:endParaRPr lang="ru-RU" sz="24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23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№24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baseline="0" dirty="0" smtClean="0">
                          <a:solidFill>
                            <a:srgbClr val="C00000"/>
                          </a:solidFill>
                        </a:rPr>
                        <a:t>В     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ru-RU" sz="2400" b="1" kern="1200" dirty="0" smtClean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Решать расчётные задачи, используя законы и формулы, связывающие физические величины (комбинированная задача)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11,0%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4234">
                <a:tc>
                  <a:txBody>
                    <a:bodyPr/>
                    <a:lstStyle/>
                    <a:p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№25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1" dirty="0" smtClean="0">
                          <a:solidFill>
                            <a:srgbClr val="C00000"/>
                          </a:solidFill>
                        </a:rPr>
                        <a:t>В </a:t>
                      </a:r>
                      <a:endParaRPr lang="ru-RU" sz="24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4254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b="1" dirty="0" smtClean="0">
                          <a:solidFill>
                            <a:srgbClr val="C00000"/>
                          </a:solidFill>
                          <a:latin typeface="+mn-lt"/>
                          <a:ea typeface="Calibri"/>
                          <a:cs typeface="Times New Roman"/>
                        </a:rPr>
                        <a:t>22,4%</a:t>
                      </a:r>
                      <a:endParaRPr lang="ru-RU" sz="2400" b="1" dirty="0">
                        <a:solidFill>
                          <a:srgbClr val="C0000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9098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2417</TotalTime>
  <Words>658</Words>
  <Application>Microsoft Office PowerPoint</Application>
  <PresentationFormat>Широкоэкранный</PresentationFormat>
  <Paragraphs>147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Times New Roman</vt:lpstr>
      <vt:lpstr>Ретро</vt:lpstr>
      <vt:lpstr>Анализ результатов  ОГЭ по физике в 2022 - 2023 учебном году</vt:lpstr>
      <vt:lpstr>Назначение  ОГЭ по физике  в 2022-2023 учебном году</vt:lpstr>
      <vt:lpstr>Количество участников ОГЭ по физике на территории Отрадненского управления МОН СО </vt:lpstr>
      <vt:lpstr>Шкала пересчета первичного балла ОГЭ по физике на территории Самарской области  в 2022-2023 учебном году </vt:lpstr>
      <vt:lpstr>Результаты ОГЭ по физике на территории Отрадненского управления МОН СО </vt:lpstr>
      <vt:lpstr>Динамика среднего балла ОГЭ по физике</vt:lpstr>
      <vt:lpstr>Динамика результатов ОГЭ по физике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  <vt:lpstr>Статистический анализ  выполнения заданий КИМ ОГЭ в 2023 году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проведения государственной итоговой аттестации учащихся 9 классов 2018 года по физике</dc:title>
  <dc:creator>Людмила</dc:creator>
  <cp:lastModifiedBy>User</cp:lastModifiedBy>
  <cp:revision>153</cp:revision>
  <cp:lastPrinted>2023-08-31T04:32:23Z</cp:lastPrinted>
  <dcterms:created xsi:type="dcterms:W3CDTF">2018-08-23T05:55:47Z</dcterms:created>
  <dcterms:modified xsi:type="dcterms:W3CDTF">2023-08-31T04:35:42Z</dcterms:modified>
</cp:coreProperties>
</file>