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9" r:id="rId1"/>
  </p:sldMasterIdLst>
  <p:notesMasterIdLst>
    <p:notesMasterId r:id="rId10"/>
  </p:notesMasterIdLst>
  <p:handoutMasterIdLst>
    <p:handoutMasterId r:id="rId11"/>
  </p:handoutMasterIdLst>
  <p:sldIdLst>
    <p:sldId id="256" r:id="rId2"/>
    <p:sldId id="277" r:id="rId3"/>
    <p:sldId id="278" r:id="rId4"/>
    <p:sldId id="275" r:id="rId5"/>
    <p:sldId id="274" r:id="rId6"/>
    <p:sldId id="279" r:id="rId7"/>
    <p:sldId id="272" r:id="rId8"/>
    <p:sldId id="27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345"/>
    <a:srgbClr val="006600"/>
    <a:srgbClr val="003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77020" autoAdjust="0"/>
  </p:normalViewPr>
  <p:slideViewPr>
    <p:cSldViewPr>
      <p:cViewPr varScale="1">
        <p:scale>
          <a:sx n="56" d="100"/>
          <a:sy n="56" d="100"/>
        </p:scale>
        <p:origin x="180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преодолевших порог(%)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Богатовский район</c:v>
                </c:pt>
                <c:pt idx="1">
                  <c:v>Кинель-Черкасский район</c:v>
                </c:pt>
                <c:pt idx="2">
                  <c:v>г.о.Отрадный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99</c:v>
                </c:pt>
                <c:pt idx="1">
                  <c:v>99</c:v>
                </c:pt>
                <c:pt idx="2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58-4D5B-9F74-7ACE67C1FB6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не преодолевших порог(%)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Богатовский район</c:v>
                </c:pt>
                <c:pt idx="1">
                  <c:v>Кинель-Черкасский район</c:v>
                </c:pt>
                <c:pt idx="2">
                  <c:v>г.о.Отрадный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58-4D5B-9F74-7ACE67C1FB6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Количество преодолевших порог с запасом в1балл(%)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Богатовский район</c:v>
                </c:pt>
                <c:pt idx="1">
                  <c:v>Кинель-Черкасский район</c:v>
                </c:pt>
                <c:pt idx="2">
                  <c:v>г.о.Отрадный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5</c:v>
                </c:pt>
                <c:pt idx="1">
                  <c:v>12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58-4D5B-9F74-7ACE67C1FB6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Количество преодолевших порог с запасом в 2балла(%)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Богатовский район</c:v>
                </c:pt>
                <c:pt idx="1">
                  <c:v>Кинель-Черкасский район</c:v>
                </c:pt>
                <c:pt idx="2">
                  <c:v>г.о.Отрадный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3</c:v>
                </c:pt>
                <c:pt idx="1">
                  <c:v>19</c:v>
                </c:pt>
                <c:pt idx="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58-4D5B-9F74-7ACE67C1FB6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32982696"/>
        <c:axId val="232978184"/>
      </c:barChart>
      <c:catAx>
        <c:axId val="2329826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2978184"/>
        <c:crosses val="autoZero"/>
        <c:auto val="1"/>
        <c:lblAlgn val="ctr"/>
        <c:lblOffset val="100"/>
        <c:noMultiLvlLbl val="0"/>
      </c:catAx>
      <c:valAx>
        <c:axId val="23297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298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прошедших порог(%)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с.Богатое</c:v>
                </c:pt>
                <c:pt idx="1">
                  <c:v>ГБОУ СОШ№1 с.К-Черкассы</c:v>
                </c:pt>
                <c:pt idx="2">
                  <c:v>ГБОУ СОШ с.Тимашево</c:v>
                </c:pt>
                <c:pt idx="3">
                  <c:v>ГБОУ СОШ №2 с.К-Черкассы</c:v>
                </c:pt>
                <c:pt idx="4">
                  <c:v>ГБОУ СОШ №3 с.К-Черкассы</c:v>
                </c:pt>
                <c:pt idx="5">
                  <c:v>с.Кротовка</c:v>
                </c:pt>
                <c:pt idx="6">
                  <c:v>ГБОУ СОШ №2 </c:v>
                </c:pt>
                <c:pt idx="7">
                  <c:v>ГБОУ СОШ №;</c:v>
                </c:pt>
                <c:pt idx="8">
                  <c:v>ГБОУ СОШ №6</c:v>
                </c:pt>
                <c:pt idx="9">
                  <c:v>ГБОУ СОШ №8</c:v>
                </c:pt>
                <c:pt idx="10">
                  <c:v>Гимназия "Гармония"</c:v>
                </c:pt>
                <c:pt idx="11">
                  <c:v>ГБОУ СОШ №10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99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98</c:v>
                </c:pt>
                <c:pt idx="6">
                  <c:v>100</c:v>
                </c:pt>
                <c:pt idx="7">
                  <c:v>85</c:v>
                </c:pt>
                <c:pt idx="8">
                  <c:v>96</c:v>
                </c:pt>
                <c:pt idx="9">
                  <c:v>95</c:v>
                </c:pt>
                <c:pt idx="10">
                  <c:v>98</c:v>
                </c:pt>
                <c:pt idx="11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2E-4C12-AA76-69A9C632127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не прошедшие порог(%)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с.Богатое</c:v>
                </c:pt>
                <c:pt idx="1">
                  <c:v>ГБОУ СОШ№1 с.К-Черкассы</c:v>
                </c:pt>
                <c:pt idx="2">
                  <c:v>ГБОУ СОШ с.Тимашево</c:v>
                </c:pt>
                <c:pt idx="3">
                  <c:v>ГБОУ СОШ №2 с.К-Черкассы</c:v>
                </c:pt>
                <c:pt idx="4">
                  <c:v>ГБОУ СОШ №3 с.К-Черкассы</c:v>
                </c:pt>
                <c:pt idx="5">
                  <c:v>с.Кротовка</c:v>
                </c:pt>
                <c:pt idx="6">
                  <c:v>ГБОУ СОШ №2 </c:v>
                </c:pt>
                <c:pt idx="7">
                  <c:v>ГБОУ СОШ №;</c:v>
                </c:pt>
                <c:pt idx="8">
                  <c:v>ГБОУ СОШ №6</c:v>
                </c:pt>
                <c:pt idx="9">
                  <c:v>ГБОУ СОШ №8</c:v>
                </c:pt>
                <c:pt idx="10">
                  <c:v>Гимназия "Гармония"</c:v>
                </c:pt>
                <c:pt idx="11">
                  <c:v>ГБОУ СОШ №10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17</c:v>
                </c:pt>
                <c:pt idx="8">
                  <c:v>4</c:v>
                </c:pt>
                <c:pt idx="9">
                  <c:v>6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2E-4C12-AA76-69A9C632127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Количество прошедших порог с запасом 1балл(%)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с.Богатое</c:v>
                </c:pt>
                <c:pt idx="1">
                  <c:v>ГБОУ СОШ№1 с.К-Черкассы</c:v>
                </c:pt>
                <c:pt idx="2">
                  <c:v>ГБОУ СОШ с.Тимашево</c:v>
                </c:pt>
                <c:pt idx="3">
                  <c:v>ГБОУ СОШ №2 с.К-Черкассы</c:v>
                </c:pt>
                <c:pt idx="4">
                  <c:v>ГБОУ СОШ №3 с.К-Черкассы</c:v>
                </c:pt>
                <c:pt idx="5">
                  <c:v>с.Кротовка</c:v>
                </c:pt>
                <c:pt idx="6">
                  <c:v>ГБОУ СОШ №2 </c:v>
                </c:pt>
                <c:pt idx="7">
                  <c:v>ГБОУ СОШ №;</c:v>
                </c:pt>
                <c:pt idx="8">
                  <c:v>ГБОУ СОШ №6</c:v>
                </c:pt>
                <c:pt idx="9">
                  <c:v>ГБОУ СОШ №8</c:v>
                </c:pt>
                <c:pt idx="10">
                  <c:v>Гимназия "Гармония"</c:v>
                </c:pt>
                <c:pt idx="11">
                  <c:v>ГБОУ СОШ №10</c:v>
                </c:pt>
              </c:strCache>
            </c:strRef>
          </c:cat>
          <c:val>
            <c:numRef>
              <c:f>Лист1!$D$2:$D$13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8</c:v>
                </c:pt>
                <c:pt idx="7">
                  <c:v>17</c:v>
                </c:pt>
                <c:pt idx="8">
                  <c:v>7</c:v>
                </c:pt>
                <c:pt idx="9">
                  <c:v>3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2E-4C12-AA76-69A9C6321277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Количество прошедших порог с запасом в 2балла(%)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с.Богатое</c:v>
                </c:pt>
                <c:pt idx="1">
                  <c:v>ГБОУ СОШ№1 с.К-Черкассы</c:v>
                </c:pt>
                <c:pt idx="2">
                  <c:v>ГБОУ СОШ с.Тимашево</c:v>
                </c:pt>
                <c:pt idx="3">
                  <c:v>ГБОУ СОШ №2 с.К-Черкассы</c:v>
                </c:pt>
                <c:pt idx="4">
                  <c:v>ГБОУ СОШ №3 с.К-Черкассы</c:v>
                </c:pt>
                <c:pt idx="5">
                  <c:v>с.Кротовка</c:v>
                </c:pt>
                <c:pt idx="6">
                  <c:v>ГБОУ СОШ №2 </c:v>
                </c:pt>
                <c:pt idx="7">
                  <c:v>ГБОУ СОШ №;</c:v>
                </c:pt>
                <c:pt idx="8">
                  <c:v>ГБОУ СОШ №6</c:v>
                </c:pt>
                <c:pt idx="9">
                  <c:v>ГБОУ СОШ №8</c:v>
                </c:pt>
                <c:pt idx="10">
                  <c:v>Гимназия "Гармония"</c:v>
                </c:pt>
                <c:pt idx="11">
                  <c:v>ГБОУ СОШ №10</c:v>
                </c:pt>
              </c:strCache>
            </c:strRef>
          </c:cat>
          <c:val>
            <c:numRef>
              <c:f>Лист1!$E$2:$E$13</c:f>
              <c:numCache>
                <c:formatCode>General</c:formatCode>
                <c:ptCount val="12"/>
                <c:pt idx="0">
                  <c:v>1</c:v>
                </c:pt>
                <c:pt idx="1">
                  <c:v>4</c:v>
                </c:pt>
                <c:pt idx="2">
                  <c:v>9</c:v>
                </c:pt>
                <c:pt idx="3">
                  <c:v>6</c:v>
                </c:pt>
                <c:pt idx="4">
                  <c:v>7</c:v>
                </c:pt>
                <c:pt idx="5">
                  <c:v>0</c:v>
                </c:pt>
                <c:pt idx="6">
                  <c:v>6</c:v>
                </c:pt>
                <c:pt idx="7">
                  <c:v>12</c:v>
                </c:pt>
                <c:pt idx="8">
                  <c:v>13</c:v>
                </c:pt>
                <c:pt idx="9">
                  <c:v>7</c:v>
                </c:pt>
                <c:pt idx="10">
                  <c:v>6</c:v>
                </c:pt>
                <c:pt idx="1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2E-4C12-AA76-69A9C632127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5646016"/>
        <c:axId val="233951336"/>
      </c:barChart>
      <c:catAx>
        <c:axId val="19564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3951336"/>
        <c:crosses val="autoZero"/>
        <c:auto val="1"/>
        <c:lblAlgn val="ctr"/>
        <c:lblOffset val="100"/>
        <c:noMultiLvlLbl val="0"/>
      </c:catAx>
      <c:valAx>
        <c:axId val="23395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564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372828614280952E-2"/>
          <c:y val="0.11608594716027223"/>
          <c:w val="0.92630518732045641"/>
          <c:h val="0.622181950923201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№4,5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с.Богатое</c:v>
                </c:pt>
                <c:pt idx="1">
                  <c:v>К-Черкасская №1</c:v>
                </c:pt>
                <c:pt idx="2">
                  <c:v>с.Тимашево</c:v>
                </c:pt>
                <c:pt idx="3">
                  <c:v>К-Черкасская №2</c:v>
                </c:pt>
                <c:pt idx="4">
                  <c:v>с.Кротовка</c:v>
                </c:pt>
                <c:pt idx="5">
                  <c:v>ГБОУ СОШ№2</c:v>
                </c:pt>
                <c:pt idx="6">
                  <c:v>ГБОУ СОШ №4</c:v>
                </c:pt>
                <c:pt idx="7">
                  <c:v>ГБОУ СОШ №6</c:v>
                </c:pt>
                <c:pt idx="8">
                  <c:v>Гимназия "Гармония"</c:v>
                </c:pt>
                <c:pt idx="9">
                  <c:v>ГБОУ СОШ№8</c:v>
                </c:pt>
                <c:pt idx="10">
                  <c:v>ГБОУ СОШ№10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62</c:v>
                </c:pt>
                <c:pt idx="1">
                  <c:v>61.5</c:v>
                </c:pt>
                <c:pt idx="2">
                  <c:v>48.5</c:v>
                </c:pt>
                <c:pt idx="3">
                  <c:v>68.5</c:v>
                </c:pt>
                <c:pt idx="4">
                  <c:v>51</c:v>
                </c:pt>
                <c:pt idx="5">
                  <c:v>47.5</c:v>
                </c:pt>
                <c:pt idx="6">
                  <c:v>34.5</c:v>
                </c:pt>
                <c:pt idx="7">
                  <c:v>44.5</c:v>
                </c:pt>
                <c:pt idx="8">
                  <c:v>45.5</c:v>
                </c:pt>
                <c:pt idx="9">
                  <c:v>41.5</c:v>
                </c:pt>
                <c:pt idx="1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80-40F9-B1F1-0E7412F388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№12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с.Богатое</c:v>
                </c:pt>
                <c:pt idx="1">
                  <c:v>К-Черкасская №1</c:v>
                </c:pt>
                <c:pt idx="2">
                  <c:v>с.Тимашево</c:v>
                </c:pt>
                <c:pt idx="3">
                  <c:v>К-Черкасская №2</c:v>
                </c:pt>
                <c:pt idx="4">
                  <c:v>с.Кротовка</c:v>
                </c:pt>
                <c:pt idx="5">
                  <c:v>ГБОУ СОШ№2</c:v>
                </c:pt>
                <c:pt idx="6">
                  <c:v>ГБОУ СОШ №4</c:v>
                </c:pt>
                <c:pt idx="7">
                  <c:v>ГБОУ СОШ №6</c:v>
                </c:pt>
                <c:pt idx="8">
                  <c:v>Гимназия "Гармония"</c:v>
                </c:pt>
                <c:pt idx="9">
                  <c:v>ГБОУ СОШ№8</c:v>
                </c:pt>
                <c:pt idx="10">
                  <c:v>ГБОУ СОШ№10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71</c:v>
                </c:pt>
                <c:pt idx="1">
                  <c:v>87</c:v>
                </c:pt>
                <c:pt idx="2">
                  <c:v>87</c:v>
                </c:pt>
                <c:pt idx="3">
                  <c:v>67</c:v>
                </c:pt>
                <c:pt idx="4">
                  <c:v>66</c:v>
                </c:pt>
                <c:pt idx="5">
                  <c:v>58</c:v>
                </c:pt>
                <c:pt idx="6">
                  <c:v>35</c:v>
                </c:pt>
                <c:pt idx="7">
                  <c:v>64</c:v>
                </c:pt>
                <c:pt idx="8">
                  <c:v>79</c:v>
                </c:pt>
                <c:pt idx="9">
                  <c:v>73</c:v>
                </c:pt>
                <c:pt idx="10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80-40F9-B1F1-0E7412F3888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№24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с.Богатое</c:v>
                </c:pt>
                <c:pt idx="1">
                  <c:v>К-Черкасская №1</c:v>
                </c:pt>
                <c:pt idx="2">
                  <c:v>с.Тимашево</c:v>
                </c:pt>
                <c:pt idx="3">
                  <c:v>К-Черкасская №2</c:v>
                </c:pt>
                <c:pt idx="4">
                  <c:v>с.Кротовка</c:v>
                </c:pt>
                <c:pt idx="5">
                  <c:v>ГБОУ СОШ№2</c:v>
                </c:pt>
                <c:pt idx="6">
                  <c:v>ГБОУ СОШ №4</c:v>
                </c:pt>
                <c:pt idx="7">
                  <c:v>ГБОУ СОШ №6</c:v>
                </c:pt>
                <c:pt idx="8">
                  <c:v>Гимназия "Гармония"</c:v>
                </c:pt>
                <c:pt idx="9">
                  <c:v>ГБОУ СОШ№8</c:v>
                </c:pt>
                <c:pt idx="10">
                  <c:v>ГБОУ СОШ№10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9</c:v>
                </c:pt>
                <c:pt idx="1">
                  <c:v>6</c:v>
                </c:pt>
                <c:pt idx="2">
                  <c:v>8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11</c:v>
                </c:pt>
                <c:pt idx="9">
                  <c:v>6</c:v>
                </c:pt>
                <c:pt idx="1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80-40F9-B1F1-0E7412F3888D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№25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с.Богатое</c:v>
                </c:pt>
                <c:pt idx="1">
                  <c:v>К-Черкасская №1</c:v>
                </c:pt>
                <c:pt idx="2">
                  <c:v>с.Тимашево</c:v>
                </c:pt>
                <c:pt idx="3">
                  <c:v>К-Черкасская №2</c:v>
                </c:pt>
                <c:pt idx="4">
                  <c:v>с.Кротовка</c:v>
                </c:pt>
                <c:pt idx="5">
                  <c:v>ГБОУ СОШ№2</c:v>
                </c:pt>
                <c:pt idx="6">
                  <c:v>ГБОУ СОШ №4</c:v>
                </c:pt>
                <c:pt idx="7">
                  <c:v>ГБОУ СОШ №6</c:v>
                </c:pt>
                <c:pt idx="8">
                  <c:v>Гимназия "Гармония"</c:v>
                </c:pt>
                <c:pt idx="9">
                  <c:v>ГБОУ СОШ№8</c:v>
                </c:pt>
                <c:pt idx="10">
                  <c:v>ГБОУ СОШ№10</c:v>
                </c:pt>
              </c:strCache>
            </c:strRef>
          </c:cat>
          <c:val>
            <c:numRef>
              <c:f>Лист1!$E$2:$E$12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80-40F9-B1F1-0E7412F3888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33952120"/>
        <c:axId val="233952512"/>
      </c:barChart>
      <c:catAx>
        <c:axId val="233952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3952512"/>
        <c:crosses val="autoZero"/>
        <c:auto val="1"/>
        <c:lblAlgn val="ctr"/>
        <c:lblOffset val="100"/>
        <c:noMultiLvlLbl val="0"/>
      </c:catAx>
      <c:valAx>
        <c:axId val="23395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3952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Кол-во</a:t>
            </a:r>
            <a:r>
              <a:rPr lang="ru-RU" baseline="0" dirty="0" smtClean="0"/>
              <a:t> учащихся набравших 22 и более баллов(%)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учащихся набравших 22балла(№)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с.Богатое</c:v>
                </c:pt>
                <c:pt idx="1">
                  <c:v>ГБОУ СОШ №! К-Черкассы</c:v>
                </c:pt>
                <c:pt idx="2">
                  <c:v>с.Тимашево</c:v>
                </c:pt>
                <c:pt idx="3">
                  <c:v>ГБОУ СОШ №2 с.Кинель-Черкассы</c:v>
                </c:pt>
                <c:pt idx="4">
                  <c:v>с.Кротовка</c:v>
                </c:pt>
                <c:pt idx="5">
                  <c:v>ГБОУ СОШ №2</c:v>
                </c:pt>
                <c:pt idx="6">
                  <c:v>ГБОУ ОШ №4</c:v>
                </c:pt>
                <c:pt idx="7">
                  <c:v>ГБОУ СОШ№6</c:v>
                </c:pt>
                <c:pt idx="8">
                  <c:v>Гимназия "ГАРМОНИЯ"</c:v>
                </c:pt>
                <c:pt idx="9">
                  <c:v>ГБОУ СОШ №8</c:v>
                </c:pt>
                <c:pt idx="10">
                  <c:v>ГБОУ СОШ №10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</c:v>
                </c:pt>
                <c:pt idx="1">
                  <c:v>5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</c:v>
                </c:pt>
                <c:pt idx="9">
                  <c:v>1</c:v>
                </c:pt>
                <c:pt idx="1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91-4297-9B6E-37BF9615E18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учащихся набравших 23балла(%)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с.Богатое</c:v>
                </c:pt>
                <c:pt idx="1">
                  <c:v>ГБОУ СОШ №! К-Черкассы</c:v>
                </c:pt>
                <c:pt idx="2">
                  <c:v>с.Тимашево</c:v>
                </c:pt>
                <c:pt idx="3">
                  <c:v>ГБОУ СОШ №2 с.Кинель-Черкассы</c:v>
                </c:pt>
                <c:pt idx="4">
                  <c:v>с.Кротовка</c:v>
                </c:pt>
                <c:pt idx="5">
                  <c:v>ГБОУ СОШ №2</c:v>
                </c:pt>
                <c:pt idx="6">
                  <c:v>ГБОУ ОШ №4</c:v>
                </c:pt>
                <c:pt idx="7">
                  <c:v>ГБОУ СОШ№6</c:v>
                </c:pt>
                <c:pt idx="8">
                  <c:v>Гимназия "ГАРМОНИЯ"</c:v>
                </c:pt>
                <c:pt idx="9">
                  <c:v>ГБОУ СОШ №8</c:v>
                </c:pt>
                <c:pt idx="10">
                  <c:v>ГБОУ СОШ №10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91-4297-9B6E-37BF9615E18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Количество учащихся набравших 24балла(%)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с.Богатое</c:v>
                </c:pt>
                <c:pt idx="1">
                  <c:v>ГБОУ СОШ №! К-Черкассы</c:v>
                </c:pt>
                <c:pt idx="2">
                  <c:v>с.Тимашево</c:v>
                </c:pt>
                <c:pt idx="3">
                  <c:v>ГБОУ СОШ №2 с.Кинель-Черкассы</c:v>
                </c:pt>
                <c:pt idx="4">
                  <c:v>с.Кротовка</c:v>
                </c:pt>
                <c:pt idx="5">
                  <c:v>ГБОУ СОШ №2</c:v>
                </c:pt>
                <c:pt idx="6">
                  <c:v>ГБОУ ОШ №4</c:v>
                </c:pt>
                <c:pt idx="7">
                  <c:v>ГБОУ СОШ№6</c:v>
                </c:pt>
                <c:pt idx="8">
                  <c:v>Гимназия "ГАРМОНИЯ"</c:v>
                </c:pt>
                <c:pt idx="9">
                  <c:v>ГБОУ СОШ №8</c:v>
                </c:pt>
                <c:pt idx="10">
                  <c:v>ГБОУ СОШ №10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</c:v>
                </c:pt>
                <c:pt idx="9">
                  <c:v>2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91-4297-9B6E-37BF9615E18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с.Богатое</c:v>
                </c:pt>
                <c:pt idx="1">
                  <c:v>ГБОУ СОШ №! К-Черкассы</c:v>
                </c:pt>
                <c:pt idx="2">
                  <c:v>с.Тимашево</c:v>
                </c:pt>
                <c:pt idx="3">
                  <c:v>ГБОУ СОШ №2 с.Кинель-Черкассы</c:v>
                </c:pt>
                <c:pt idx="4">
                  <c:v>с.Кротовка</c:v>
                </c:pt>
                <c:pt idx="5">
                  <c:v>ГБОУ СОШ №2</c:v>
                </c:pt>
                <c:pt idx="6">
                  <c:v>ГБОУ ОШ №4</c:v>
                </c:pt>
                <c:pt idx="7">
                  <c:v>ГБОУ СОШ№6</c:v>
                </c:pt>
                <c:pt idx="8">
                  <c:v>Гимназия "ГАРМОНИЯ"</c:v>
                </c:pt>
                <c:pt idx="9">
                  <c:v>ГБОУ СОШ №8</c:v>
                </c:pt>
                <c:pt idx="10">
                  <c:v>ГБОУ СОШ №10</c:v>
                </c:pt>
              </c:strCache>
            </c:strRef>
          </c:cat>
          <c:val>
            <c:numRef>
              <c:f>Лист1!$E$2:$E$12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3-1591-4297-9B6E-37BF9615E18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33953688"/>
        <c:axId val="233954080"/>
      </c:barChart>
      <c:catAx>
        <c:axId val="23395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3954080"/>
        <c:crosses val="autoZero"/>
        <c:auto val="1"/>
        <c:lblAlgn val="ctr"/>
        <c:lblOffset val="100"/>
        <c:noMultiLvlLbl val="0"/>
      </c:catAx>
      <c:valAx>
        <c:axId val="23395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395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D8833-9189-4161-B3B5-9EE535BA1A8E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03720-544C-4FB9-9622-F6B5E7D668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5280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86A21-B70D-45CD-A0F5-1E6BCF591807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3D3C34-4E56-4AC0-B63B-633CD3E721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128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49C151-808C-4888-94E6-663F03A0D7B0}" type="slidenum"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74257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D3C34-4E56-4AC0-B63B-633CD3E72129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132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D3C34-4E56-4AC0-B63B-633CD3E7212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614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135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42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563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286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376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919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47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293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91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452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7974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235427" y="7063924"/>
            <a:ext cx="1853804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4271-A7B8-483E-9662-7F237D47F619}"/>
              </a:ext>
            </a:extLst>
          </p:cNvPr>
          <p:cNvSpPr txBox="1"/>
          <p:nvPr userDrawn="1"/>
        </p:nvSpPr>
        <p:spPr>
          <a:xfrm>
            <a:off x="3054769" y="7063925"/>
            <a:ext cx="20179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05BEA02-8B03-44CF-AF51-AA57D5D360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65"/>
          <a:stretch/>
        </p:blipFill>
        <p:spPr>
          <a:xfrm>
            <a:off x="0" y="0"/>
            <a:ext cx="41362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1592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3000">
              <a:schemeClr val="bg2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515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5.wmf"/><Relationship Id="rId4" Type="http://schemas.openxmlformats.org/officeDocument/2006/relationships/image" Target="../media/image6.png"/><Relationship Id="rId9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CC24F6-9552-4586-91E4-60965769C1C7}"/>
              </a:ext>
            </a:extLst>
          </p:cNvPr>
          <p:cNvSpPr txBox="1"/>
          <p:nvPr/>
        </p:nvSpPr>
        <p:spPr>
          <a:xfrm>
            <a:off x="467544" y="1844824"/>
            <a:ext cx="839415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4400" b="1" dirty="0" smtClean="0">
                <a:solidFill>
                  <a:srgbClr val="00339A"/>
                </a:solidFill>
                <a:cs typeface="Arial" panose="020B0604020202020204" pitchFamily="34" charset="0"/>
              </a:rPr>
              <a:t>А</a:t>
            </a:r>
            <a:r>
              <a:rPr lang="ru-RU" altLang="ko-KR" sz="4400" b="1" dirty="0" smtClean="0">
                <a:solidFill>
                  <a:srgbClr val="00339A"/>
                </a:solidFill>
                <a:cs typeface="Arial" panose="020B0604020202020204" pitchFamily="34" charset="0"/>
              </a:rPr>
              <a:t>нализ </a:t>
            </a:r>
            <a:r>
              <a:rPr lang="ru-RU" altLang="ko-KR" sz="4400" b="1" dirty="0" smtClean="0">
                <a:solidFill>
                  <a:srgbClr val="00339A"/>
                </a:solidFill>
                <a:cs typeface="Arial" panose="020B0604020202020204" pitchFamily="34" charset="0"/>
              </a:rPr>
              <a:t>результатов </a:t>
            </a:r>
            <a:r>
              <a:rPr lang="ru-RU" altLang="ko-KR" sz="4400" b="1" dirty="0" smtClean="0">
                <a:solidFill>
                  <a:srgbClr val="00339A"/>
                </a:solidFill>
                <a:cs typeface="Arial" panose="020B0604020202020204" pitchFamily="34" charset="0"/>
              </a:rPr>
              <a:t>ОГЭ </a:t>
            </a:r>
          </a:p>
          <a:p>
            <a:pPr algn="ctr"/>
            <a:r>
              <a:rPr lang="ru-RU" altLang="ko-KR" sz="4400" b="1" dirty="0" smtClean="0">
                <a:solidFill>
                  <a:srgbClr val="00339A"/>
                </a:solidFill>
                <a:cs typeface="Arial" panose="020B0604020202020204" pitchFamily="34" charset="0"/>
              </a:rPr>
              <a:t>по математике </a:t>
            </a:r>
          </a:p>
          <a:p>
            <a:pPr algn="ctr"/>
            <a:r>
              <a:rPr lang="ru-RU" altLang="ko-KR" sz="4400" b="1" dirty="0" smtClean="0">
                <a:solidFill>
                  <a:srgbClr val="00339A"/>
                </a:solidFill>
                <a:cs typeface="Arial" panose="020B0604020202020204" pitchFamily="34" charset="0"/>
              </a:rPr>
              <a:t>в 2022-2023 учебном году</a:t>
            </a:r>
          </a:p>
          <a:p>
            <a:pPr algn="ctr"/>
            <a:endParaRPr lang="ru-RU" altLang="ko-KR" sz="2800" b="1" dirty="0">
              <a:solidFill>
                <a:srgbClr val="00339A"/>
              </a:solidFill>
              <a:cs typeface="Arial" panose="020B0604020202020204" pitchFamily="34" charset="0"/>
            </a:endParaRPr>
          </a:p>
          <a:p>
            <a:pPr algn="r"/>
            <a:r>
              <a:rPr lang="ru-RU" altLang="ko-KR" sz="2400" dirty="0" smtClean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Рихтер Анна Николаевна,</a:t>
            </a:r>
          </a:p>
          <a:p>
            <a:pPr algn="r"/>
            <a:r>
              <a:rPr lang="ru-RU" altLang="ko-KR" sz="2400" dirty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altLang="ko-KR" sz="2400" dirty="0" smtClean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математики</a:t>
            </a:r>
          </a:p>
          <a:p>
            <a:pPr algn="r"/>
            <a:r>
              <a:rPr lang="ru-RU" altLang="ko-KR" sz="2400" dirty="0" smtClean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№ 8 им. С.П. Алексеева </a:t>
            </a:r>
            <a:r>
              <a:rPr lang="ru-RU" altLang="ko-KR" sz="2400" dirty="0" err="1" smtClean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altLang="ko-KR" sz="2400" dirty="0" smtClean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Отрадный </a:t>
            </a:r>
            <a:endParaRPr lang="ru-RU" altLang="ko-KR" sz="2400" dirty="0">
              <a:solidFill>
                <a:srgbClr val="00339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92" y="404664"/>
            <a:ext cx="90011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Методический анализ результатов ОГЭ </a:t>
            </a:r>
            <a:r>
              <a:rPr lang="ru-RU" sz="1600" b="1" dirty="0" smtClean="0">
                <a:solidFill>
                  <a:srgbClr val="002060"/>
                </a:solidFill>
              </a:rPr>
              <a:t>2023 г</a:t>
            </a:r>
            <a:r>
              <a:rPr lang="ru-RU" sz="1600" b="1" dirty="0" smtClean="0">
                <a:solidFill>
                  <a:srgbClr val="002060"/>
                </a:solidFill>
              </a:rPr>
              <a:t>.  по учебному предмету математика.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(район) </a:t>
            </a:r>
            <a:endParaRPr lang="ru-RU" dirty="0"/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763146279"/>
              </p:ext>
            </p:extLst>
          </p:nvPr>
        </p:nvGraphicFramePr>
        <p:xfrm>
          <a:off x="971600" y="1397000"/>
          <a:ext cx="7272808" cy="512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8164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011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Методический анализ результатов </a:t>
            </a:r>
            <a:r>
              <a:rPr lang="ru-RU" sz="1600" b="1" smtClean="0">
                <a:solidFill>
                  <a:srgbClr val="002060"/>
                </a:solidFill>
              </a:rPr>
              <a:t>ОГЭ </a:t>
            </a:r>
            <a:r>
              <a:rPr lang="ru-RU" sz="1600" b="1" smtClean="0">
                <a:solidFill>
                  <a:srgbClr val="002060"/>
                </a:solidFill>
              </a:rPr>
              <a:t>2023 г</a:t>
            </a:r>
            <a:r>
              <a:rPr lang="ru-RU" sz="1600" b="1" dirty="0" smtClean="0">
                <a:solidFill>
                  <a:srgbClr val="002060"/>
                </a:solidFill>
              </a:rPr>
              <a:t>.  по учебному предмету математика .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(</a:t>
            </a:r>
            <a:r>
              <a:rPr lang="ru-RU" sz="1600" b="1" dirty="0" err="1" smtClean="0">
                <a:solidFill>
                  <a:srgbClr val="002060"/>
                </a:solidFill>
              </a:rPr>
              <a:t>Отрадненский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</a:rPr>
              <a:t>ОО))</a:t>
            </a:r>
            <a:endParaRPr lang="ru-RU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498426033"/>
              </p:ext>
            </p:extLst>
          </p:nvPr>
        </p:nvGraphicFramePr>
        <p:xfrm>
          <a:off x="467544" y="584775"/>
          <a:ext cx="820891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7334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1F17DB7-1C0A-4290-A58E-81BB5CE0AA1F}"/>
              </a:ext>
            </a:extLst>
          </p:cNvPr>
          <p:cNvSpPr/>
          <p:nvPr/>
        </p:nvSpPr>
        <p:spPr>
          <a:xfrm>
            <a:off x="1907704" y="492667"/>
            <a:ext cx="47434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Сформированность предметных результатов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E548129-D089-43EA-A8EF-9DD451781DF6}"/>
              </a:ext>
            </a:extLst>
          </p:cNvPr>
          <p:cNvSpPr/>
          <p:nvPr/>
        </p:nvSpPr>
        <p:spPr>
          <a:xfrm>
            <a:off x="1619672" y="1484784"/>
            <a:ext cx="55751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Arial" panose="020B0604020202020204" pitchFamily="34" charset="0"/>
              </a:rPr>
              <a:t>Доля обучающихся, продемонстрировавших освоение предметных результатов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536689468"/>
              </p:ext>
            </p:extLst>
          </p:nvPr>
        </p:nvGraphicFramePr>
        <p:xfrm>
          <a:off x="467544" y="836712"/>
          <a:ext cx="8064896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5201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4290"/>
            <a:ext cx="90011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Методический анализ результатов ОГЭ  2023г. по учебному предмету математика </a:t>
            </a:r>
            <a:endParaRPr lang="ru-RU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199849677"/>
              </p:ext>
            </p:extLst>
          </p:nvPr>
        </p:nvGraphicFramePr>
        <p:xfrm>
          <a:off x="611560" y="836712"/>
          <a:ext cx="784887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268584"/>
              </p:ext>
            </p:extLst>
          </p:nvPr>
        </p:nvGraphicFramePr>
        <p:xfrm>
          <a:off x="539553" y="37073"/>
          <a:ext cx="7344816" cy="67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9539">
                <a:tc>
                  <a:txBody>
                    <a:bodyPr/>
                    <a:lstStyle/>
                    <a:p>
                      <a:r>
                        <a:rPr lang="ru-RU" dirty="0" smtClean="0"/>
                        <a:t>Образовательные организации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</a:t>
                      </a:r>
                      <a:r>
                        <a:rPr lang="ru-RU" baseline="0" dirty="0" smtClean="0"/>
                        <a:t> тестовый балл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Средняя оценка(по </a:t>
                      </a:r>
                      <a:r>
                        <a:rPr lang="ru-RU" dirty="0" err="1" smtClean="0"/>
                        <a:t>пятибальной</a:t>
                      </a:r>
                      <a:r>
                        <a:rPr lang="ru-RU" dirty="0" smtClean="0"/>
                        <a:t> шкале)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061"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</a:t>
                      </a:r>
                      <a:r>
                        <a:rPr lang="ru-RU" dirty="0" err="1" smtClean="0"/>
                        <a:t>с.Богатое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17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4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061"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№1 </a:t>
                      </a:r>
                      <a:r>
                        <a:rPr lang="ru-RU" dirty="0" err="1" smtClean="0"/>
                        <a:t>с.К</a:t>
                      </a:r>
                      <a:r>
                        <a:rPr lang="ru-RU" dirty="0" smtClean="0"/>
                        <a:t>-Черкассы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17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4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061"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 </a:t>
                      </a:r>
                      <a:r>
                        <a:rPr lang="ru-RU" dirty="0" err="1" smtClean="0"/>
                        <a:t>с.Тимашево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16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4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81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ГБОУ СОШ №2 </a:t>
                      </a:r>
                      <a:r>
                        <a:rPr lang="ru-RU" dirty="0" err="1" smtClean="0"/>
                        <a:t>с.К</a:t>
                      </a:r>
                      <a:r>
                        <a:rPr lang="ru-RU" dirty="0" smtClean="0"/>
                        <a:t>-Черкассы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16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4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4061"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</a:t>
                      </a:r>
                      <a:r>
                        <a:rPr lang="ru-RU" dirty="0" err="1" smtClean="0"/>
                        <a:t>с.Кротовка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15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4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061"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№2 </a:t>
                      </a:r>
                      <a:r>
                        <a:rPr lang="ru-RU" dirty="0" err="1" smtClean="0"/>
                        <a:t>г.о.Отрадный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14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3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061"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№4 </a:t>
                      </a:r>
                      <a:r>
                        <a:rPr lang="ru-RU" dirty="0" err="1" smtClean="0"/>
                        <a:t>г.о.Отрадный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11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3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81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ГБОУ СОШ №6 </a:t>
                      </a:r>
                      <a:r>
                        <a:rPr lang="ru-RU" dirty="0" err="1" smtClean="0"/>
                        <a:t>г.о.Отрадный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13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3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4061">
                <a:tc>
                  <a:txBody>
                    <a:bodyPr/>
                    <a:lstStyle/>
                    <a:p>
                      <a:r>
                        <a:rPr lang="ru-RU" dirty="0" smtClean="0"/>
                        <a:t>Гимназия  ОЦ «Гармония»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16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4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357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ГБОУ СОШ №8 </a:t>
                      </a:r>
                      <a:r>
                        <a:rPr lang="ru-RU" dirty="0" err="1" smtClean="0"/>
                        <a:t>г.о.Отрадный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14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3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357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ГБОУ СОШ №10 </a:t>
                      </a:r>
                      <a:r>
                        <a:rPr lang="ru-RU" dirty="0" err="1" smtClean="0"/>
                        <a:t>г.о.Отрадный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16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4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3758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66689"/>
            <a:ext cx="4500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38A8"/>
                </a:solidFill>
              </a:rPr>
              <a:t>Образовательное равенство</a:t>
            </a:r>
            <a:endParaRPr lang="ru-RU" b="1" dirty="0">
              <a:solidFill>
                <a:srgbClr val="0038A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14744" y="571480"/>
            <a:ext cx="52149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Распоряжение правительства РФ от 30.04.2014 № 722-р</a:t>
            </a: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85786" y="857232"/>
          <a:ext cx="8072493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97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0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49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Предметы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Оценочные процедуры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Значения, учитываемые при расчете показателя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Математика</a:t>
                      </a:r>
                    </a:p>
                    <a:p>
                      <a:r>
                        <a:rPr lang="ru-RU" sz="1200" dirty="0" smtClean="0"/>
                        <a:t>Русский язык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ЕГЭ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«Отношение среднего балла ( в расчете на 2 обязательных предмета) в 10 % школ с лучшими результатами ЕГЭ к среднему баллу ЕГЭ ( в расчете на 2 обязательных предмета) в 10 % школ с худшими результатами ЕГЭ»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5842" name="Picture 2" descr="https://avatars.dzeninfra.ru/get-zen_doc/5130440/pub_60f1a59a768e454e2692ac8b_60f1aa854b5d8b6f297af467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857628"/>
            <a:ext cx="2214578" cy="205180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9909" y="2276591"/>
            <a:ext cx="335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>
                <a:solidFill>
                  <a:srgbClr val="006600"/>
                </a:solidFill>
              </a:rPr>
              <a:t>Критерий равенства доступа   к качественному образованию учащихся :</a:t>
            </a:r>
            <a:endParaRPr lang="ru-RU" sz="1400" b="1" u="sng" dirty="0">
              <a:solidFill>
                <a:srgbClr val="00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44" y="2857496"/>
            <a:ext cx="3214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чем меньше показатель, тем эффективнее решается задача обеспечения доступности образования!</a:t>
            </a:r>
            <a:endParaRPr lang="ru-RU" sz="1400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651944"/>
              </p:ext>
            </p:extLst>
          </p:nvPr>
        </p:nvGraphicFramePr>
        <p:xfrm>
          <a:off x="3059831" y="2143116"/>
          <a:ext cx="1740636" cy="50113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8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4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160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Протокол с результатами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781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№</a:t>
                      </a:r>
                    </a:p>
                    <a:p>
                      <a:r>
                        <a:rPr lang="ru-RU" sz="1000" dirty="0" err="1" smtClean="0">
                          <a:latin typeface="+mn-lt"/>
                        </a:rPr>
                        <a:t>п</a:t>
                      </a:r>
                      <a:r>
                        <a:rPr lang="ru-RU" sz="1000" dirty="0" smtClean="0">
                          <a:latin typeface="+mn-lt"/>
                        </a:rPr>
                        <a:t>/г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ФИО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 уч-ся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Балл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60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 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5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60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2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 2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60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3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 3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160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4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 4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60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5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 5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569">
                <a:tc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699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…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 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25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Ученик2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25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Ученик3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25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182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Ученик4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24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183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Ученик5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24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1609">
                <a:tc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1609">
                <a:tc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328"/>
              </p:ext>
            </p:extLst>
          </p:nvPr>
        </p:nvGraphicFramePr>
        <p:xfrm>
          <a:off x="5004047" y="2450893"/>
          <a:ext cx="1925408" cy="4770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26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9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79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Ранжирование</a:t>
                      </a:r>
                      <a:r>
                        <a:rPr lang="ru-RU" sz="1000" baseline="0" dirty="0" smtClean="0">
                          <a:latin typeface="+mn-lt"/>
                        </a:rPr>
                        <a:t> по баллам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95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№</a:t>
                      </a:r>
                    </a:p>
                    <a:p>
                      <a:r>
                        <a:rPr lang="ru-RU" sz="1000" dirty="0" err="1" smtClean="0">
                          <a:latin typeface="+mn-lt"/>
                        </a:rPr>
                        <a:t>п</a:t>
                      </a:r>
                      <a:r>
                        <a:rPr lang="ru-RU" sz="1000" dirty="0" smtClean="0">
                          <a:latin typeface="+mn-lt"/>
                        </a:rPr>
                        <a:t>/г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ФИО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 уч-ся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Балл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26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</a:t>
                      </a:r>
                      <a:r>
                        <a:rPr lang="ru-RU" sz="900" baseline="0" dirty="0" smtClean="0">
                          <a:latin typeface="+mn-lt"/>
                        </a:rPr>
                        <a:t> 128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26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2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18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26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3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85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26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4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131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26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5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134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26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6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</a:t>
                      </a:r>
                      <a:r>
                        <a:rPr lang="ru-RU" sz="900" baseline="0" dirty="0" smtClean="0">
                          <a:latin typeface="+mn-lt"/>
                        </a:rPr>
                        <a:t> 137</a:t>
                      </a:r>
                      <a:endParaRPr lang="ru-RU" sz="9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168">
                <a:tc gridSpan="3"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</a:rPr>
                        <a:t>…</a:t>
                      </a:r>
                      <a:endParaRPr lang="ru-RU" sz="9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579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113</a:t>
                      </a:r>
                      <a:endParaRPr lang="ru-RU" sz="9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5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79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117</a:t>
                      </a:r>
                      <a:endParaRPr lang="ru-RU" sz="9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79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91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79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182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54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79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183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55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579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184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</a:t>
                      </a:r>
                      <a:r>
                        <a:rPr lang="ru-RU" sz="900" baseline="0" dirty="0" smtClean="0">
                          <a:latin typeface="+mn-lt"/>
                        </a:rPr>
                        <a:t> 117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3512">
                <a:tc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0" name="Правая фигурная скобка 9"/>
          <p:cNvSpPr/>
          <p:nvPr/>
        </p:nvSpPr>
        <p:spPr>
          <a:xfrm>
            <a:off x="6786578" y="3214686"/>
            <a:ext cx="214314" cy="100013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6858016" y="5643578"/>
            <a:ext cx="214314" cy="100013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000892" y="3357562"/>
            <a:ext cx="7143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10 %</a:t>
            </a:r>
          </a:p>
          <a:p>
            <a:r>
              <a:rPr lang="ru-RU" sz="1100" b="1" dirty="0" smtClean="0"/>
              <a:t>лучших</a:t>
            </a:r>
            <a:endParaRPr lang="ru-RU" sz="11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072330" y="6000768"/>
            <a:ext cx="7143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10 %</a:t>
            </a:r>
          </a:p>
          <a:p>
            <a:r>
              <a:rPr lang="ru-RU" sz="1100" b="1" dirty="0" smtClean="0"/>
              <a:t>худших</a:t>
            </a:r>
            <a:endParaRPr lang="ru-RU" sz="11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929454" y="2571744"/>
            <a:ext cx="2071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Ср.балл лучших</a:t>
            </a:r>
            <a:endParaRPr lang="ru-RU" sz="1200" b="1" dirty="0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9090627"/>
              </p:ext>
            </p:extLst>
          </p:nvPr>
        </p:nvGraphicFramePr>
        <p:xfrm>
          <a:off x="6916738" y="2857500"/>
          <a:ext cx="18256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7" name="Уравнение" r:id="rId5" imgW="1790640" imgH="393480" progId="Equation.3">
                  <p:embed/>
                </p:oleObj>
              </mc:Choice>
              <mc:Fallback>
                <p:oleObj name="Уравнение" r:id="rId5" imgW="179064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6738" y="2857500"/>
                        <a:ext cx="18256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7072330" y="5214950"/>
            <a:ext cx="1643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Ср.балл худших</a:t>
            </a:r>
            <a:endParaRPr lang="ru-RU" sz="1200" b="1" dirty="0"/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9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5449998"/>
              </p:ext>
            </p:extLst>
          </p:nvPr>
        </p:nvGraphicFramePr>
        <p:xfrm>
          <a:off x="7100888" y="5599113"/>
          <a:ext cx="1724025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8" name="Уравнение" r:id="rId7" imgW="1650960" imgH="203040" progId="Equation.3">
                  <p:embed/>
                </p:oleObj>
              </mc:Choice>
              <mc:Fallback>
                <p:oleObj name="Уравнение" r:id="rId7" imgW="165096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0888" y="5599113"/>
                        <a:ext cx="1724025" cy="212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357554" y="2143116"/>
            <a:ext cx="5572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Результат луч</a:t>
            </a:r>
            <a:r>
              <a:rPr lang="ru-RU" sz="1200" b="1" dirty="0" smtClean="0">
                <a:solidFill>
                  <a:srgbClr val="C00000"/>
                </a:solidFill>
              </a:rPr>
              <a:t>ш</a:t>
            </a:r>
            <a:r>
              <a:rPr lang="ru-RU" sz="1400" b="1" dirty="0" smtClean="0">
                <a:solidFill>
                  <a:srgbClr val="C00000"/>
                </a:solidFill>
              </a:rPr>
              <a:t>их к худшим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054081" y="3831323"/>
            <a:ext cx="1752583" cy="1071570"/>
          </a:xfrm>
          <a:prstGeom prst="roundRect">
            <a:avLst/>
          </a:prstGeom>
          <a:solidFill>
            <a:srgbClr val="FFFF00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9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490559"/>
              </p:ext>
            </p:extLst>
          </p:nvPr>
        </p:nvGraphicFramePr>
        <p:xfrm>
          <a:off x="7000892" y="4294526"/>
          <a:ext cx="1741471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9" name="Уравнение" r:id="rId9" imgW="914400" imgH="203040" progId="Equation.3">
                  <p:embed/>
                </p:oleObj>
              </mc:Choice>
              <mc:Fallback>
                <p:oleObj name="Уравнение" r:id="rId9" imgW="914400" imgH="2030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92" y="4294526"/>
                        <a:ext cx="1741471" cy="406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85720" y="6072206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Математика  2,9</a:t>
            </a:r>
            <a:endParaRPr lang="ru-RU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0011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Рекомендации по совершенствованию организации и методики преподавания предмета на основе выявленных типичных затруднений и ошибок для ОО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0" y="1365063"/>
            <a:ext cx="9001156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ровести анализ результатов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ОГЭ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обратив особое внимание на результаты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учащихся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набравших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минимальное количество баллов по предмету, преодолевших минимальную границу с запасом в 1-2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балла.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Скорректировать календарно-тематическое планирование по математике на 2023-2024 учебный год с учетом результатов ГИА;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повышение квалификации учителей в соответствии с выявленными профессиональными дефицитами;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индивидуальную работу с выпускниками, проявившими выдающиеся способности к математике и продолжить работу по подготовке учащихся 10-11-х классов к участию в школьном и иных этапах всероссийской олимпиады школьников по предмету; 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в общеобразовательных организациях, профильные смены во время каникул с привлечением преподавателей Самарских ВУЗ.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Организовывать участие обучающихся в конкурсном отборе в профильные смены Центра «Вега».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endParaRPr lang="ru-RU" sz="1200" dirty="0" smtClean="0"/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endParaRPr lang="ru-RU" sz="1200" dirty="0" smtClean="0"/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ru-RU" sz="1200" dirty="0" smtClean="0"/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ru-RU" sz="1200" dirty="0" smtClean="0"/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ru-RU" sz="1200" dirty="0" smtClean="0"/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ru-RU" sz="1200" dirty="0" smtClean="0"/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ru-RU" sz="1200" dirty="0" smtClean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23052379</TotalTime>
  <Words>506</Words>
  <Application>Microsoft Office PowerPoint</Application>
  <PresentationFormat>Экран (4:3)</PresentationFormat>
  <Paragraphs>167</Paragraphs>
  <Slides>8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맑은 고딕</vt:lpstr>
      <vt:lpstr>Arial</vt:lpstr>
      <vt:lpstr>Calibri</vt:lpstr>
      <vt:lpstr>Calibri Light</vt:lpstr>
      <vt:lpstr>Courier New</vt:lpstr>
      <vt:lpstr>Times New Roman</vt:lpstr>
      <vt:lpstr>Office Theme</vt:lpstr>
      <vt:lpstr>Уравнение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Учитель</dc:creator>
  <cp:lastModifiedBy>User</cp:lastModifiedBy>
  <cp:revision>235</cp:revision>
  <cp:lastPrinted>2023-08-31T05:34:08Z</cp:lastPrinted>
  <dcterms:created xsi:type="dcterms:W3CDTF">2022-11-20T18:53:32Z</dcterms:created>
  <dcterms:modified xsi:type="dcterms:W3CDTF">2023-08-31T05:34:23Z</dcterms:modified>
</cp:coreProperties>
</file>