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447E4-3A57-4C80-BB72-40B236CC51B5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96A6A-706B-4B13-A402-EAD35DE39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202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38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82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5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7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5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67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01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632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215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4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9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216CA71-A4A9-4E1F-A74A-54DC06F3640F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88B8F44-0083-43EF-AD9A-9AC5C6CD4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158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07526" y="5181600"/>
            <a:ext cx="6038273" cy="1260764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Борисова Юлия </a:t>
            </a:r>
            <a:r>
              <a:rPr lang="ru-RU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Сергеевна,</a:t>
            </a:r>
            <a:endParaRPr lang="ru-RU" sz="2200" dirty="0" smtClean="0">
              <a:solidFill>
                <a:schemeClr val="tx1"/>
              </a:solidFill>
              <a:latin typeface="Century Schoolbook" panose="02040604050505020304" pitchFamily="18" charset="0"/>
            </a:endParaRPr>
          </a:p>
          <a:p>
            <a:pPr algn="r"/>
            <a:r>
              <a:rPr lang="ru-RU" sz="2200" dirty="0">
                <a:solidFill>
                  <a:schemeClr val="tx1"/>
                </a:solidFill>
                <a:latin typeface="Century Schoolbook" panose="02040604050505020304" pitchFamily="18" charset="0"/>
              </a:rPr>
              <a:t>у</a:t>
            </a:r>
            <a:r>
              <a:rPr lang="ru-RU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читель </a:t>
            </a:r>
            <a:r>
              <a:rPr lang="ru-RU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истории </a:t>
            </a:r>
          </a:p>
          <a:p>
            <a:pPr algn="r"/>
            <a:r>
              <a:rPr lang="ru-RU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ГБОУ СОШ №10 «ОЦ ЛИК»  </a:t>
            </a:r>
            <a:r>
              <a:rPr lang="ru-RU" sz="2200" dirty="0" err="1" smtClean="0">
                <a:solidFill>
                  <a:schemeClr val="tx1"/>
                </a:solidFill>
                <a:latin typeface="Century Schoolbook" panose="02040604050505020304" pitchFamily="18" charset="0"/>
              </a:rPr>
              <a:t>г.о</a:t>
            </a:r>
            <a:r>
              <a:rPr lang="ru-RU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. Отрадный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55700" y="2188458"/>
            <a:ext cx="10236200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5400" cap="all" spc="200" dirty="0">
                <a:solidFill>
                  <a:srgbClr val="262626"/>
                </a:solidFill>
                <a:latin typeface="Century Schoolbook" panose="02040604050505020304" pitchFamily="18" charset="0"/>
                <a:ea typeface="+mj-ea"/>
                <a:cs typeface="+mj-cs"/>
              </a:rPr>
              <a:t>Анализ </a:t>
            </a:r>
            <a:r>
              <a:rPr lang="ru-RU" sz="5400" cap="all" spc="200" dirty="0" smtClean="0">
                <a:solidFill>
                  <a:srgbClr val="262626"/>
                </a:solidFill>
                <a:latin typeface="Century Schoolbook" panose="02040604050505020304" pitchFamily="18" charset="0"/>
                <a:ea typeface="+mj-ea"/>
                <a:cs typeface="+mj-cs"/>
              </a:rPr>
              <a:t>результатов ВПР-2025 </a:t>
            </a:r>
            <a:r>
              <a:rPr lang="ru-RU" sz="5400" cap="all" spc="200" dirty="0">
                <a:solidFill>
                  <a:srgbClr val="262626"/>
                </a:solidFill>
                <a:latin typeface="Century Schoolbook" panose="02040604050505020304" pitchFamily="18" charset="0"/>
                <a:ea typeface="+mj-ea"/>
                <a:cs typeface="+mj-cs"/>
              </a:rPr>
              <a:t>по </a:t>
            </a:r>
            <a:r>
              <a:rPr lang="ru-RU" sz="5400" cap="all" spc="200" dirty="0" smtClean="0">
                <a:solidFill>
                  <a:srgbClr val="262626"/>
                </a:solidFill>
                <a:latin typeface="Century Schoolbook" panose="02040604050505020304" pitchFamily="18" charset="0"/>
                <a:ea typeface="+mj-ea"/>
                <a:cs typeface="+mj-cs"/>
              </a:rPr>
              <a:t>истории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0543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0297" y="250871"/>
            <a:ext cx="101600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Century Schoolbook" panose="02040604050505020304" pitchFamily="18" charset="0"/>
              </a:rPr>
              <a:t>Общая характеристика </a:t>
            </a:r>
            <a:r>
              <a:rPr lang="ru-RU" sz="3200" b="1" dirty="0">
                <a:latin typeface="Century Schoolbook" panose="02040604050505020304" pitchFamily="18" charset="0"/>
              </a:rPr>
              <a:t>участников ВПР </a:t>
            </a:r>
            <a:r>
              <a:rPr lang="ru-RU" sz="3200" dirty="0">
                <a:latin typeface="Century Schoolbook" panose="02040604050505020304" pitchFamily="18" charset="0"/>
              </a:rPr>
              <a:t>по истории в 5 </a:t>
            </a:r>
            <a:r>
              <a:rPr lang="ru-RU" sz="3200" dirty="0" smtClean="0">
                <a:latin typeface="Century Schoolbook" panose="02040604050505020304" pitchFamily="18" charset="0"/>
              </a:rPr>
              <a:t>классе на </a:t>
            </a:r>
            <a:r>
              <a:rPr lang="ru-RU" sz="3200" dirty="0">
                <a:latin typeface="Century Schoolbook" panose="02040604050505020304" pitchFamily="18" charset="0"/>
              </a:rPr>
              <a:t>2024 </a:t>
            </a:r>
            <a:r>
              <a:rPr lang="ru-RU" sz="3200" dirty="0" smtClean="0">
                <a:latin typeface="Century Schoolbook" panose="02040604050505020304" pitchFamily="18" charset="0"/>
              </a:rPr>
              <a:t>год:</a:t>
            </a:r>
            <a:endParaRPr lang="ru-RU" sz="3200" dirty="0">
              <a:latin typeface="Century Schoolbook" panose="020406040505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458574"/>
              </p:ext>
            </p:extLst>
          </p:nvPr>
        </p:nvGraphicFramePr>
        <p:xfrm>
          <a:off x="774698" y="4274829"/>
          <a:ext cx="10871199" cy="1703070"/>
        </p:xfrm>
        <a:graphic>
          <a:graphicData uri="http://schemas.openxmlformats.org/drawingml/2006/table">
            <a:tbl>
              <a:tblPr firstRow="1" firstCol="1" bandRow="1"/>
              <a:tblGrid>
                <a:gridCol w="6261100">
                  <a:extLst>
                    <a:ext uri="{9D8B030D-6E8A-4147-A177-3AD203B41FA5}">
                      <a16:colId xmlns:a16="http://schemas.microsoft.com/office/drawing/2014/main" val="942919087"/>
                    </a:ext>
                  </a:extLst>
                </a:gridCol>
                <a:gridCol w="1700077">
                  <a:extLst>
                    <a:ext uri="{9D8B030D-6E8A-4147-A177-3AD203B41FA5}">
                      <a16:colId xmlns:a16="http://schemas.microsoft.com/office/drawing/2014/main" val="1175626276"/>
                    </a:ext>
                  </a:extLst>
                </a:gridCol>
                <a:gridCol w="1648246">
                  <a:extLst>
                    <a:ext uri="{9D8B030D-6E8A-4147-A177-3AD203B41FA5}">
                      <a16:colId xmlns:a16="http://schemas.microsoft.com/office/drawing/2014/main" val="1264190319"/>
                    </a:ext>
                  </a:extLst>
                </a:gridCol>
                <a:gridCol w="1261776">
                  <a:extLst>
                    <a:ext uri="{9D8B030D-6E8A-4147-A177-3AD203B41FA5}">
                      <a16:colId xmlns:a16="http://schemas.microsoft.com/office/drawing/2014/main" val="2487579584"/>
                    </a:ext>
                  </a:extLst>
                </a:gridCol>
              </a:tblGrid>
              <a:tr h="569454">
                <a:tc>
                  <a:txBody>
                    <a:bodyPr/>
                    <a:lstStyle/>
                    <a:p>
                      <a:pPr marL="18669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tabLst>
                          <a:tab pos="335915" algn="l"/>
                        </a:tabLs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-Черкассы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Отрадный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944269"/>
                  </a:ext>
                </a:extLst>
              </a:tr>
              <a:tr h="569454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871106"/>
                  </a:ext>
                </a:extLst>
              </a:tr>
              <a:tr h="564162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Segoe UI Semilight" panose="020B0402040204020203" pitchFamily="34" charset="0"/>
                        </a:rPr>
                        <a:t>Количество участников, чел.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Segoe UI Semilight" panose="020B0402040204020203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5331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20274"/>
              </p:ext>
            </p:extLst>
          </p:nvPr>
        </p:nvGraphicFramePr>
        <p:xfrm>
          <a:off x="774698" y="1729418"/>
          <a:ext cx="10871199" cy="1727518"/>
        </p:xfrm>
        <a:graphic>
          <a:graphicData uri="http://schemas.openxmlformats.org/drawingml/2006/table">
            <a:tbl>
              <a:tblPr firstRow="1" firstCol="1" bandRow="1"/>
              <a:tblGrid>
                <a:gridCol w="7986539">
                  <a:extLst>
                    <a:ext uri="{9D8B030D-6E8A-4147-A177-3AD203B41FA5}">
                      <a16:colId xmlns:a16="http://schemas.microsoft.com/office/drawing/2014/main" val="1303038602"/>
                    </a:ext>
                  </a:extLst>
                </a:gridCol>
                <a:gridCol w="2884660">
                  <a:extLst>
                    <a:ext uri="{9D8B030D-6E8A-4147-A177-3AD203B41FA5}">
                      <a16:colId xmlns:a16="http://schemas.microsoft.com/office/drawing/2014/main" val="193748747"/>
                    </a:ext>
                  </a:extLst>
                </a:gridCol>
              </a:tblGrid>
              <a:tr h="609407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706653"/>
                  </a:ext>
                </a:extLst>
              </a:tr>
              <a:tr h="577795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997676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458037"/>
                  </a:ext>
                </a:extLst>
              </a:tr>
              <a:tr h="540316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20957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53652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774698" y="3456936"/>
            <a:ext cx="10871199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0" y="3848100"/>
            <a:ext cx="12192000" cy="254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622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777340"/>
              </p:ext>
            </p:extLst>
          </p:nvPr>
        </p:nvGraphicFramePr>
        <p:xfrm>
          <a:off x="800100" y="1852312"/>
          <a:ext cx="10604499" cy="4497687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2516587993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4284828659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245107647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222621796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2299522425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2380914992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633629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801021"/>
                  </a:ext>
                </a:extLst>
              </a:tr>
              <a:tr h="327891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997676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390625"/>
                  </a:ext>
                </a:extLst>
              </a:tr>
              <a:tr h="306622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20957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641144"/>
                  </a:ext>
                </a:extLst>
              </a:tr>
              <a:tr h="297759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м. р.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943948"/>
                  </a:ext>
                </a:extLst>
              </a:tr>
              <a:tr h="46436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Богатое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083870"/>
                  </a:ext>
                </a:extLst>
              </a:tr>
              <a:tr h="46436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им. Героя Советского Союза Аристова Г.И. 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095002"/>
                  </a:ext>
                </a:extLst>
              </a:tr>
              <a:tr h="46436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Печинено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295242"/>
                  </a:ext>
                </a:extLst>
              </a:tr>
              <a:tr h="314598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Максимовка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355018"/>
                  </a:ext>
                </a:extLst>
              </a:tr>
              <a:tr h="314598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 с. Андреевка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095139"/>
                  </a:ext>
                </a:extLst>
              </a:tr>
              <a:tr h="331434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Тростянка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451863"/>
                  </a:ext>
                </a:extLst>
              </a:tr>
              <a:tr h="297150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Ивановка</a:t>
                      </a: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87527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3200" y="490835"/>
            <a:ext cx="1179830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entury Schoolbook" panose="02040604050505020304" pitchFamily="18" charset="0"/>
              </a:rPr>
              <a:t>Распределение </a:t>
            </a:r>
            <a:r>
              <a:rPr lang="ru-RU" sz="2800" b="1" dirty="0">
                <a:latin typeface="Century Schoolbook" panose="02040604050505020304" pitchFamily="18" charset="0"/>
              </a:rPr>
              <a:t>групп баллов </a:t>
            </a:r>
            <a:r>
              <a:rPr lang="ru-RU" sz="2800" dirty="0">
                <a:latin typeface="Century Schoolbook" panose="02040604050505020304" pitchFamily="18" charset="0"/>
              </a:rPr>
              <a:t>по территориальным управлениям министерства образования и науки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429119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430324"/>
              </p:ext>
            </p:extLst>
          </p:nvPr>
        </p:nvGraphicFramePr>
        <p:xfrm>
          <a:off x="787402" y="1384303"/>
          <a:ext cx="10744198" cy="4965695"/>
        </p:xfrm>
        <a:graphic>
          <a:graphicData uri="http://schemas.openxmlformats.org/drawingml/2006/table">
            <a:tbl>
              <a:tblPr firstRow="1" firstCol="1" bandRow="1"/>
              <a:tblGrid>
                <a:gridCol w="4707452">
                  <a:extLst>
                    <a:ext uri="{9D8B030D-6E8A-4147-A177-3AD203B41FA5}">
                      <a16:colId xmlns:a16="http://schemas.microsoft.com/office/drawing/2014/main" val="1371202065"/>
                    </a:ext>
                  </a:extLst>
                </a:gridCol>
                <a:gridCol w="1700286">
                  <a:extLst>
                    <a:ext uri="{9D8B030D-6E8A-4147-A177-3AD203B41FA5}">
                      <a16:colId xmlns:a16="http://schemas.microsoft.com/office/drawing/2014/main" val="2061061641"/>
                    </a:ext>
                  </a:extLst>
                </a:gridCol>
                <a:gridCol w="1081593">
                  <a:extLst>
                    <a:ext uri="{9D8B030D-6E8A-4147-A177-3AD203B41FA5}">
                      <a16:colId xmlns:a16="http://schemas.microsoft.com/office/drawing/2014/main" val="3891371232"/>
                    </a:ext>
                  </a:extLst>
                </a:gridCol>
                <a:gridCol w="1081593">
                  <a:extLst>
                    <a:ext uri="{9D8B030D-6E8A-4147-A177-3AD203B41FA5}">
                      <a16:colId xmlns:a16="http://schemas.microsoft.com/office/drawing/2014/main" val="293786299"/>
                    </a:ext>
                  </a:extLst>
                </a:gridCol>
                <a:gridCol w="1081593">
                  <a:extLst>
                    <a:ext uri="{9D8B030D-6E8A-4147-A177-3AD203B41FA5}">
                      <a16:colId xmlns:a16="http://schemas.microsoft.com/office/drawing/2014/main" val="1471568567"/>
                    </a:ext>
                  </a:extLst>
                </a:gridCol>
                <a:gridCol w="1091681">
                  <a:extLst>
                    <a:ext uri="{9D8B030D-6E8A-4147-A177-3AD203B41FA5}">
                      <a16:colId xmlns:a16="http://schemas.microsoft.com/office/drawing/2014/main" val="1152553993"/>
                    </a:ext>
                  </a:extLst>
                </a:gridCol>
              </a:tblGrid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 </a:t>
                      </a: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36,2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196927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пос. Подгорный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312065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№3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477893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Александровка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693527"/>
                  </a:ext>
                </a:extLst>
              </a:tr>
              <a:tr h="5203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 «ОЦ» с. Кинель-Черкассы им. Героя Советского Союза Елисова П.А.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937422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Тимашево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810682"/>
                  </a:ext>
                </a:extLst>
              </a:tr>
              <a:tr h="6568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имени Героя Социалистического Труда Н.Ф.Зыбанова с.Березняки 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576471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№2 с. Кинель-Черкассы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92494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Кротовка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636376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Вольная Солянка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560037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Муханово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249253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Семеновка</a:t>
                      </a: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399275"/>
                  </a:ext>
                </a:extLst>
              </a:tr>
              <a:tr h="772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ООШ имени воина-интернационалиста С.Н.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Левчишина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с.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Чёрновка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5" marR="5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024168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626782"/>
              </p:ext>
            </p:extLst>
          </p:nvPr>
        </p:nvGraphicFramePr>
        <p:xfrm>
          <a:off x="787402" y="469757"/>
          <a:ext cx="10744198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703036">
                  <a:extLst>
                    <a:ext uri="{9D8B030D-6E8A-4147-A177-3AD203B41FA5}">
                      <a16:colId xmlns:a16="http://schemas.microsoft.com/office/drawing/2014/main" val="3958071082"/>
                    </a:ext>
                  </a:extLst>
                </a:gridCol>
                <a:gridCol w="1698692">
                  <a:extLst>
                    <a:ext uri="{9D8B030D-6E8A-4147-A177-3AD203B41FA5}">
                      <a16:colId xmlns:a16="http://schemas.microsoft.com/office/drawing/2014/main" val="2721196145"/>
                    </a:ext>
                  </a:extLst>
                </a:gridCol>
                <a:gridCol w="1080579">
                  <a:extLst>
                    <a:ext uri="{9D8B030D-6E8A-4147-A177-3AD203B41FA5}">
                      <a16:colId xmlns:a16="http://schemas.microsoft.com/office/drawing/2014/main" val="3045310703"/>
                    </a:ext>
                  </a:extLst>
                </a:gridCol>
                <a:gridCol w="1080579">
                  <a:extLst>
                    <a:ext uri="{9D8B030D-6E8A-4147-A177-3AD203B41FA5}">
                      <a16:colId xmlns:a16="http://schemas.microsoft.com/office/drawing/2014/main" val="3013225917"/>
                    </a:ext>
                  </a:extLst>
                </a:gridCol>
                <a:gridCol w="1090656">
                  <a:extLst>
                    <a:ext uri="{9D8B030D-6E8A-4147-A177-3AD203B41FA5}">
                      <a16:colId xmlns:a16="http://schemas.microsoft.com/office/drawing/2014/main" val="558009688"/>
                    </a:ext>
                  </a:extLst>
                </a:gridCol>
                <a:gridCol w="1090656">
                  <a:extLst>
                    <a:ext uri="{9D8B030D-6E8A-4147-A177-3AD203B41FA5}">
                      <a16:colId xmlns:a16="http://schemas.microsoft.com/office/drawing/2014/main" val="3003603680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29317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308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94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809104"/>
              </p:ext>
            </p:extLst>
          </p:nvPr>
        </p:nvGraphicFramePr>
        <p:xfrm>
          <a:off x="571500" y="1701800"/>
          <a:ext cx="11087100" cy="4533899"/>
        </p:xfrm>
        <a:graphic>
          <a:graphicData uri="http://schemas.openxmlformats.org/drawingml/2006/table">
            <a:tbl>
              <a:tblPr firstRow="1" firstCol="1" bandRow="1"/>
              <a:tblGrid>
                <a:gridCol w="4857691">
                  <a:extLst>
                    <a:ext uri="{9D8B030D-6E8A-4147-A177-3AD203B41FA5}">
                      <a16:colId xmlns:a16="http://schemas.microsoft.com/office/drawing/2014/main" val="220440348"/>
                    </a:ext>
                  </a:extLst>
                </a:gridCol>
                <a:gridCol w="1754551">
                  <a:extLst>
                    <a:ext uri="{9D8B030D-6E8A-4147-A177-3AD203B41FA5}">
                      <a16:colId xmlns:a16="http://schemas.microsoft.com/office/drawing/2014/main" val="1201346874"/>
                    </a:ext>
                  </a:extLst>
                </a:gridCol>
                <a:gridCol w="1116112">
                  <a:extLst>
                    <a:ext uri="{9D8B030D-6E8A-4147-A177-3AD203B41FA5}">
                      <a16:colId xmlns:a16="http://schemas.microsoft.com/office/drawing/2014/main" val="1816836334"/>
                    </a:ext>
                  </a:extLst>
                </a:gridCol>
                <a:gridCol w="1116112">
                  <a:extLst>
                    <a:ext uri="{9D8B030D-6E8A-4147-A177-3AD203B41FA5}">
                      <a16:colId xmlns:a16="http://schemas.microsoft.com/office/drawing/2014/main" val="1117006900"/>
                    </a:ext>
                  </a:extLst>
                </a:gridCol>
                <a:gridCol w="1116112">
                  <a:extLst>
                    <a:ext uri="{9D8B030D-6E8A-4147-A177-3AD203B41FA5}">
                      <a16:colId xmlns:a16="http://schemas.microsoft.com/office/drawing/2014/main" val="2033882278"/>
                    </a:ext>
                  </a:extLst>
                </a:gridCol>
                <a:gridCol w="1126522">
                  <a:extLst>
                    <a:ext uri="{9D8B030D-6E8A-4147-A177-3AD203B41FA5}">
                      <a16:colId xmlns:a16="http://schemas.microsoft.com/office/drawing/2014/main" val="464669292"/>
                    </a:ext>
                  </a:extLst>
                </a:gridCol>
              </a:tblGrid>
              <a:tr h="637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1800" b="1" dirty="0" err="1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г.о</a:t>
                      </a: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. Отрадный</a:t>
                      </a:r>
                      <a:endParaRPr lang="ru-RU" sz="20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  <a:endParaRPr lang="ru-RU" sz="1800" b="1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800" b="1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23,3</a:t>
                      </a:r>
                      <a:endParaRPr lang="ru-RU" sz="1800" b="1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50,9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45343"/>
                  </a:ext>
                </a:extLst>
              </a:tr>
              <a:tr h="7855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ГБОУ СОШ  №8 им. С.П. Алексеева</a:t>
                      </a:r>
                      <a:endParaRPr lang="ru-RU" sz="20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50,6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819466"/>
                  </a:ext>
                </a:extLst>
              </a:tr>
              <a:tr h="6430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ГБОУ СОШ №2</a:t>
                      </a:r>
                      <a:endParaRPr lang="ru-RU" sz="200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998201"/>
                  </a:ext>
                </a:extLst>
              </a:tr>
              <a:tr h="6430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ГБОУ ООШ №4</a:t>
                      </a:r>
                      <a:endParaRPr lang="ru-RU" sz="200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139244"/>
                  </a:ext>
                </a:extLst>
              </a:tr>
              <a:tr h="608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ГБОУ СОШ №6</a:t>
                      </a:r>
                      <a:endParaRPr lang="ru-RU" sz="200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378001"/>
                  </a:ext>
                </a:extLst>
              </a:tr>
              <a:tr h="608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ГБОУ гимназия «ОЦ «Гармония»</a:t>
                      </a:r>
                      <a:endParaRPr lang="ru-RU" sz="200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43,1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383790"/>
                  </a:ext>
                </a:extLst>
              </a:tr>
              <a:tr h="608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</a:rPr>
                        <a:t>ГБОУ СОШ №10 «ОЦ ЛИК»</a:t>
                      </a:r>
                      <a:endParaRPr lang="ru-RU" sz="200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35,4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47,9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324299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117145"/>
              </p:ext>
            </p:extLst>
          </p:nvPr>
        </p:nvGraphicFramePr>
        <p:xfrm>
          <a:off x="571500" y="787254"/>
          <a:ext cx="11087100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853134">
                  <a:extLst>
                    <a:ext uri="{9D8B030D-6E8A-4147-A177-3AD203B41FA5}">
                      <a16:colId xmlns:a16="http://schemas.microsoft.com/office/drawing/2014/main" val="2869637456"/>
                    </a:ext>
                  </a:extLst>
                </a:gridCol>
                <a:gridCol w="1752906">
                  <a:extLst>
                    <a:ext uri="{9D8B030D-6E8A-4147-A177-3AD203B41FA5}">
                      <a16:colId xmlns:a16="http://schemas.microsoft.com/office/drawing/2014/main" val="502121511"/>
                    </a:ext>
                  </a:extLst>
                </a:gridCol>
                <a:gridCol w="1115066">
                  <a:extLst>
                    <a:ext uri="{9D8B030D-6E8A-4147-A177-3AD203B41FA5}">
                      <a16:colId xmlns:a16="http://schemas.microsoft.com/office/drawing/2014/main" val="3769660981"/>
                    </a:ext>
                  </a:extLst>
                </a:gridCol>
                <a:gridCol w="1115066">
                  <a:extLst>
                    <a:ext uri="{9D8B030D-6E8A-4147-A177-3AD203B41FA5}">
                      <a16:colId xmlns:a16="http://schemas.microsoft.com/office/drawing/2014/main" val="844474873"/>
                    </a:ext>
                  </a:extLst>
                </a:gridCol>
                <a:gridCol w="1125464">
                  <a:extLst>
                    <a:ext uri="{9D8B030D-6E8A-4147-A177-3AD203B41FA5}">
                      <a16:colId xmlns:a16="http://schemas.microsoft.com/office/drawing/2014/main" val="1485370720"/>
                    </a:ext>
                  </a:extLst>
                </a:gridCol>
                <a:gridCol w="1125464">
                  <a:extLst>
                    <a:ext uri="{9D8B030D-6E8A-4147-A177-3AD203B41FA5}">
                      <a16:colId xmlns:a16="http://schemas.microsoft.com/office/drawing/2014/main" val="2948234436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291814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751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57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16713"/>
              </p:ext>
            </p:extLst>
          </p:nvPr>
        </p:nvGraphicFramePr>
        <p:xfrm>
          <a:off x="1422400" y="2103966"/>
          <a:ext cx="9728200" cy="3763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2050">
                  <a:extLst>
                    <a:ext uri="{9D8B030D-6E8A-4147-A177-3AD203B41FA5}">
                      <a16:colId xmlns:a16="http://schemas.microsoft.com/office/drawing/2014/main" val="2301059849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11339704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1095672415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1468084258"/>
                    </a:ext>
                  </a:extLst>
                </a:gridCol>
              </a:tblGrid>
              <a:tr h="97395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АТЭ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Понизили результат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Подтвердили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Повысили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354671"/>
                  </a:ext>
                </a:extLst>
              </a:tr>
              <a:tr h="81359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г.о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 Отрадный</a:t>
                      </a:r>
                    </a:p>
                    <a:p>
                      <a:pPr algn="ctr"/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14%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82%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4%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627243"/>
                  </a:ext>
                </a:extLst>
              </a:tr>
              <a:tr h="1162284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Кинель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-Черкасский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11%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9%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777167"/>
                  </a:ext>
                </a:extLst>
              </a:tr>
              <a:tr h="81359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Богатовский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63586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63650" y="489635"/>
            <a:ext cx="100457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Century Schoolbook" panose="02040604050505020304" pitchFamily="18" charset="0"/>
              </a:rPr>
              <a:t>Соответствие отметок </a:t>
            </a:r>
            <a:r>
              <a:rPr lang="ru-RU" sz="3200" dirty="0">
                <a:latin typeface="Century Schoolbook" panose="02040604050505020304" pitchFamily="18" charset="0"/>
              </a:rPr>
              <a:t>за выполненную работу и отметок по журналу</a:t>
            </a:r>
          </a:p>
        </p:txBody>
      </p:sp>
    </p:spTree>
    <p:extLst>
      <p:ext uri="{BB962C8B-B14F-4D97-AF65-F5344CB8AC3E}">
        <p14:creationId xmlns:p14="http://schemas.microsoft.com/office/powerpoint/2010/main" val="2496035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900" y="210235"/>
            <a:ext cx="11430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anchor="b">
            <a:spAutoFit/>
          </a:bodyPr>
          <a:lstStyle/>
          <a:p>
            <a:pPr algn="ctr"/>
            <a:r>
              <a:rPr lang="ru-RU" sz="3200" dirty="0" smtClean="0">
                <a:latin typeface="Century Schoolbook" panose="02040604050505020304" pitchFamily="18" charset="0"/>
              </a:rPr>
              <a:t>Задания, которые вызвали </a:t>
            </a:r>
            <a:r>
              <a:rPr lang="ru-RU" sz="3200" b="1" dirty="0">
                <a:latin typeface="Century Schoolbook" panose="02040604050505020304" pitchFamily="18" charset="0"/>
              </a:rPr>
              <a:t>затруднения</a:t>
            </a:r>
            <a:r>
              <a:rPr lang="ru-RU" sz="3200" dirty="0">
                <a:latin typeface="Century Schoolbook" panose="02040604050505020304" pitchFamily="18" charset="0"/>
              </a:rPr>
              <a:t> у учащихся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09850" y="1658035"/>
            <a:ext cx="71501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entury Schoolbook" panose="02040604050505020304" pitchFamily="18" charset="0"/>
              </a:rPr>
              <a:t>Наибольшие затруднения у обучающихся </a:t>
            </a:r>
            <a:r>
              <a:rPr lang="ru-RU" sz="2400" dirty="0" smtClean="0">
                <a:latin typeface="Century Schoolbook" panose="02040604050505020304" pitchFamily="18" charset="0"/>
              </a:rPr>
              <a:t>вызвали </a:t>
            </a:r>
            <a:r>
              <a:rPr lang="ru-RU" sz="2400" dirty="0">
                <a:latin typeface="Century Schoolbook" panose="02040604050505020304" pitchFamily="18" charset="0"/>
              </a:rPr>
              <a:t>следующие задания: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№5, №7.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4050" y="3075058"/>
            <a:ext cx="11061700" cy="341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Century Schoolbook" panose="02040604050505020304" pitchFamily="18" charset="0"/>
              </a:rPr>
              <a:t>Таким образом, среди </a:t>
            </a:r>
            <a:r>
              <a:rPr lang="ru-RU" sz="2400" dirty="0">
                <a:latin typeface="Century Schoolbook" panose="02040604050505020304" pitchFamily="18" charset="0"/>
              </a:rPr>
              <a:t>вопросов, вызвавших наибольшие затруднения, преобладают задания, требующие </a:t>
            </a:r>
            <a:r>
              <a:rPr lang="ru-RU" sz="2400" b="1" dirty="0">
                <a:latin typeface="Century Schoolbook" panose="02040604050505020304" pitchFamily="18" charset="0"/>
              </a:rPr>
              <a:t>владения способностью объяснять причины и следствия</a:t>
            </a:r>
            <a:r>
              <a:rPr lang="ru-RU" sz="2400" dirty="0">
                <a:latin typeface="Century Schoolbook" panose="02040604050505020304" pitchFamily="18" charset="0"/>
              </a:rPr>
              <a:t> важнейших событий, явлений, процессов древней истории; характеризовать итоги и историческое значение событий. </a:t>
            </a:r>
            <a:endParaRPr lang="ru-RU" sz="2400" dirty="0" smtClean="0">
              <a:latin typeface="Century Schoolbook" panose="02040604050505020304" pitchFamily="18" charset="0"/>
            </a:endParaRPr>
          </a:p>
          <a:p>
            <a:pPr algn="just"/>
            <a:endParaRPr lang="ru-RU" sz="2400" dirty="0">
              <a:latin typeface="Century Schoolbook" panose="02040604050505020304" pitchFamily="18" charset="0"/>
            </a:endParaRPr>
          </a:p>
          <a:p>
            <a:pPr algn="just"/>
            <a:r>
              <a:rPr lang="ru-RU" sz="2400" dirty="0" smtClean="0">
                <a:latin typeface="Century Schoolbook" panose="02040604050505020304" pitchFamily="18" charset="0"/>
              </a:rPr>
              <a:t>А </a:t>
            </a:r>
            <a:r>
              <a:rPr lang="ru-RU" sz="2400" dirty="0">
                <a:latin typeface="Century Schoolbook" panose="02040604050505020304" pitchFamily="18" charset="0"/>
              </a:rPr>
              <a:t>также задания, где необходимо было </a:t>
            </a:r>
            <a:r>
              <a:rPr lang="ru-RU" sz="2400" b="1" dirty="0">
                <a:latin typeface="Century Schoolbook" panose="02040604050505020304" pitchFamily="18" charset="0"/>
              </a:rPr>
              <a:t>извлекать</a:t>
            </a:r>
            <a:r>
              <a:rPr lang="ru-RU" sz="2400" dirty="0">
                <a:latin typeface="Century Schoolbook" panose="02040604050505020304" pitchFamily="18" charset="0"/>
              </a:rPr>
              <a:t> из письменного источника </a:t>
            </a:r>
            <a:r>
              <a:rPr lang="ru-RU" sz="2400" b="1" dirty="0">
                <a:latin typeface="Century Schoolbook" panose="02040604050505020304" pitchFamily="18" charset="0"/>
              </a:rPr>
              <a:t>исторические факты </a:t>
            </a:r>
            <a:r>
              <a:rPr lang="ru-RU" sz="2400" dirty="0">
                <a:latin typeface="Century Schoolbook" panose="02040604050505020304" pitchFamily="18" charset="0"/>
              </a:rPr>
              <a:t>(имена, названия событий, даты и другие).</a:t>
            </a:r>
          </a:p>
        </p:txBody>
      </p:sp>
    </p:spTree>
    <p:extLst>
      <p:ext uri="{BB962C8B-B14F-4D97-AF65-F5344CB8AC3E}">
        <p14:creationId xmlns:p14="http://schemas.microsoft.com/office/powerpoint/2010/main" val="126808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4900" y="495300"/>
            <a:ext cx="100584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Общая характеристика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участников ВПР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истории в </a:t>
            </a:r>
            <a:r>
              <a:rPr lang="ru-RU" sz="320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6 классе на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2024 год: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167804"/>
              </p:ext>
            </p:extLst>
          </p:nvPr>
        </p:nvGraphicFramePr>
        <p:xfrm>
          <a:off x="698500" y="2130425"/>
          <a:ext cx="10871199" cy="1666875"/>
        </p:xfrm>
        <a:graphic>
          <a:graphicData uri="http://schemas.openxmlformats.org/drawingml/2006/table">
            <a:tbl>
              <a:tblPr firstRow="1" firstCol="1" bandRow="1"/>
              <a:tblGrid>
                <a:gridCol w="7986539">
                  <a:extLst>
                    <a:ext uri="{9D8B030D-6E8A-4147-A177-3AD203B41FA5}">
                      <a16:colId xmlns:a16="http://schemas.microsoft.com/office/drawing/2014/main" val="1070868581"/>
                    </a:ext>
                  </a:extLst>
                </a:gridCol>
                <a:gridCol w="2884660">
                  <a:extLst>
                    <a:ext uri="{9D8B030D-6E8A-4147-A177-3AD203B41FA5}">
                      <a16:colId xmlns:a16="http://schemas.microsoft.com/office/drawing/2014/main" val="2185139561"/>
                    </a:ext>
                  </a:extLst>
                </a:gridCol>
              </a:tblGrid>
              <a:tr h="609407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40719"/>
                  </a:ext>
                </a:extLst>
              </a:tr>
              <a:tr h="577795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507879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01117"/>
                  </a:ext>
                </a:extLst>
              </a:tr>
              <a:tr h="479673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10301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134419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943620"/>
              </p:ext>
            </p:extLst>
          </p:nvPr>
        </p:nvGraphicFramePr>
        <p:xfrm>
          <a:off x="698500" y="4492625"/>
          <a:ext cx="10871199" cy="1703070"/>
        </p:xfrm>
        <a:graphic>
          <a:graphicData uri="http://schemas.openxmlformats.org/drawingml/2006/table">
            <a:tbl>
              <a:tblPr firstRow="1" firstCol="1" bandRow="1"/>
              <a:tblGrid>
                <a:gridCol w="6261100">
                  <a:extLst>
                    <a:ext uri="{9D8B030D-6E8A-4147-A177-3AD203B41FA5}">
                      <a16:colId xmlns:a16="http://schemas.microsoft.com/office/drawing/2014/main" val="2424412826"/>
                    </a:ext>
                  </a:extLst>
                </a:gridCol>
                <a:gridCol w="1700077">
                  <a:extLst>
                    <a:ext uri="{9D8B030D-6E8A-4147-A177-3AD203B41FA5}">
                      <a16:colId xmlns:a16="http://schemas.microsoft.com/office/drawing/2014/main" val="3491158156"/>
                    </a:ext>
                  </a:extLst>
                </a:gridCol>
                <a:gridCol w="1648246">
                  <a:extLst>
                    <a:ext uri="{9D8B030D-6E8A-4147-A177-3AD203B41FA5}">
                      <a16:colId xmlns:a16="http://schemas.microsoft.com/office/drawing/2014/main" val="3407480964"/>
                    </a:ext>
                  </a:extLst>
                </a:gridCol>
                <a:gridCol w="1261776">
                  <a:extLst>
                    <a:ext uri="{9D8B030D-6E8A-4147-A177-3AD203B41FA5}">
                      <a16:colId xmlns:a16="http://schemas.microsoft.com/office/drawing/2014/main" val="1719711979"/>
                    </a:ext>
                  </a:extLst>
                </a:gridCol>
              </a:tblGrid>
              <a:tr h="569454">
                <a:tc>
                  <a:txBody>
                    <a:bodyPr/>
                    <a:lstStyle/>
                    <a:p>
                      <a:pPr marL="18669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tabLst>
                          <a:tab pos="335915" algn="l"/>
                        </a:tabLs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-Черкассы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Отрадный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36786"/>
                  </a:ext>
                </a:extLst>
              </a:tr>
              <a:tr h="569454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706833"/>
                  </a:ext>
                </a:extLst>
              </a:tr>
              <a:tr h="564162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Segoe UI Semilight" panose="020B0402040204020203" pitchFamily="34" charset="0"/>
                        </a:rPr>
                        <a:t>Количество участников, чел.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Segoe UI Semilight" panose="020B0402040204020203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600662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698500" y="3797300"/>
            <a:ext cx="10871199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0" y="4114800"/>
            <a:ext cx="12192000" cy="1111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07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4000" y="196959"/>
            <a:ext cx="117221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Распределение </a:t>
            </a:r>
            <a:r>
              <a:rPr lang="ru-RU" sz="28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групп баллов </a:t>
            </a:r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территориальным управлениям министерства образования и науки Самарской области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240930"/>
              </p:ext>
            </p:extLst>
          </p:nvPr>
        </p:nvGraphicFramePr>
        <p:xfrm>
          <a:off x="831850" y="2781300"/>
          <a:ext cx="10566400" cy="3340099"/>
        </p:xfrm>
        <a:graphic>
          <a:graphicData uri="http://schemas.openxmlformats.org/drawingml/2006/table">
            <a:tbl>
              <a:tblPr firstRow="1" firstCol="1" bandRow="1"/>
              <a:tblGrid>
                <a:gridCol w="4693770">
                  <a:extLst>
                    <a:ext uri="{9D8B030D-6E8A-4147-A177-3AD203B41FA5}">
                      <a16:colId xmlns:a16="http://schemas.microsoft.com/office/drawing/2014/main" val="2205243765"/>
                    </a:ext>
                  </a:extLst>
                </a:gridCol>
                <a:gridCol w="1654062">
                  <a:extLst>
                    <a:ext uri="{9D8B030D-6E8A-4147-A177-3AD203B41FA5}">
                      <a16:colId xmlns:a16="http://schemas.microsoft.com/office/drawing/2014/main" val="1263256690"/>
                    </a:ext>
                  </a:extLst>
                </a:gridCol>
                <a:gridCol w="1052189">
                  <a:extLst>
                    <a:ext uri="{9D8B030D-6E8A-4147-A177-3AD203B41FA5}">
                      <a16:colId xmlns:a16="http://schemas.microsoft.com/office/drawing/2014/main" val="2505793642"/>
                    </a:ext>
                  </a:extLst>
                </a:gridCol>
                <a:gridCol w="1052189">
                  <a:extLst>
                    <a:ext uri="{9D8B030D-6E8A-4147-A177-3AD203B41FA5}">
                      <a16:colId xmlns:a16="http://schemas.microsoft.com/office/drawing/2014/main" val="3357439880"/>
                    </a:ext>
                  </a:extLst>
                </a:gridCol>
                <a:gridCol w="1052189">
                  <a:extLst>
                    <a:ext uri="{9D8B030D-6E8A-4147-A177-3AD203B41FA5}">
                      <a16:colId xmlns:a16="http://schemas.microsoft.com/office/drawing/2014/main" val="633118854"/>
                    </a:ext>
                  </a:extLst>
                </a:gridCol>
                <a:gridCol w="1062001">
                  <a:extLst>
                    <a:ext uri="{9D8B030D-6E8A-4147-A177-3AD203B41FA5}">
                      <a16:colId xmlns:a16="http://schemas.microsoft.com/office/drawing/2014/main" val="2386302701"/>
                    </a:ext>
                  </a:extLst>
                </a:gridCol>
              </a:tblGrid>
              <a:tr h="390629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м. р. 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018471"/>
                  </a:ext>
                </a:extLst>
              </a:tr>
              <a:tr h="434805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Беловка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70665"/>
                  </a:ext>
                </a:extLst>
              </a:tr>
              <a:tr h="60919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Богатое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36,84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57,89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410252"/>
                  </a:ext>
                </a:extLst>
              </a:tr>
              <a:tr h="66150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им. Героя Советского Союза Аристова Г.И.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564212"/>
                  </a:ext>
                </a:extLst>
              </a:tr>
              <a:tr h="3685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Съезжее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730041"/>
                  </a:ext>
                </a:extLst>
              </a:tr>
              <a:tr h="4406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Максимовка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42,86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28,57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28,57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297054"/>
                  </a:ext>
                </a:extLst>
              </a:tr>
              <a:tr h="43480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с.Тростянка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727279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881168"/>
              </p:ext>
            </p:extLst>
          </p:nvPr>
        </p:nvGraphicFramePr>
        <p:xfrm>
          <a:off x="831849" y="1917700"/>
          <a:ext cx="10566402" cy="863600"/>
        </p:xfrm>
        <a:graphic>
          <a:graphicData uri="http://schemas.openxmlformats.org/drawingml/2006/table">
            <a:tbl>
              <a:tblPr firstRow="1" firstCol="1" bandRow="1"/>
              <a:tblGrid>
                <a:gridCol w="4705351">
                  <a:extLst>
                    <a:ext uri="{9D8B030D-6E8A-4147-A177-3AD203B41FA5}">
                      <a16:colId xmlns:a16="http://schemas.microsoft.com/office/drawing/2014/main" val="779612252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792439921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3523058557"/>
                    </a:ext>
                  </a:extLst>
                </a:gridCol>
                <a:gridCol w="972635">
                  <a:extLst>
                    <a:ext uri="{9D8B030D-6E8A-4147-A177-3AD203B41FA5}">
                      <a16:colId xmlns:a16="http://schemas.microsoft.com/office/drawing/2014/main" val="710567272"/>
                    </a:ext>
                  </a:extLst>
                </a:gridCol>
                <a:gridCol w="1072608">
                  <a:extLst>
                    <a:ext uri="{9D8B030D-6E8A-4147-A177-3AD203B41FA5}">
                      <a16:colId xmlns:a16="http://schemas.microsoft.com/office/drawing/2014/main" val="4260118223"/>
                    </a:ext>
                  </a:extLst>
                </a:gridCol>
                <a:gridCol w="1072608">
                  <a:extLst>
                    <a:ext uri="{9D8B030D-6E8A-4147-A177-3AD203B41FA5}">
                      <a16:colId xmlns:a16="http://schemas.microsoft.com/office/drawing/2014/main" val="2720820649"/>
                    </a:ext>
                  </a:extLst>
                </a:gridCol>
              </a:tblGrid>
              <a:tr h="62678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018263"/>
                  </a:ext>
                </a:extLst>
              </a:tr>
              <a:tr h="236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005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439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191862"/>
              </p:ext>
            </p:extLst>
          </p:nvPr>
        </p:nvGraphicFramePr>
        <p:xfrm>
          <a:off x="1079499" y="1689096"/>
          <a:ext cx="10337800" cy="4610103"/>
        </p:xfrm>
        <a:graphic>
          <a:graphicData uri="http://schemas.openxmlformats.org/drawingml/2006/table">
            <a:tbl>
              <a:tblPr firstRow="1" firstCol="1" bandRow="1"/>
              <a:tblGrid>
                <a:gridCol w="4529392">
                  <a:extLst>
                    <a:ext uri="{9D8B030D-6E8A-4147-A177-3AD203B41FA5}">
                      <a16:colId xmlns:a16="http://schemas.microsoft.com/office/drawing/2014/main" val="15883842"/>
                    </a:ext>
                  </a:extLst>
                </a:gridCol>
                <a:gridCol w="1635974">
                  <a:extLst>
                    <a:ext uri="{9D8B030D-6E8A-4147-A177-3AD203B41FA5}">
                      <a16:colId xmlns:a16="http://schemas.microsoft.com/office/drawing/2014/main" val="4100523903"/>
                    </a:ext>
                  </a:extLst>
                </a:gridCol>
                <a:gridCol w="1040682">
                  <a:extLst>
                    <a:ext uri="{9D8B030D-6E8A-4147-A177-3AD203B41FA5}">
                      <a16:colId xmlns:a16="http://schemas.microsoft.com/office/drawing/2014/main" val="3534940204"/>
                    </a:ext>
                  </a:extLst>
                </a:gridCol>
                <a:gridCol w="1040682">
                  <a:extLst>
                    <a:ext uri="{9D8B030D-6E8A-4147-A177-3AD203B41FA5}">
                      <a16:colId xmlns:a16="http://schemas.microsoft.com/office/drawing/2014/main" val="3774034167"/>
                    </a:ext>
                  </a:extLst>
                </a:gridCol>
                <a:gridCol w="1040682">
                  <a:extLst>
                    <a:ext uri="{9D8B030D-6E8A-4147-A177-3AD203B41FA5}">
                      <a16:colId xmlns:a16="http://schemas.microsoft.com/office/drawing/2014/main" val="1680733199"/>
                    </a:ext>
                  </a:extLst>
                </a:gridCol>
                <a:gridCol w="1050388">
                  <a:extLst>
                    <a:ext uri="{9D8B030D-6E8A-4147-A177-3AD203B41FA5}">
                      <a16:colId xmlns:a16="http://schemas.microsoft.com/office/drawing/2014/main" val="2511040333"/>
                    </a:ext>
                  </a:extLst>
                </a:gridCol>
              </a:tblGrid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 </a:t>
                      </a: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42,21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40,91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14,29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40349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ООШ пос. Подгорный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36,84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21,05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433688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СОШ с. Александровка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45,45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36,36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851215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213453"/>
                  </a:ext>
                </a:extLst>
              </a:tr>
              <a:tr h="6023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 «ОЦ» с. Кинель-Черкассы им. Героя Советского Союза Елисова П.А.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52,17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43,48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683975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Тимашево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21,43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14,29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091406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Березняки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07606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№2 с. Кинель-Черкассы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22,73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034572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Кротовка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35,29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35,29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23,53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990799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Вольная Солянка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703564"/>
                  </a:ext>
                </a:extLst>
              </a:tr>
              <a:tr h="4133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Муханово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54,55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45,45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369852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03987"/>
              </p:ext>
            </p:extLst>
          </p:nvPr>
        </p:nvGraphicFramePr>
        <p:xfrm>
          <a:off x="1079500" y="774550"/>
          <a:ext cx="103377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525144">
                  <a:extLst>
                    <a:ext uri="{9D8B030D-6E8A-4147-A177-3AD203B41FA5}">
                      <a16:colId xmlns:a16="http://schemas.microsoft.com/office/drawing/2014/main" val="3991736877"/>
                    </a:ext>
                  </a:extLst>
                </a:gridCol>
                <a:gridCol w="1634439">
                  <a:extLst>
                    <a:ext uri="{9D8B030D-6E8A-4147-A177-3AD203B41FA5}">
                      <a16:colId xmlns:a16="http://schemas.microsoft.com/office/drawing/2014/main" val="584683357"/>
                    </a:ext>
                  </a:extLst>
                </a:gridCol>
                <a:gridCol w="1039706">
                  <a:extLst>
                    <a:ext uri="{9D8B030D-6E8A-4147-A177-3AD203B41FA5}">
                      <a16:colId xmlns:a16="http://schemas.microsoft.com/office/drawing/2014/main" val="3703159040"/>
                    </a:ext>
                  </a:extLst>
                </a:gridCol>
                <a:gridCol w="1039706">
                  <a:extLst>
                    <a:ext uri="{9D8B030D-6E8A-4147-A177-3AD203B41FA5}">
                      <a16:colId xmlns:a16="http://schemas.microsoft.com/office/drawing/2014/main" val="4050882730"/>
                    </a:ext>
                  </a:extLst>
                </a:gridCol>
                <a:gridCol w="1049402">
                  <a:extLst>
                    <a:ext uri="{9D8B030D-6E8A-4147-A177-3AD203B41FA5}">
                      <a16:colId xmlns:a16="http://schemas.microsoft.com/office/drawing/2014/main" val="383660362"/>
                    </a:ext>
                  </a:extLst>
                </a:gridCol>
                <a:gridCol w="1049402">
                  <a:extLst>
                    <a:ext uri="{9D8B030D-6E8A-4147-A177-3AD203B41FA5}">
                      <a16:colId xmlns:a16="http://schemas.microsoft.com/office/drawing/2014/main" val="1761521880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72625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961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1335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380074"/>
              </p:ext>
            </p:extLst>
          </p:nvPr>
        </p:nvGraphicFramePr>
        <p:xfrm>
          <a:off x="787402" y="1739900"/>
          <a:ext cx="10731498" cy="4254501"/>
        </p:xfrm>
        <a:graphic>
          <a:graphicData uri="http://schemas.openxmlformats.org/drawingml/2006/table">
            <a:tbl>
              <a:tblPr firstRow="1" firstCol="1" bandRow="1"/>
              <a:tblGrid>
                <a:gridCol w="4701888">
                  <a:extLst>
                    <a:ext uri="{9D8B030D-6E8A-4147-A177-3AD203B41FA5}">
                      <a16:colId xmlns:a16="http://schemas.microsoft.com/office/drawing/2014/main" val="887537949"/>
                    </a:ext>
                  </a:extLst>
                </a:gridCol>
                <a:gridCol w="1698277">
                  <a:extLst>
                    <a:ext uri="{9D8B030D-6E8A-4147-A177-3AD203B41FA5}">
                      <a16:colId xmlns:a16="http://schemas.microsoft.com/office/drawing/2014/main" val="1524177005"/>
                    </a:ext>
                  </a:extLst>
                </a:gridCol>
                <a:gridCol w="1080314">
                  <a:extLst>
                    <a:ext uri="{9D8B030D-6E8A-4147-A177-3AD203B41FA5}">
                      <a16:colId xmlns:a16="http://schemas.microsoft.com/office/drawing/2014/main" val="2482779951"/>
                    </a:ext>
                  </a:extLst>
                </a:gridCol>
                <a:gridCol w="1080314">
                  <a:extLst>
                    <a:ext uri="{9D8B030D-6E8A-4147-A177-3AD203B41FA5}">
                      <a16:colId xmlns:a16="http://schemas.microsoft.com/office/drawing/2014/main" val="419937895"/>
                    </a:ext>
                  </a:extLst>
                </a:gridCol>
                <a:gridCol w="1080314">
                  <a:extLst>
                    <a:ext uri="{9D8B030D-6E8A-4147-A177-3AD203B41FA5}">
                      <a16:colId xmlns:a16="http://schemas.microsoft.com/office/drawing/2014/main" val="2569853100"/>
                    </a:ext>
                  </a:extLst>
                </a:gridCol>
                <a:gridCol w="1090391">
                  <a:extLst>
                    <a:ext uri="{9D8B030D-6E8A-4147-A177-3AD203B41FA5}">
                      <a16:colId xmlns:a16="http://schemas.microsoft.com/office/drawing/2014/main" val="2318272910"/>
                    </a:ext>
                  </a:extLst>
                </a:gridCol>
              </a:tblGrid>
              <a:tr h="587000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1800" b="1" dirty="0" err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г.о</a:t>
                      </a: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Отрадный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52,22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32,78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12,22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822301"/>
                  </a:ext>
                </a:extLst>
              </a:tr>
              <a:tr h="61841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№8 им. С.П. Алексеева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39,22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6456"/>
                  </a:ext>
                </a:extLst>
              </a:tr>
              <a:tr h="53243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 №2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71103"/>
                  </a:ext>
                </a:extLst>
              </a:tr>
              <a:tr h="747390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№4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79,17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828000"/>
                  </a:ext>
                </a:extLst>
              </a:tr>
              <a:tr h="61180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23,23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414317"/>
                  </a:ext>
                </a:extLst>
              </a:tr>
              <a:tr h="57873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гимназия «ОЦ «Гармония»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38,46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11,54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61953"/>
                  </a:ext>
                </a:extLst>
              </a:tr>
              <a:tr h="57873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№10 «ОЦ ЛИК»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35094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777400"/>
              </p:ext>
            </p:extLst>
          </p:nvPr>
        </p:nvGraphicFramePr>
        <p:xfrm>
          <a:off x="787402" y="825354"/>
          <a:ext cx="10731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97477">
                  <a:extLst>
                    <a:ext uri="{9D8B030D-6E8A-4147-A177-3AD203B41FA5}">
                      <a16:colId xmlns:a16="http://schemas.microsoft.com/office/drawing/2014/main" val="2635419005"/>
                    </a:ext>
                  </a:extLst>
                </a:gridCol>
                <a:gridCol w="1696684">
                  <a:extLst>
                    <a:ext uri="{9D8B030D-6E8A-4147-A177-3AD203B41FA5}">
                      <a16:colId xmlns:a16="http://schemas.microsoft.com/office/drawing/2014/main" val="3555634548"/>
                    </a:ext>
                  </a:extLst>
                </a:gridCol>
                <a:gridCol w="1079302">
                  <a:extLst>
                    <a:ext uri="{9D8B030D-6E8A-4147-A177-3AD203B41FA5}">
                      <a16:colId xmlns:a16="http://schemas.microsoft.com/office/drawing/2014/main" val="2484921497"/>
                    </a:ext>
                  </a:extLst>
                </a:gridCol>
                <a:gridCol w="1079302">
                  <a:extLst>
                    <a:ext uri="{9D8B030D-6E8A-4147-A177-3AD203B41FA5}">
                      <a16:colId xmlns:a16="http://schemas.microsoft.com/office/drawing/2014/main" val="1706759935"/>
                    </a:ext>
                  </a:extLst>
                </a:gridCol>
                <a:gridCol w="1089367">
                  <a:extLst>
                    <a:ext uri="{9D8B030D-6E8A-4147-A177-3AD203B41FA5}">
                      <a16:colId xmlns:a16="http://schemas.microsoft.com/office/drawing/2014/main" val="2122347502"/>
                    </a:ext>
                  </a:extLst>
                </a:gridCol>
                <a:gridCol w="1089367">
                  <a:extLst>
                    <a:ext uri="{9D8B030D-6E8A-4147-A177-3AD203B41FA5}">
                      <a16:colId xmlns:a16="http://schemas.microsoft.com/office/drawing/2014/main" val="3477577372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648555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90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55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0600" y="281970"/>
            <a:ext cx="100838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Соответствие отметок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 выполненную работу и отметок по журналу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353239"/>
              </p:ext>
            </p:extLst>
          </p:nvPr>
        </p:nvGraphicFramePr>
        <p:xfrm>
          <a:off x="990600" y="2092325"/>
          <a:ext cx="10147300" cy="40163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6825">
                  <a:extLst>
                    <a:ext uri="{9D8B030D-6E8A-4147-A177-3AD203B41FA5}">
                      <a16:colId xmlns:a16="http://schemas.microsoft.com/office/drawing/2014/main" val="1015294296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229915778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332644642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2252523134"/>
                    </a:ext>
                  </a:extLst>
                </a:gridCol>
              </a:tblGrid>
              <a:tr h="10394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АТЭ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Понизили результат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Подтвердили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Повысили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868545"/>
                  </a:ext>
                </a:extLst>
              </a:tr>
              <a:tr h="868281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г.о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 Отрадный</a:t>
                      </a:r>
                    </a:p>
                    <a:p>
                      <a:pPr algn="ctr"/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7%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87%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6%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881415"/>
                  </a:ext>
                </a:extLst>
              </a:tr>
              <a:tr h="1240401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Кинель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-Черкасский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13%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82%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68"/>
                  </a:ext>
                </a:extLst>
              </a:tr>
              <a:tr h="868281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Богатовский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6%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90%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4%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9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185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600" y="147191"/>
            <a:ext cx="119761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Задания, которые вызвали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затруднения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у учащихся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6300" y="1072817"/>
            <a:ext cx="82804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000000"/>
                </a:solidFill>
                <a:latin typeface="Century Schoolbook" panose="02040604050505020304" pitchFamily="18" charset="0"/>
              </a:rPr>
              <a:t>Наибольшие затруднения у обучающихся вызвали следующие задания: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№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2, №3, №6, №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7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0850" y="2244665"/>
            <a:ext cx="10998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marR="88900" indent="451485" algn="just">
              <a:spcBef>
                <a:spcPts val="900"/>
              </a:spcBef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Таким образом, среди вопросов, вызвавших наибольшие затруднения у шестиклассников, преобладают задания, связанные со следующими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умениями:</a:t>
            </a:r>
          </a:p>
          <a:p>
            <a:pPr marL="374650" marR="88900" indent="-285750" algn="just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характеризовать на основе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исторической карты (схемы)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исторические события, явления, процессы отечественной и всеобщей истории эпохи Средневековья;</a:t>
            </a:r>
          </a:p>
          <a:p>
            <a:pPr marL="374650" marR="88900" indent="-285750" algn="just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находить и показывать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карте исторические объекты,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используя легенду карты; давать словесное описание их местоположения;</a:t>
            </a:r>
          </a:p>
          <a:p>
            <a:pPr marL="374650" marR="88900" indent="-285750" algn="just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объяснять смысл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ключевых понятий,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относящихся к данной эпохе отечественной и всеобщей истории; конкретизировать их на примерах исторических событий, ситуаций;</a:t>
            </a:r>
          </a:p>
          <a:p>
            <a:pPr marL="374650" marR="88900" indent="-285750" algn="just"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объяснять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причины и следствия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важнейших событий, явлений, процессов отечественной и всеобщей истории эпохи Средневековья (находить в учебнике и излагать суждения о причинах и следствиях исторических событий,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соотносить объяснение причин и следствий событий,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представленное в нескольких текстах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63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51000" y="193070"/>
            <a:ext cx="89535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Общая характеристика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участников ВПР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истории в </a:t>
            </a:r>
            <a:r>
              <a:rPr lang="ru-RU" sz="320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7 классе на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2024 год: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869290"/>
              </p:ext>
            </p:extLst>
          </p:nvPr>
        </p:nvGraphicFramePr>
        <p:xfrm>
          <a:off x="692150" y="1901825"/>
          <a:ext cx="10871199" cy="1727518"/>
        </p:xfrm>
        <a:graphic>
          <a:graphicData uri="http://schemas.openxmlformats.org/drawingml/2006/table">
            <a:tbl>
              <a:tblPr firstRow="1" firstCol="1" bandRow="1"/>
              <a:tblGrid>
                <a:gridCol w="7986539">
                  <a:extLst>
                    <a:ext uri="{9D8B030D-6E8A-4147-A177-3AD203B41FA5}">
                      <a16:colId xmlns:a16="http://schemas.microsoft.com/office/drawing/2014/main" val="3923401700"/>
                    </a:ext>
                  </a:extLst>
                </a:gridCol>
                <a:gridCol w="2884660">
                  <a:extLst>
                    <a:ext uri="{9D8B030D-6E8A-4147-A177-3AD203B41FA5}">
                      <a16:colId xmlns:a16="http://schemas.microsoft.com/office/drawing/2014/main" val="3202146267"/>
                    </a:ext>
                  </a:extLst>
                </a:gridCol>
              </a:tblGrid>
              <a:tr h="609407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924776"/>
                  </a:ext>
                </a:extLst>
              </a:tr>
              <a:tr h="577795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483832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941141"/>
                  </a:ext>
                </a:extLst>
              </a:tr>
              <a:tr h="540316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9891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42722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530909"/>
              </p:ext>
            </p:extLst>
          </p:nvPr>
        </p:nvGraphicFramePr>
        <p:xfrm>
          <a:off x="692150" y="4425980"/>
          <a:ext cx="10871199" cy="1703070"/>
        </p:xfrm>
        <a:graphic>
          <a:graphicData uri="http://schemas.openxmlformats.org/drawingml/2006/table">
            <a:tbl>
              <a:tblPr firstRow="1" firstCol="1" bandRow="1"/>
              <a:tblGrid>
                <a:gridCol w="6261100">
                  <a:extLst>
                    <a:ext uri="{9D8B030D-6E8A-4147-A177-3AD203B41FA5}">
                      <a16:colId xmlns:a16="http://schemas.microsoft.com/office/drawing/2014/main" val="984742971"/>
                    </a:ext>
                  </a:extLst>
                </a:gridCol>
                <a:gridCol w="1700077">
                  <a:extLst>
                    <a:ext uri="{9D8B030D-6E8A-4147-A177-3AD203B41FA5}">
                      <a16:colId xmlns:a16="http://schemas.microsoft.com/office/drawing/2014/main" val="2337096273"/>
                    </a:ext>
                  </a:extLst>
                </a:gridCol>
                <a:gridCol w="1648246">
                  <a:extLst>
                    <a:ext uri="{9D8B030D-6E8A-4147-A177-3AD203B41FA5}">
                      <a16:colId xmlns:a16="http://schemas.microsoft.com/office/drawing/2014/main" val="3601001997"/>
                    </a:ext>
                  </a:extLst>
                </a:gridCol>
                <a:gridCol w="1261776">
                  <a:extLst>
                    <a:ext uri="{9D8B030D-6E8A-4147-A177-3AD203B41FA5}">
                      <a16:colId xmlns:a16="http://schemas.microsoft.com/office/drawing/2014/main" val="2055896487"/>
                    </a:ext>
                  </a:extLst>
                </a:gridCol>
              </a:tblGrid>
              <a:tr h="569454">
                <a:tc>
                  <a:txBody>
                    <a:bodyPr/>
                    <a:lstStyle/>
                    <a:p>
                      <a:pPr marL="18669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tabLst>
                          <a:tab pos="335915" algn="l"/>
                        </a:tabLs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-Черкассы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Отрадный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69832"/>
                  </a:ext>
                </a:extLst>
              </a:tr>
              <a:tr h="569454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181206"/>
                  </a:ext>
                </a:extLst>
              </a:tr>
              <a:tr h="564162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Segoe UI Semilight" panose="020B0402040204020203" pitchFamily="34" charset="0"/>
                        </a:rPr>
                        <a:t>Количество участников, чел.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Segoe UI Semilight" panose="020B0402040204020203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000009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0" y="3975100"/>
            <a:ext cx="12192000" cy="127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92150" y="3629343"/>
            <a:ext cx="10871199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554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62171"/>
              </p:ext>
            </p:extLst>
          </p:nvPr>
        </p:nvGraphicFramePr>
        <p:xfrm>
          <a:off x="944246" y="2118360"/>
          <a:ext cx="10604500" cy="3012439"/>
        </p:xfrm>
        <a:graphic>
          <a:graphicData uri="http://schemas.openxmlformats.org/drawingml/2006/table">
            <a:tbl>
              <a:tblPr firstRow="1" firstCol="1" bandRow="1"/>
              <a:tblGrid>
                <a:gridCol w="4646245">
                  <a:extLst>
                    <a:ext uri="{9D8B030D-6E8A-4147-A177-3AD203B41FA5}">
                      <a16:colId xmlns:a16="http://schemas.microsoft.com/office/drawing/2014/main" val="1183618389"/>
                    </a:ext>
                  </a:extLst>
                </a:gridCol>
                <a:gridCol w="1678179">
                  <a:extLst>
                    <a:ext uri="{9D8B030D-6E8A-4147-A177-3AD203B41FA5}">
                      <a16:colId xmlns:a16="http://schemas.microsoft.com/office/drawing/2014/main" val="2993192483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2426041049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2037499479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3941171321"/>
                    </a:ext>
                  </a:extLst>
                </a:gridCol>
                <a:gridCol w="1077486">
                  <a:extLst>
                    <a:ext uri="{9D8B030D-6E8A-4147-A177-3AD203B41FA5}">
                      <a16:colId xmlns:a16="http://schemas.microsoft.com/office/drawing/2014/main" val="939915113"/>
                    </a:ext>
                  </a:extLst>
                </a:gridCol>
              </a:tblGrid>
              <a:tr h="515629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м. р. 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52,63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28,95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18,42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773820"/>
                  </a:ext>
                </a:extLst>
              </a:tr>
              <a:tr h="573944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Максимовка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650426"/>
                  </a:ext>
                </a:extLst>
              </a:tr>
              <a:tr h="804136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Богатое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63,64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065085"/>
                  </a:ext>
                </a:extLst>
              </a:tr>
              <a:tr h="544786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Съезжее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962093"/>
                  </a:ext>
                </a:extLst>
              </a:tr>
              <a:tr h="573944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Андреевка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32622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932625"/>
              </p:ext>
            </p:extLst>
          </p:nvPr>
        </p:nvGraphicFramePr>
        <p:xfrm>
          <a:off x="944246" y="1203814"/>
          <a:ext cx="10604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169348941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2740228044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2175409021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3108494589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2316890634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282226519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19727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672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164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559187"/>
              </p:ext>
            </p:extLst>
          </p:nvPr>
        </p:nvGraphicFramePr>
        <p:xfrm>
          <a:off x="888999" y="1371596"/>
          <a:ext cx="10579100" cy="4622805"/>
        </p:xfrm>
        <a:graphic>
          <a:graphicData uri="http://schemas.openxmlformats.org/drawingml/2006/table">
            <a:tbl>
              <a:tblPr firstRow="1" firstCol="1" bandRow="1"/>
              <a:tblGrid>
                <a:gridCol w="4635116">
                  <a:extLst>
                    <a:ext uri="{9D8B030D-6E8A-4147-A177-3AD203B41FA5}">
                      <a16:colId xmlns:a16="http://schemas.microsoft.com/office/drawing/2014/main" val="4041217762"/>
                    </a:ext>
                  </a:extLst>
                </a:gridCol>
                <a:gridCol w="1674160">
                  <a:extLst>
                    <a:ext uri="{9D8B030D-6E8A-4147-A177-3AD203B41FA5}">
                      <a16:colId xmlns:a16="http://schemas.microsoft.com/office/drawing/2014/main" val="3985791093"/>
                    </a:ext>
                  </a:extLst>
                </a:gridCol>
                <a:gridCol w="1064973">
                  <a:extLst>
                    <a:ext uri="{9D8B030D-6E8A-4147-A177-3AD203B41FA5}">
                      <a16:colId xmlns:a16="http://schemas.microsoft.com/office/drawing/2014/main" val="3989997739"/>
                    </a:ext>
                  </a:extLst>
                </a:gridCol>
                <a:gridCol w="1064973">
                  <a:extLst>
                    <a:ext uri="{9D8B030D-6E8A-4147-A177-3AD203B41FA5}">
                      <a16:colId xmlns:a16="http://schemas.microsoft.com/office/drawing/2014/main" val="2497145205"/>
                    </a:ext>
                  </a:extLst>
                </a:gridCol>
                <a:gridCol w="1064973">
                  <a:extLst>
                    <a:ext uri="{9D8B030D-6E8A-4147-A177-3AD203B41FA5}">
                      <a16:colId xmlns:a16="http://schemas.microsoft.com/office/drawing/2014/main" val="3243028911"/>
                    </a:ext>
                  </a:extLst>
                </a:gridCol>
                <a:gridCol w="1074905">
                  <a:extLst>
                    <a:ext uri="{9D8B030D-6E8A-4147-A177-3AD203B41FA5}">
                      <a16:colId xmlns:a16="http://schemas.microsoft.com/office/drawing/2014/main" val="693232793"/>
                    </a:ext>
                  </a:extLst>
                </a:gridCol>
              </a:tblGrid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 </a:t>
                      </a: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242794"/>
                  </a:ext>
                </a:extLst>
              </a:tr>
              <a:tr h="431032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Кабановка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28, 57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14,29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69307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190153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Александровка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93732"/>
                  </a:ext>
                </a:extLst>
              </a:tr>
              <a:tr h="491966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 «ОЦ» с. Кинель-Черкассы им. Героя Советского Союза Елисова П.А.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38,89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11,11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148695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Тимашево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72,22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76575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Березняки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33,33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644795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№2 с. Кинель-Черкассы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800170"/>
                  </a:ext>
                </a:extLst>
              </a:tr>
              <a:tr h="354439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Кротовка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61,54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38,46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820270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Муханово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514057"/>
                  </a:ext>
                </a:extLst>
              </a:tr>
              <a:tr h="41817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Семеновка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395054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624431"/>
              </p:ext>
            </p:extLst>
          </p:nvPr>
        </p:nvGraphicFramePr>
        <p:xfrm>
          <a:off x="901700" y="457050"/>
          <a:ext cx="105663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03786">
                  <a:extLst>
                    <a:ext uri="{9D8B030D-6E8A-4147-A177-3AD203B41FA5}">
                      <a16:colId xmlns:a16="http://schemas.microsoft.com/office/drawing/2014/main" val="2918014519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1974917696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236871730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2817709981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958145800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695026636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18395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933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779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316920"/>
              </p:ext>
            </p:extLst>
          </p:nvPr>
        </p:nvGraphicFramePr>
        <p:xfrm>
          <a:off x="812800" y="1498600"/>
          <a:ext cx="10566399" cy="3682999"/>
        </p:xfrm>
        <a:graphic>
          <a:graphicData uri="http://schemas.openxmlformats.org/drawingml/2006/table">
            <a:tbl>
              <a:tblPr firstRow="1" firstCol="1" bandRow="1"/>
              <a:tblGrid>
                <a:gridCol w="4665226">
                  <a:extLst>
                    <a:ext uri="{9D8B030D-6E8A-4147-A177-3AD203B41FA5}">
                      <a16:colId xmlns:a16="http://schemas.microsoft.com/office/drawing/2014/main" val="1924506237"/>
                    </a:ext>
                  </a:extLst>
                </a:gridCol>
                <a:gridCol w="1662100">
                  <a:extLst>
                    <a:ext uri="{9D8B030D-6E8A-4147-A177-3AD203B41FA5}">
                      <a16:colId xmlns:a16="http://schemas.microsoft.com/office/drawing/2014/main" val="968792664"/>
                    </a:ext>
                  </a:extLst>
                </a:gridCol>
                <a:gridCol w="1057303">
                  <a:extLst>
                    <a:ext uri="{9D8B030D-6E8A-4147-A177-3AD203B41FA5}">
                      <a16:colId xmlns:a16="http://schemas.microsoft.com/office/drawing/2014/main" val="4292373524"/>
                    </a:ext>
                  </a:extLst>
                </a:gridCol>
                <a:gridCol w="1057303">
                  <a:extLst>
                    <a:ext uri="{9D8B030D-6E8A-4147-A177-3AD203B41FA5}">
                      <a16:colId xmlns:a16="http://schemas.microsoft.com/office/drawing/2014/main" val="2461893132"/>
                    </a:ext>
                  </a:extLst>
                </a:gridCol>
                <a:gridCol w="1057303">
                  <a:extLst>
                    <a:ext uri="{9D8B030D-6E8A-4147-A177-3AD203B41FA5}">
                      <a16:colId xmlns:a16="http://schemas.microsoft.com/office/drawing/2014/main" val="2786563905"/>
                    </a:ext>
                  </a:extLst>
                </a:gridCol>
                <a:gridCol w="1067164">
                  <a:extLst>
                    <a:ext uri="{9D8B030D-6E8A-4147-A177-3AD203B41FA5}">
                      <a16:colId xmlns:a16="http://schemas.microsoft.com/office/drawing/2014/main" val="406320128"/>
                    </a:ext>
                  </a:extLst>
                </a:gridCol>
              </a:tblGrid>
              <a:tr h="616437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2000" b="1" dirty="0" err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г.о</a:t>
                      </a: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Отрадный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2,13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34,04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40,43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179133"/>
                  </a:ext>
                </a:extLst>
              </a:tr>
              <a:tr h="649430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№8 им. С.П. Алексеева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37,78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42,22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17,78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513083"/>
                  </a:ext>
                </a:extLst>
              </a:tr>
              <a:tr h="55913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 №2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864462"/>
                  </a:ext>
                </a:extLst>
              </a:tr>
              <a:tr h="64248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34,62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38,46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23,08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8241"/>
                  </a:ext>
                </a:extLst>
              </a:tr>
              <a:tr h="607756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гимназия «ОЦ «Гармония»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45,83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330766"/>
                  </a:ext>
                </a:extLst>
              </a:tr>
              <a:tr h="607756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№10 «ОЦ ЛИК»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23,08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26,92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19275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17156"/>
              </p:ext>
            </p:extLst>
          </p:nvPr>
        </p:nvGraphicFramePr>
        <p:xfrm>
          <a:off x="793749" y="584054"/>
          <a:ext cx="10604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2918014519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1974917696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236871730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2817709981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958145800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695026636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18395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933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265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1200" y="281970"/>
            <a:ext cx="110998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Соответствие отметок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 выполненную работу и отметок по журналу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25833"/>
              </p:ext>
            </p:extLst>
          </p:nvPr>
        </p:nvGraphicFramePr>
        <p:xfrm>
          <a:off x="1397000" y="2016125"/>
          <a:ext cx="9728200" cy="3763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2050">
                  <a:extLst>
                    <a:ext uri="{9D8B030D-6E8A-4147-A177-3AD203B41FA5}">
                      <a16:colId xmlns:a16="http://schemas.microsoft.com/office/drawing/2014/main" val="228162648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3773557767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3328224247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245499773"/>
                    </a:ext>
                  </a:extLst>
                </a:gridCol>
              </a:tblGrid>
              <a:tr h="97395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АТЭ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Понизили результат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Подтвердили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Повысили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380344"/>
                  </a:ext>
                </a:extLst>
              </a:tr>
              <a:tr h="81359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г.о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 Отрадный</a:t>
                      </a:r>
                    </a:p>
                    <a:p>
                      <a:pPr algn="ctr"/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12%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3%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335872"/>
                  </a:ext>
                </a:extLst>
              </a:tr>
              <a:tr h="1162284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Кинель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-Черкасский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77%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36845"/>
                  </a:ext>
                </a:extLst>
              </a:tr>
              <a:tr h="81359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Богатовский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3%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89%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167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96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261491"/>
            <a:ext cx="110871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Задания, которые вызвали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затруднения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у учащихся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97150" y="1244600"/>
            <a:ext cx="71120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Наибольшие затруднения у обучающихся вызвали следующие задания: </a:t>
            </a:r>
            <a:r>
              <a:rPr lang="ru-RU" sz="2800" dirty="0">
                <a:solidFill>
                  <a:srgbClr val="C00000"/>
                </a:solidFill>
                <a:latin typeface="Century Schoolbook" panose="02040604050505020304" pitchFamily="18" charset="0"/>
              </a:rPr>
              <a:t>№3, №6, №7.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2750" y="3169461"/>
            <a:ext cx="11480800" cy="3267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данных заданиях проверялись следующие </a:t>
            </a:r>
            <a:r>
              <a:rPr lang="ru-RU" sz="2000" b="1" dirty="0" smtClean="0">
                <a:solidFill>
                  <a:srgbClr val="C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умения: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поиск информации </a:t>
            </a:r>
            <a:r>
              <a:rPr lang="ru-RU" sz="2000" dirty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тексте 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письменного </a:t>
            </a:r>
            <a:r>
              <a:rPr lang="ru-RU" sz="2000" b="1" dirty="0" smtClean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источника</a:t>
            </a:r>
            <a:r>
              <a:rPr lang="ru-RU" sz="2000" dirty="0" smtClean="0"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определять </a:t>
            </a:r>
            <a:r>
              <a:rPr lang="ru-RU" sz="2000" dirty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аргументировать </a:t>
            </a:r>
            <a:r>
              <a:rPr lang="ru-RU" sz="2000" b="1" dirty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собственную или предложенную точку зрения</a:t>
            </a:r>
            <a:r>
              <a:rPr lang="ru-RU" sz="2000" dirty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события и личностей отечественной и всеобщей истории XVI‒XVII вв. c опорой на </a:t>
            </a:r>
            <a:r>
              <a:rPr lang="ru-RU" sz="2000" b="1" dirty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фактический </a:t>
            </a:r>
            <a:r>
              <a:rPr lang="ru-RU" sz="2000" b="1" dirty="0" smtClean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материал;</a:t>
            </a:r>
            <a:endParaRPr lang="ru-RU" sz="2000" b="1" dirty="0" smtClean="0"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устанавливать </a:t>
            </a:r>
            <a:r>
              <a:rPr lang="ru-RU" sz="2000" b="1" dirty="0">
                <a:solidFill>
                  <a:srgbClr val="0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синхронность событий отечественной и всеобщей истории XVI‒XVII вв.</a:t>
            </a:r>
            <a:endParaRPr lang="ru-RU" sz="2000" b="1" dirty="0">
              <a:effectLst/>
              <a:latin typeface="Century Schoolbook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654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2539" y="272031"/>
            <a:ext cx="113284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Общая характеристика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участников ВПР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истории в </a:t>
            </a:r>
            <a:r>
              <a:rPr lang="ru-RU" sz="320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8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классе на 2024 год: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39308"/>
              </p:ext>
            </p:extLst>
          </p:nvPr>
        </p:nvGraphicFramePr>
        <p:xfrm>
          <a:off x="721139" y="1978025"/>
          <a:ext cx="10871199" cy="1727518"/>
        </p:xfrm>
        <a:graphic>
          <a:graphicData uri="http://schemas.openxmlformats.org/drawingml/2006/table">
            <a:tbl>
              <a:tblPr firstRow="1" firstCol="1" bandRow="1"/>
              <a:tblGrid>
                <a:gridCol w="7986539">
                  <a:extLst>
                    <a:ext uri="{9D8B030D-6E8A-4147-A177-3AD203B41FA5}">
                      <a16:colId xmlns:a16="http://schemas.microsoft.com/office/drawing/2014/main" val="3162789041"/>
                    </a:ext>
                  </a:extLst>
                </a:gridCol>
                <a:gridCol w="2884660">
                  <a:extLst>
                    <a:ext uri="{9D8B030D-6E8A-4147-A177-3AD203B41FA5}">
                      <a16:colId xmlns:a16="http://schemas.microsoft.com/office/drawing/2014/main" val="1744436457"/>
                    </a:ext>
                  </a:extLst>
                </a:gridCol>
              </a:tblGrid>
              <a:tr h="609407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71645"/>
                  </a:ext>
                </a:extLst>
              </a:tr>
              <a:tr h="577795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467735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795070"/>
                  </a:ext>
                </a:extLst>
              </a:tr>
              <a:tr h="540316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9779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299058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691621"/>
              </p:ext>
            </p:extLst>
          </p:nvPr>
        </p:nvGraphicFramePr>
        <p:xfrm>
          <a:off x="721139" y="4568825"/>
          <a:ext cx="10871199" cy="1703070"/>
        </p:xfrm>
        <a:graphic>
          <a:graphicData uri="http://schemas.openxmlformats.org/drawingml/2006/table">
            <a:tbl>
              <a:tblPr firstRow="1" firstCol="1" bandRow="1"/>
              <a:tblGrid>
                <a:gridCol w="6261100">
                  <a:extLst>
                    <a:ext uri="{9D8B030D-6E8A-4147-A177-3AD203B41FA5}">
                      <a16:colId xmlns:a16="http://schemas.microsoft.com/office/drawing/2014/main" val="3803473161"/>
                    </a:ext>
                  </a:extLst>
                </a:gridCol>
                <a:gridCol w="1700077">
                  <a:extLst>
                    <a:ext uri="{9D8B030D-6E8A-4147-A177-3AD203B41FA5}">
                      <a16:colId xmlns:a16="http://schemas.microsoft.com/office/drawing/2014/main" val="452311588"/>
                    </a:ext>
                  </a:extLst>
                </a:gridCol>
                <a:gridCol w="1648246">
                  <a:extLst>
                    <a:ext uri="{9D8B030D-6E8A-4147-A177-3AD203B41FA5}">
                      <a16:colId xmlns:a16="http://schemas.microsoft.com/office/drawing/2014/main" val="1731018505"/>
                    </a:ext>
                  </a:extLst>
                </a:gridCol>
                <a:gridCol w="1261776">
                  <a:extLst>
                    <a:ext uri="{9D8B030D-6E8A-4147-A177-3AD203B41FA5}">
                      <a16:colId xmlns:a16="http://schemas.microsoft.com/office/drawing/2014/main" val="1035699040"/>
                    </a:ext>
                  </a:extLst>
                </a:gridCol>
              </a:tblGrid>
              <a:tr h="569454">
                <a:tc>
                  <a:txBody>
                    <a:bodyPr/>
                    <a:lstStyle/>
                    <a:p>
                      <a:pPr marL="18669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tabLst>
                          <a:tab pos="335915" algn="l"/>
                        </a:tabLs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-Черкассы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Отрадный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90423"/>
                  </a:ext>
                </a:extLst>
              </a:tr>
              <a:tr h="569454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012693"/>
                  </a:ext>
                </a:extLst>
              </a:tr>
              <a:tr h="564162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Segoe UI Semilight" panose="020B0402040204020203" pitchFamily="34" charset="0"/>
                        </a:rPr>
                        <a:t>Количество участников, чел.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Segoe UI Semilight" panose="020B0402040204020203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647185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0" y="4089400"/>
            <a:ext cx="12192000" cy="127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21139" y="3705543"/>
            <a:ext cx="10871199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7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500" y="209659"/>
            <a:ext cx="116713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Распределение </a:t>
            </a:r>
            <a:r>
              <a:rPr lang="ru-RU" sz="28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групп баллов </a:t>
            </a:r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территориальным управлениям министерства образования и науки Самарской области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251088"/>
              </p:ext>
            </p:extLst>
          </p:nvPr>
        </p:nvGraphicFramePr>
        <p:xfrm>
          <a:off x="914399" y="2730501"/>
          <a:ext cx="10604498" cy="2857497"/>
        </p:xfrm>
        <a:graphic>
          <a:graphicData uri="http://schemas.openxmlformats.org/drawingml/2006/table">
            <a:tbl>
              <a:tblPr firstRow="1" firstCol="1" bandRow="1"/>
              <a:tblGrid>
                <a:gridCol w="4646245">
                  <a:extLst>
                    <a:ext uri="{9D8B030D-6E8A-4147-A177-3AD203B41FA5}">
                      <a16:colId xmlns:a16="http://schemas.microsoft.com/office/drawing/2014/main" val="1679877444"/>
                    </a:ext>
                  </a:extLst>
                </a:gridCol>
                <a:gridCol w="1678180">
                  <a:extLst>
                    <a:ext uri="{9D8B030D-6E8A-4147-A177-3AD203B41FA5}">
                      <a16:colId xmlns:a16="http://schemas.microsoft.com/office/drawing/2014/main" val="2818462303"/>
                    </a:ext>
                  </a:extLst>
                </a:gridCol>
                <a:gridCol w="1067529">
                  <a:extLst>
                    <a:ext uri="{9D8B030D-6E8A-4147-A177-3AD203B41FA5}">
                      <a16:colId xmlns:a16="http://schemas.microsoft.com/office/drawing/2014/main" val="2220523431"/>
                    </a:ext>
                  </a:extLst>
                </a:gridCol>
                <a:gridCol w="1067529">
                  <a:extLst>
                    <a:ext uri="{9D8B030D-6E8A-4147-A177-3AD203B41FA5}">
                      <a16:colId xmlns:a16="http://schemas.microsoft.com/office/drawing/2014/main" val="3525354699"/>
                    </a:ext>
                  </a:extLst>
                </a:gridCol>
                <a:gridCol w="1067529">
                  <a:extLst>
                    <a:ext uri="{9D8B030D-6E8A-4147-A177-3AD203B41FA5}">
                      <a16:colId xmlns:a16="http://schemas.microsoft.com/office/drawing/2014/main" val="1392589254"/>
                    </a:ext>
                  </a:extLst>
                </a:gridCol>
                <a:gridCol w="1077486">
                  <a:extLst>
                    <a:ext uri="{9D8B030D-6E8A-4147-A177-3AD203B41FA5}">
                      <a16:colId xmlns:a16="http://schemas.microsoft.com/office/drawing/2014/main" val="1076823012"/>
                    </a:ext>
                  </a:extLst>
                </a:gridCol>
              </a:tblGrid>
              <a:tr h="421105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 р.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41,94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41,94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558078"/>
                  </a:ext>
                </a:extLst>
              </a:tr>
              <a:tr h="468730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Богатое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53,85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112649"/>
                  </a:ext>
                </a:extLst>
              </a:tr>
              <a:tr h="65672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Андреевка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42,86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989276"/>
                  </a:ext>
                </a:extLst>
              </a:tr>
              <a:tr h="444917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Максимовка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178103"/>
                  </a:ext>
                </a:extLst>
              </a:tr>
              <a:tr h="468730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Аверьяновка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665369"/>
                  </a:ext>
                </a:extLst>
              </a:tr>
              <a:tr h="397292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Тростянка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061828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94725"/>
              </p:ext>
            </p:extLst>
          </p:nvPr>
        </p:nvGraphicFramePr>
        <p:xfrm>
          <a:off x="914398" y="1815955"/>
          <a:ext cx="10604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1203254760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1673434319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164040466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289040042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4282685950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274757671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9037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534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276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925845"/>
              </p:ext>
            </p:extLst>
          </p:nvPr>
        </p:nvGraphicFramePr>
        <p:xfrm>
          <a:off x="922338" y="1482725"/>
          <a:ext cx="10604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1203254760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1673434319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164040466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289040042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4282685950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274757671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9037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534012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390542"/>
              </p:ext>
            </p:extLst>
          </p:nvPr>
        </p:nvGraphicFramePr>
        <p:xfrm>
          <a:off x="922338" y="2397271"/>
          <a:ext cx="10604499" cy="3749527"/>
        </p:xfrm>
        <a:graphic>
          <a:graphicData uri="http://schemas.openxmlformats.org/drawingml/2006/table">
            <a:tbl>
              <a:tblPr firstRow="1" firstCol="1" bandRow="1"/>
              <a:tblGrid>
                <a:gridCol w="4646244">
                  <a:extLst>
                    <a:ext uri="{9D8B030D-6E8A-4147-A177-3AD203B41FA5}">
                      <a16:colId xmlns:a16="http://schemas.microsoft.com/office/drawing/2014/main" val="2910747866"/>
                    </a:ext>
                  </a:extLst>
                </a:gridCol>
                <a:gridCol w="1678179">
                  <a:extLst>
                    <a:ext uri="{9D8B030D-6E8A-4147-A177-3AD203B41FA5}">
                      <a16:colId xmlns:a16="http://schemas.microsoft.com/office/drawing/2014/main" val="438560530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2567078343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362785483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2352277471"/>
                    </a:ext>
                  </a:extLst>
                </a:gridCol>
                <a:gridCol w="1077486">
                  <a:extLst>
                    <a:ext uri="{9D8B030D-6E8A-4147-A177-3AD203B41FA5}">
                      <a16:colId xmlns:a16="http://schemas.microsoft.com/office/drawing/2014/main" val="2903437049"/>
                    </a:ext>
                  </a:extLst>
                </a:gridCol>
              </a:tblGrid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 </a:t>
                      </a:r>
                      <a:r>
                        <a:rPr lang="ru-RU" sz="18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1,64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45,08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43,44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9,84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82813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№3 с. Кинель-Черкассы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30,77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38,46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30,77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33963"/>
                  </a:ext>
                </a:extLst>
              </a:tr>
              <a:tr h="5681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 «ОЦ» с. Кинель-Черкассы им. Героя Советского Союза Елисова П.А.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54,55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40,91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181009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Тимашево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2,94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55,88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32,35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8,82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735401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№2 с. Кинель-Черкассы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64,29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28,57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791950"/>
                  </a:ext>
                </a:extLst>
              </a:tr>
              <a:tr h="30476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Кротовка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203154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Вольная Солянка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823986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Семеновка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386136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Березняки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130928"/>
                  </a:ext>
                </a:extLst>
              </a:tr>
              <a:tr h="359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с. Чёрновка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340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26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397537"/>
              </p:ext>
            </p:extLst>
          </p:nvPr>
        </p:nvGraphicFramePr>
        <p:xfrm>
          <a:off x="935038" y="1279525"/>
          <a:ext cx="10604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1203254760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1673434319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4164040466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289040042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4282685950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274757671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9037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534012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651412"/>
              </p:ext>
            </p:extLst>
          </p:nvPr>
        </p:nvGraphicFramePr>
        <p:xfrm>
          <a:off x="935039" y="2194068"/>
          <a:ext cx="10604496" cy="3647931"/>
        </p:xfrm>
        <a:graphic>
          <a:graphicData uri="http://schemas.openxmlformats.org/drawingml/2006/table">
            <a:tbl>
              <a:tblPr firstRow="1" firstCol="1" bandRow="1"/>
              <a:tblGrid>
                <a:gridCol w="4646244">
                  <a:extLst>
                    <a:ext uri="{9D8B030D-6E8A-4147-A177-3AD203B41FA5}">
                      <a16:colId xmlns:a16="http://schemas.microsoft.com/office/drawing/2014/main" val="3630106551"/>
                    </a:ext>
                  </a:extLst>
                </a:gridCol>
                <a:gridCol w="1678179">
                  <a:extLst>
                    <a:ext uri="{9D8B030D-6E8A-4147-A177-3AD203B41FA5}">
                      <a16:colId xmlns:a16="http://schemas.microsoft.com/office/drawing/2014/main" val="246764238"/>
                    </a:ext>
                  </a:extLst>
                </a:gridCol>
                <a:gridCol w="1067529">
                  <a:extLst>
                    <a:ext uri="{9D8B030D-6E8A-4147-A177-3AD203B41FA5}">
                      <a16:colId xmlns:a16="http://schemas.microsoft.com/office/drawing/2014/main" val="1472810452"/>
                    </a:ext>
                  </a:extLst>
                </a:gridCol>
                <a:gridCol w="1067529">
                  <a:extLst>
                    <a:ext uri="{9D8B030D-6E8A-4147-A177-3AD203B41FA5}">
                      <a16:colId xmlns:a16="http://schemas.microsoft.com/office/drawing/2014/main" val="393245970"/>
                    </a:ext>
                  </a:extLst>
                </a:gridCol>
                <a:gridCol w="1067529">
                  <a:extLst>
                    <a:ext uri="{9D8B030D-6E8A-4147-A177-3AD203B41FA5}">
                      <a16:colId xmlns:a16="http://schemas.microsoft.com/office/drawing/2014/main" val="778066710"/>
                    </a:ext>
                  </a:extLst>
                </a:gridCol>
                <a:gridCol w="1077486">
                  <a:extLst>
                    <a:ext uri="{9D8B030D-6E8A-4147-A177-3AD203B41FA5}">
                      <a16:colId xmlns:a16="http://schemas.microsoft.com/office/drawing/2014/main" val="2176362542"/>
                    </a:ext>
                  </a:extLst>
                </a:gridCol>
              </a:tblGrid>
              <a:tr h="493340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2000" b="1" dirty="0" err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г.о</a:t>
                      </a: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Отрадный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164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0,61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39,63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9,76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295400"/>
                  </a:ext>
                </a:extLst>
              </a:tr>
              <a:tr h="51974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№8 им. С.П. Алексеева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58,82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37,25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271404"/>
                  </a:ext>
                </a:extLst>
              </a:tr>
              <a:tr h="519743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№2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63,16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36,84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108232"/>
                  </a:ext>
                </a:extLst>
              </a:tr>
              <a:tr h="628139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ООШ №4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90,48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435104"/>
                  </a:ext>
                </a:extLst>
              </a:tr>
              <a:tr h="514184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42,86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300841"/>
                  </a:ext>
                </a:extLst>
              </a:tr>
              <a:tr h="48639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гимназия «ОЦ «Гармония»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17,86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46,43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35,71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908488"/>
                  </a:ext>
                </a:extLst>
              </a:tr>
              <a:tr h="486391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№10 «ОЦ ЛИК»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692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776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307370"/>
            <a:ext cx="112141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Соответствие отметок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 выполненную работу и отметок по журналу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654837"/>
              </p:ext>
            </p:extLst>
          </p:nvPr>
        </p:nvGraphicFramePr>
        <p:xfrm>
          <a:off x="1352550" y="2092325"/>
          <a:ext cx="9728200" cy="3763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2050">
                  <a:extLst>
                    <a:ext uri="{9D8B030D-6E8A-4147-A177-3AD203B41FA5}">
                      <a16:colId xmlns:a16="http://schemas.microsoft.com/office/drawing/2014/main" val="138195051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2179995950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2080445597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503143345"/>
                    </a:ext>
                  </a:extLst>
                </a:gridCol>
              </a:tblGrid>
              <a:tr h="97395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АТЭ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Понизили результат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Подтвердили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Повысили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181358"/>
                  </a:ext>
                </a:extLst>
              </a:tr>
              <a:tr h="81359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г.о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 Отрадный</a:t>
                      </a:r>
                    </a:p>
                    <a:p>
                      <a:pPr algn="ctr"/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9%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86%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62333"/>
                  </a:ext>
                </a:extLst>
              </a:tr>
              <a:tr h="1162284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Кинель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-Черкасский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11%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4%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015040"/>
                  </a:ext>
                </a:extLst>
              </a:tr>
              <a:tr h="81359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Богатовский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94%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6%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907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22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3200" y="159891"/>
            <a:ext cx="117856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Задания, которые вызвали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затруднения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у учащихся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35200" y="1124635"/>
            <a:ext cx="77216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entury Schoolbook" panose="02040604050505020304" pitchFamily="18" charset="0"/>
              </a:rPr>
              <a:t>Наибольшие затруднения у обучающихся </a:t>
            </a:r>
            <a:r>
              <a:rPr lang="ru-RU" sz="2400" dirty="0" smtClean="0">
                <a:latin typeface="Century Schoolbook" panose="02040604050505020304" pitchFamily="18" charset="0"/>
              </a:rPr>
              <a:t>вызвали </a:t>
            </a:r>
            <a:r>
              <a:rPr lang="ru-RU" sz="2400" dirty="0">
                <a:latin typeface="Century Schoolbook" panose="02040604050505020304" pitchFamily="18" charset="0"/>
              </a:rPr>
              <a:t>следующие задания: </a:t>
            </a:r>
            <a:r>
              <a:rPr lang="ru-RU" sz="2400" dirty="0">
                <a:solidFill>
                  <a:srgbClr val="C00000"/>
                </a:solidFill>
                <a:latin typeface="Century Schoolbook" panose="02040604050505020304" pitchFamily="18" charset="0"/>
              </a:rPr>
              <a:t>№6 (Б), №9 (П), №10 (Б</a:t>
            </a:r>
            <a:r>
              <a:rPr lang="ru-RU" sz="2400" dirty="0" smtClean="0">
                <a:solidFill>
                  <a:srgbClr val="C00000"/>
                </a:solidFill>
                <a:latin typeface="Century Schoolbook" panose="02040604050505020304" pitchFamily="18" charset="0"/>
              </a:rPr>
              <a:t>). </a:t>
            </a:r>
            <a:endParaRPr lang="ru-RU" sz="2400" dirty="0">
              <a:solidFill>
                <a:srgbClr val="C0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100" y="2627700"/>
            <a:ext cx="11607800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88900" indent="444500" algn="just">
              <a:lnSpc>
                <a:spcPts val="2400"/>
              </a:lnSpc>
              <a:spcBef>
                <a:spcPts val="515"/>
              </a:spcBef>
              <a:spcAft>
                <a:spcPts val="0"/>
              </a:spcAft>
            </a:pPr>
            <a:r>
              <a:rPr lang="ru-RU" sz="24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В данных заданиях проверялись следующие </a:t>
            </a:r>
            <a:r>
              <a:rPr lang="ru-RU" sz="2400" dirty="0" smtClean="0">
                <a:solidFill>
                  <a:srgbClr val="C00000"/>
                </a:solidFill>
                <a:latin typeface="Century Schoolbook" panose="02040604050505020304" pitchFamily="18" charset="0"/>
                <a:ea typeface="Times New Roman" panose="02020603050405020304" pitchFamily="18" charset="0"/>
              </a:rPr>
              <a:t>умения:</a:t>
            </a:r>
            <a:endParaRPr lang="ru-RU" sz="2400" dirty="0">
              <a:solidFill>
                <a:srgbClr val="C00000"/>
              </a:solidFill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R="88900" algn="just">
              <a:lnSpc>
                <a:spcPts val="2400"/>
              </a:lnSpc>
              <a:spcBef>
                <a:spcPts val="515"/>
              </a:spcBef>
              <a:spcAft>
                <a:spcPts val="0"/>
              </a:spcAft>
            </a:pPr>
            <a:endParaRPr lang="ru-RU" sz="2000" dirty="0" smtClean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285750" marR="88900" indent="-285750" algn="just">
              <a:lnSpc>
                <a:spcPts val="2400"/>
              </a:lnSpc>
              <a:spcBef>
                <a:spcPts val="5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 Schoolbook" panose="02040604050505020304" pitchFamily="18" charset="0"/>
                <a:ea typeface="Times New Roman" panose="02020603050405020304" pitchFamily="18" charset="0"/>
              </a:rPr>
              <a:t>Показывать 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на карте изменения, </a:t>
            </a:r>
            <a:r>
              <a:rPr lang="ru-RU" sz="20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произошедшие в результате значительных социально-экономических и политических событий и процессов отечественной и всеобщей истории XVIII в.; характеризовать на основе 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исторической карты (схемы)</a:t>
            </a:r>
            <a:r>
              <a:rPr lang="ru-RU" sz="20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 исторические события, явления, процессы отечественной и всеобщей истории XVIII в</a:t>
            </a:r>
            <a:r>
              <a:rPr lang="ru-RU" sz="2000" dirty="0" smtClean="0">
                <a:latin typeface="Century Schoolbook" panose="020406040505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marR="88900" indent="-285750" algn="just">
              <a:lnSpc>
                <a:spcPts val="2400"/>
              </a:lnSpc>
              <a:spcBef>
                <a:spcPts val="5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Century Schoolbook" panose="02040604050505020304" pitchFamily="18" charset="0"/>
                <a:ea typeface="Times New Roman" panose="02020603050405020304" pitchFamily="18" charset="0"/>
              </a:rPr>
              <a:t>Извлекать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, сопоставлять и систематизировать информацию </a:t>
            </a:r>
            <a:r>
              <a:rPr lang="ru-RU" sz="20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о событиях отечественной и всеобщей истории XVIII в</a:t>
            </a:r>
            <a:r>
              <a:rPr lang="ru-RU" sz="2000" dirty="0" smtClean="0">
                <a:latin typeface="Century Schoolbook" panose="020406040505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marR="88900" indent="-285750" algn="just">
              <a:lnSpc>
                <a:spcPts val="2400"/>
              </a:lnSpc>
              <a:spcBef>
                <a:spcPts val="51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Century Schoolbook" panose="02040604050505020304" pitchFamily="18" charset="0"/>
                <a:ea typeface="Times New Roman" panose="02020603050405020304" pitchFamily="18" charset="0"/>
              </a:rPr>
              <a:t>Аргументировать 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предложенную точку зрения </a:t>
            </a:r>
            <a:r>
              <a:rPr lang="ru-RU" sz="20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на события и личностей отечественной и всеобщей истории XVIII в. с опорой на </a:t>
            </a:r>
            <a:r>
              <a:rPr lang="ru-RU" sz="2000" b="1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фактический материал.</a:t>
            </a:r>
            <a:endParaRPr lang="ru-RU" sz="2000" b="1" dirty="0">
              <a:effectLst/>
              <a:latin typeface="Century Schoolbook" panose="020406040505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618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2900" y="218470"/>
            <a:ext cx="89154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Общая характеристика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участников ВПР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истории в </a:t>
            </a:r>
            <a:r>
              <a:rPr lang="ru-RU" sz="3200" dirty="0" smtClean="0">
                <a:solidFill>
                  <a:srgbClr val="000000"/>
                </a:solidFill>
                <a:latin typeface="Century Schoolbook" panose="02040604050505020304" pitchFamily="18" charset="0"/>
              </a:rPr>
              <a:t>10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классе на 2024 год: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490329"/>
              </p:ext>
            </p:extLst>
          </p:nvPr>
        </p:nvGraphicFramePr>
        <p:xfrm>
          <a:off x="635000" y="1901825"/>
          <a:ext cx="10871199" cy="1727518"/>
        </p:xfrm>
        <a:graphic>
          <a:graphicData uri="http://schemas.openxmlformats.org/drawingml/2006/table">
            <a:tbl>
              <a:tblPr firstRow="1" firstCol="1" bandRow="1"/>
              <a:tblGrid>
                <a:gridCol w="7986539">
                  <a:extLst>
                    <a:ext uri="{9D8B030D-6E8A-4147-A177-3AD203B41FA5}">
                      <a16:colId xmlns:a16="http://schemas.microsoft.com/office/drawing/2014/main" val="1769199647"/>
                    </a:ext>
                  </a:extLst>
                </a:gridCol>
                <a:gridCol w="2884660">
                  <a:extLst>
                    <a:ext uri="{9D8B030D-6E8A-4147-A177-3AD203B41FA5}">
                      <a16:colId xmlns:a16="http://schemas.microsoft.com/office/drawing/2014/main" val="3636508338"/>
                    </a:ext>
                  </a:extLst>
                </a:gridCol>
              </a:tblGrid>
              <a:tr h="609407"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500167"/>
                  </a:ext>
                </a:extLst>
              </a:tr>
              <a:tr h="577795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149165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298360"/>
                  </a:ext>
                </a:extLst>
              </a:tr>
              <a:tr h="540316">
                <a:tc>
                  <a:txBody>
                    <a:bodyPr/>
                    <a:lstStyle/>
                    <a:p>
                      <a:pPr marL="76200" algn="l">
                        <a:lnSpc>
                          <a:spcPct val="15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i="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2684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497372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155606"/>
              </p:ext>
            </p:extLst>
          </p:nvPr>
        </p:nvGraphicFramePr>
        <p:xfrm>
          <a:off x="634999" y="4708525"/>
          <a:ext cx="10871199" cy="1703070"/>
        </p:xfrm>
        <a:graphic>
          <a:graphicData uri="http://schemas.openxmlformats.org/drawingml/2006/table">
            <a:tbl>
              <a:tblPr firstRow="1" firstCol="1" bandRow="1"/>
              <a:tblGrid>
                <a:gridCol w="6261100">
                  <a:extLst>
                    <a:ext uri="{9D8B030D-6E8A-4147-A177-3AD203B41FA5}">
                      <a16:colId xmlns:a16="http://schemas.microsoft.com/office/drawing/2014/main" val="4060438985"/>
                    </a:ext>
                  </a:extLst>
                </a:gridCol>
                <a:gridCol w="1700077">
                  <a:extLst>
                    <a:ext uri="{9D8B030D-6E8A-4147-A177-3AD203B41FA5}">
                      <a16:colId xmlns:a16="http://schemas.microsoft.com/office/drawing/2014/main" val="2773372443"/>
                    </a:ext>
                  </a:extLst>
                </a:gridCol>
                <a:gridCol w="1648246">
                  <a:extLst>
                    <a:ext uri="{9D8B030D-6E8A-4147-A177-3AD203B41FA5}">
                      <a16:colId xmlns:a16="http://schemas.microsoft.com/office/drawing/2014/main" val="691330560"/>
                    </a:ext>
                  </a:extLst>
                </a:gridCol>
                <a:gridCol w="1261776">
                  <a:extLst>
                    <a:ext uri="{9D8B030D-6E8A-4147-A177-3AD203B41FA5}">
                      <a16:colId xmlns:a16="http://schemas.microsoft.com/office/drawing/2014/main" val="577475174"/>
                    </a:ext>
                  </a:extLst>
                </a:gridCol>
              </a:tblGrid>
              <a:tr h="569454">
                <a:tc>
                  <a:txBody>
                    <a:bodyPr/>
                    <a:lstStyle/>
                    <a:p>
                      <a:pPr marL="18669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tabLst>
                          <a:tab pos="335915" algn="l"/>
                        </a:tabLs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 err="1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-Черкассы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Отрадный</a:t>
                      </a:r>
                      <a:endParaRPr lang="ru-RU" sz="1600" b="1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42703"/>
                  </a:ext>
                </a:extLst>
              </a:tr>
              <a:tr h="569454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89120"/>
                  </a:ext>
                </a:extLst>
              </a:tr>
              <a:tr h="564162">
                <a:tc>
                  <a:txBody>
                    <a:bodyPr/>
                    <a:lstStyle/>
                    <a:p>
                      <a:pPr marL="76200" algn="l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spc="0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  <a:ea typeface="Times New Roman" panose="02020603050405020304" pitchFamily="18" charset="0"/>
                          <a:cs typeface="Segoe UI Semilight" panose="020B0402040204020203" pitchFamily="34" charset="0"/>
                        </a:rPr>
                        <a:t>Количество участников, чел.</a:t>
                      </a:r>
                      <a:endParaRPr lang="ru-RU" sz="1600" dirty="0">
                        <a:effectLst/>
                        <a:latin typeface="Century Schoolbook" panose="02040604050505020304" pitchFamily="18" charset="0"/>
                        <a:ea typeface="Times New Roman" panose="02020603050405020304" pitchFamily="18" charset="0"/>
                        <a:cs typeface="Segoe UI Semilight" panose="020B0402040204020203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1600"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772002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 flipV="1">
            <a:off x="-63500" y="4102101"/>
            <a:ext cx="12255500" cy="25399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34999" y="3629343"/>
            <a:ext cx="10871199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692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71559"/>
            <a:ext cx="116967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Распределение </a:t>
            </a:r>
            <a:r>
              <a:rPr lang="ru-RU" sz="28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групп баллов </a:t>
            </a:r>
            <a:r>
              <a:rPr lang="ru-RU" sz="2800" dirty="0">
                <a:solidFill>
                  <a:srgbClr val="000000"/>
                </a:solidFill>
                <a:latin typeface="Century Schoolbook" panose="02040604050505020304" pitchFamily="18" charset="0"/>
              </a:rPr>
              <a:t>по территориальным управлениям министерства образования и науки Самарской области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092223"/>
              </p:ext>
            </p:extLst>
          </p:nvPr>
        </p:nvGraphicFramePr>
        <p:xfrm>
          <a:off x="850900" y="1749425"/>
          <a:ext cx="10604499" cy="914546"/>
        </p:xfrm>
        <a:graphic>
          <a:graphicData uri="http://schemas.openxmlformats.org/drawingml/2006/table">
            <a:tbl>
              <a:tblPr firstRow="1" firstCol="1" bandRow="1"/>
              <a:tblGrid>
                <a:gridCol w="4641886">
                  <a:extLst>
                    <a:ext uri="{9D8B030D-6E8A-4147-A177-3AD203B41FA5}">
                      <a16:colId xmlns:a16="http://schemas.microsoft.com/office/drawing/2014/main" val="2490713787"/>
                    </a:ext>
                  </a:extLst>
                </a:gridCol>
                <a:gridCol w="1676605">
                  <a:extLst>
                    <a:ext uri="{9D8B030D-6E8A-4147-A177-3AD203B41FA5}">
                      <a16:colId xmlns:a16="http://schemas.microsoft.com/office/drawing/2014/main" val="3404469971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1630150531"/>
                    </a:ext>
                  </a:extLst>
                </a:gridCol>
                <a:gridCol w="1066529">
                  <a:extLst>
                    <a:ext uri="{9D8B030D-6E8A-4147-A177-3AD203B41FA5}">
                      <a16:colId xmlns:a16="http://schemas.microsoft.com/office/drawing/2014/main" val="799994944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337626703"/>
                    </a:ext>
                  </a:extLst>
                </a:gridCol>
                <a:gridCol w="1076475">
                  <a:extLst>
                    <a:ext uri="{9D8B030D-6E8A-4147-A177-3AD203B41FA5}">
                      <a16:colId xmlns:a16="http://schemas.microsoft.com/office/drawing/2014/main" val="1190250534"/>
                    </a:ext>
                  </a:extLst>
                </a:gridCol>
              </a:tblGrid>
              <a:tr h="66375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60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 баллам, %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899979"/>
                  </a:ext>
                </a:extLst>
              </a:tr>
              <a:tr h="25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0" algn="l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34" marR="61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6371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22275"/>
              </p:ext>
            </p:extLst>
          </p:nvPr>
        </p:nvGraphicFramePr>
        <p:xfrm>
          <a:off x="850903" y="2663971"/>
          <a:ext cx="10604498" cy="3962967"/>
        </p:xfrm>
        <a:graphic>
          <a:graphicData uri="http://schemas.openxmlformats.org/drawingml/2006/table">
            <a:tbl>
              <a:tblPr firstRow="1" firstCol="1" bandRow="1"/>
              <a:tblGrid>
                <a:gridCol w="4646243">
                  <a:extLst>
                    <a:ext uri="{9D8B030D-6E8A-4147-A177-3AD203B41FA5}">
                      <a16:colId xmlns:a16="http://schemas.microsoft.com/office/drawing/2014/main" val="1888421137"/>
                    </a:ext>
                  </a:extLst>
                </a:gridCol>
                <a:gridCol w="1678179">
                  <a:extLst>
                    <a:ext uri="{9D8B030D-6E8A-4147-A177-3AD203B41FA5}">
                      <a16:colId xmlns:a16="http://schemas.microsoft.com/office/drawing/2014/main" val="303616361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1417226547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347614893"/>
                    </a:ext>
                  </a:extLst>
                </a:gridCol>
                <a:gridCol w="1067530">
                  <a:extLst>
                    <a:ext uri="{9D8B030D-6E8A-4147-A177-3AD203B41FA5}">
                      <a16:colId xmlns:a16="http://schemas.microsoft.com/office/drawing/2014/main" val="1797555418"/>
                    </a:ext>
                  </a:extLst>
                </a:gridCol>
                <a:gridCol w="1077486">
                  <a:extLst>
                    <a:ext uri="{9D8B030D-6E8A-4147-A177-3AD203B41FA5}">
                      <a16:colId xmlns:a16="http://schemas.microsoft.com/office/drawing/2014/main" val="216282298"/>
                    </a:ext>
                  </a:extLst>
                </a:gridCol>
              </a:tblGrid>
              <a:tr h="377837">
                <a:tc>
                  <a:txBody>
                    <a:bodyPr/>
                    <a:lstStyle/>
                    <a:p>
                      <a:pPr marL="76200"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spc="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r>
                        <a:rPr lang="ru-RU" sz="2000" b="1" i="0" u="none" strike="noStrike" spc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м. р. </a:t>
                      </a:r>
                      <a:endParaRPr lang="ru-RU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54249"/>
                  </a:ext>
                </a:extLst>
              </a:tr>
              <a:tr h="5892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«ОЦ» с. Богатое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927962"/>
                  </a:ext>
                </a:extLst>
              </a:tr>
              <a:tr h="420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 spc="0" dirty="0" err="1">
                          <a:solidFill>
                            <a:srgbClr val="003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2000" b="1" i="0" u="none" strike="noStrike" spc="0" dirty="0">
                          <a:solidFill>
                            <a:srgbClr val="003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 </a:t>
                      </a:r>
                      <a:r>
                        <a:rPr lang="ru-RU" sz="2000" b="1" i="0" u="none" strike="noStrike" spc="0" dirty="0" err="1">
                          <a:solidFill>
                            <a:srgbClr val="003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b="1" i="0" u="none" strike="noStrike" spc="0" dirty="0">
                          <a:solidFill>
                            <a:srgbClr val="003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400" b="1" dirty="0">
                        <a:solidFill>
                          <a:srgbClr val="0033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3,23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80,65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16,13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007831"/>
                  </a:ext>
                </a:extLst>
              </a:tr>
              <a:tr h="420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Кабановка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456295"/>
                  </a:ext>
                </a:extLst>
              </a:tr>
              <a:tr h="420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с. Кротовка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31,25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706114"/>
                  </a:ext>
                </a:extLst>
              </a:tr>
              <a:tr h="5993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№1 «ОЦ» с. Кинель-Черкассы им. Героя Советского Союза Елисова П.А.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327774"/>
                  </a:ext>
                </a:extLst>
              </a:tr>
              <a:tr h="3992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г.о. Отрадный</a:t>
                      </a:r>
                      <a:endParaRPr lang="ru-RU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0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96745"/>
                  </a:ext>
                </a:extLst>
              </a:tr>
              <a:tr h="4205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ГБОУ СОШ  №8 им. С.П. Алексеева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47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973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6000" y="269270"/>
            <a:ext cx="101092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Соответствие отметок 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 выполненную работу и отметок по журналу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566071"/>
              </p:ext>
            </p:extLst>
          </p:nvPr>
        </p:nvGraphicFramePr>
        <p:xfrm>
          <a:off x="1016000" y="2232024"/>
          <a:ext cx="10109200" cy="2771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7300">
                  <a:extLst>
                    <a:ext uri="{9D8B030D-6E8A-4147-A177-3AD203B41FA5}">
                      <a16:colId xmlns:a16="http://schemas.microsoft.com/office/drawing/2014/main" val="191859029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1464685532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528701699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3469663303"/>
                    </a:ext>
                  </a:extLst>
                </a:gridCol>
              </a:tblGrid>
              <a:tr h="99668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АТЭ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Понизили результат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Подтвердили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Century Schoolbook" panose="02040604050505020304" pitchFamily="18" charset="0"/>
                        </a:rPr>
                        <a:t>Повысили</a:t>
                      </a:r>
                      <a:endParaRPr lang="ru-RU" sz="2000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742218"/>
                  </a:ext>
                </a:extLst>
              </a:tr>
              <a:tr h="832589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г.о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 Отрадный</a:t>
                      </a:r>
                    </a:p>
                    <a:p>
                      <a:pPr algn="ctr"/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96%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4%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796359"/>
                  </a:ext>
                </a:extLst>
              </a:tr>
              <a:tr h="942502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Богатовский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b="1" dirty="0" err="1" smtClean="0">
                          <a:latin typeface="Century Schoolbook" panose="02040604050505020304" pitchFamily="18" charset="0"/>
                        </a:rPr>
                        <a:t>м.р</a:t>
                      </a:r>
                      <a:r>
                        <a:rPr lang="ru-RU" b="1" dirty="0" smtClean="0">
                          <a:latin typeface="Century Schoolbook" panose="02040604050505020304" pitchFamily="18" charset="0"/>
                        </a:rPr>
                        <a:t>.</a:t>
                      </a:r>
                      <a:endParaRPr lang="ru-RU" b="1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15%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80%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entury Schoolbook" panose="02040604050505020304" pitchFamily="18" charset="0"/>
                        </a:rPr>
                        <a:t>5%</a:t>
                      </a:r>
                      <a:endParaRPr lang="ru-RU" sz="2000" dirty="0">
                        <a:latin typeface="Century Schoolbook" panose="020406040505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9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555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81200" y="121791"/>
            <a:ext cx="85852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Задания, которые вызвали </a:t>
            </a:r>
            <a:r>
              <a:rPr lang="ru-RU" sz="3200" b="1" dirty="0">
                <a:solidFill>
                  <a:srgbClr val="000000"/>
                </a:solidFill>
                <a:latin typeface="Century Schoolbook" panose="02040604050505020304" pitchFamily="18" charset="0"/>
              </a:rPr>
              <a:t>затруднения</a:t>
            </a:r>
            <a:r>
              <a:rPr lang="ru-RU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у учащихся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22450" y="1313309"/>
            <a:ext cx="89027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000000"/>
                </a:solidFill>
                <a:latin typeface="Century Schoolbook" panose="02040604050505020304" pitchFamily="18" charset="0"/>
              </a:rPr>
              <a:t>Наибольшие затруднения у обучающихся вызвали следующие задания: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(Б), №12 (Б), №13 (П), №14 (П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C00000"/>
                </a:solidFill>
                <a:latin typeface="Century Schoolbook" panose="02040604050505020304" pitchFamily="18" charset="0"/>
              </a:rPr>
              <a:t>. </a:t>
            </a:r>
            <a:endParaRPr lang="ru-RU" sz="2400" dirty="0">
              <a:solidFill>
                <a:srgbClr val="C0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3200" y="2258606"/>
            <a:ext cx="11506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Century Schoolbook" panose="02040604050505020304" pitchFamily="18" charset="0"/>
              </a:rPr>
              <a:t>В данных заданиях проверялись следующие </a:t>
            </a:r>
            <a:r>
              <a:rPr lang="ru-RU" sz="2000" b="1" dirty="0" smtClean="0">
                <a:solidFill>
                  <a:srgbClr val="C00000"/>
                </a:solidFill>
                <a:latin typeface="Century Schoolbook" panose="02040604050505020304" pitchFamily="18" charset="0"/>
              </a:rPr>
              <a:t>умения:</a:t>
            </a:r>
          </a:p>
          <a:p>
            <a:pPr algn="just"/>
            <a:endParaRPr lang="ru-RU" sz="2000" b="1" dirty="0" smtClean="0">
              <a:solidFill>
                <a:srgbClr val="C00000"/>
              </a:solidFill>
              <a:latin typeface="Century Schoolbook" panose="020406040505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latin typeface="Century Schoolbook" panose="02040604050505020304" pitchFamily="18" charset="0"/>
              </a:rPr>
              <a:t>Группировать, систематизировать исторические факты </a:t>
            </a:r>
            <a:r>
              <a:rPr lang="ru-RU" sz="2000" dirty="0">
                <a:latin typeface="Century Schoolbook" panose="02040604050505020304" pitchFamily="18" charset="0"/>
              </a:rPr>
              <a:t>по самостоятельно определяемому </a:t>
            </a:r>
            <a:r>
              <a:rPr lang="ru-RU" sz="2000" b="1" dirty="0">
                <a:latin typeface="Century Schoolbook" panose="02040604050505020304" pitchFamily="18" charset="0"/>
              </a:rPr>
              <a:t>признаку </a:t>
            </a:r>
            <a:r>
              <a:rPr lang="ru-RU" sz="2000" dirty="0">
                <a:latin typeface="Century Schoolbook" panose="02040604050505020304" pitchFamily="18" charset="0"/>
              </a:rPr>
              <a:t>(хронологии, принадлежности к историческим процессам, типологическим основаниям и другим</a:t>
            </a:r>
            <a:r>
              <a:rPr lang="ru-RU" sz="2000" dirty="0" smtClean="0">
                <a:latin typeface="Century Schoolbook" panose="02040604050505020304" pitchFamily="18" charset="0"/>
              </a:rPr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 smtClean="0">
              <a:latin typeface="Century Schoolbook" panose="020406040505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Century Schoolbook" panose="02040604050505020304" pitchFamily="18" charset="0"/>
              </a:rPr>
              <a:t>Характеризовать </a:t>
            </a:r>
            <a:r>
              <a:rPr lang="ru-RU" sz="2000" b="1" dirty="0">
                <a:latin typeface="Century Schoolbook" panose="02040604050505020304" pitchFamily="18" charset="0"/>
              </a:rPr>
              <a:t>место, обстоятельства, участников, результаты и последствия </a:t>
            </a:r>
            <a:r>
              <a:rPr lang="ru-RU" sz="2000" dirty="0">
                <a:latin typeface="Century Schoolbook" panose="02040604050505020304" pitchFamily="18" charset="0"/>
              </a:rPr>
              <a:t>важнейших исторических </a:t>
            </a:r>
            <a:r>
              <a:rPr lang="ru-RU" sz="2000" b="1" dirty="0">
                <a:latin typeface="Century Schoolbook" panose="02040604050505020304" pitchFamily="18" charset="0"/>
              </a:rPr>
              <a:t>событий, явлений, процессов </a:t>
            </a:r>
            <a:r>
              <a:rPr lang="ru-RU" sz="2000" dirty="0">
                <a:latin typeface="Century Schoolbook" panose="02040604050505020304" pitchFamily="18" charset="0"/>
              </a:rPr>
              <a:t>истории России 1914–1945 гг</a:t>
            </a:r>
            <a:r>
              <a:rPr lang="ru-RU" sz="2000" dirty="0" smtClean="0">
                <a:latin typeface="Century Schoolbook" panose="020406040505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>
              <a:latin typeface="Century Schoolbook" panose="020406040505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 Schoolbook" panose="02040604050505020304" pitchFamily="18" charset="0"/>
              </a:rPr>
              <a:t>Устанавливать </a:t>
            </a:r>
            <a:r>
              <a:rPr lang="ru-RU" sz="2000" b="1" dirty="0">
                <a:latin typeface="Century Schoolbook" panose="02040604050505020304" pitchFamily="18" charset="0"/>
              </a:rPr>
              <a:t>причинно-следственные, пространственные, </a:t>
            </a:r>
            <a:r>
              <a:rPr lang="ru-RU" sz="2000" b="1" dirty="0" err="1">
                <a:latin typeface="Century Schoolbook" panose="02040604050505020304" pitchFamily="18" charset="0"/>
              </a:rPr>
              <a:t>временны́е</a:t>
            </a:r>
            <a:r>
              <a:rPr lang="ru-RU" sz="2000" b="1" dirty="0">
                <a:latin typeface="Century Schoolbook" panose="02040604050505020304" pitchFamily="18" charset="0"/>
              </a:rPr>
              <a:t> связи</a:t>
            </a:r>
            <a:r>
              <a:rPr lang="ru-RU" sz="2000" dirty="0">
                <a:latin typeface="Century Schoolbook" panose="02040604050505020304" pitchFamily="18" charset="0"/>
              </a:rPr>
              <a:t> между историческими событиями, явлениями, процессами на основе </a:t>
            </a:r>
            <a:r>
              <a:rPr lang="ru-RU" sz="2000" b="1" dirty="0">
                <a:latin typeface="Century Schoolbook" panose="02040604050505020304" pitchFamily="18" charset="0"/>
              </a:rPr>
              <a:t>анализа исторической ситуации/ информации </a:t>
            </a:r>
            <a:r>
              <a:rPr lang="ru-RU" sz="2000" dirty="0">
                <a:latin typeface="Century Schoolbook" panose="02040604050505020304" pitchFamily="18" charset="0"/>
              </a:rPr>
              <a:t>из истории России и зарубежных стран 1914–1945 гг.; характеризовать место, обстоятельства, участников, результаты и последствия важнейших исторических событий, явлений, процессов истории России 1914–1945 гг.</a:t>
            </a:r>
          </a:p>
        </p:txBody>
      </p:sp>
    </p:spTree>
    <p:extLst>
      <p:ext uri="{BB962C8B-B14F-4D97-AF65-F5344CB8AC3E}">
        <p14:creationId xmlns:p14="http://schemas.microsoft.com/office/powerpoint/2010/main" val="372754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41616" y="209034"/>
            <a:ext cx="636103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3200" dirty="0">
                <a:latin typeface="Century Schoolbook" panose="02040604050505020304" pitchFamily="18" charset="0"/>
              </a:rPr>
              <a:t>РЕКОМЕНДАЦИИ К РАБОТЕ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5100" y="1629538"/>
            <a:ext cx="56261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entury Schoolbook" panose="02040604050505020304" pitchFamily="18" charset="0"/>
              </a:rPr>
              <a:t>Администрации ОО</a:t>
            </a:r>
            <a:r>
              <a:rPr lang="ru-RU" sz="2000" b="1" dirty="0" smtClean="0">
                <a:latin typeface="Century Schoolbook" panose="02040604050505020304" pitchFamily="18" charset="0"/>
              </a:rPr>
              <a:t>:</a:t>
            </a:r>
          </a:p>
          <a:p>
            <a:endParaRPr lang="ru-RU" sz="2000" b="1" dirty="0">
              <a:latin typeface="Century Schoolbook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 Schoolbook" panose="02040604050505020304" pitchFamily="18" charset="0"/>
              </a:rPr>
              <a:t>провести анализ полученных </a:t>
            </a:r>
            <a:r>
              <a:rPr lang="ru-RU" sz="2000" dirty="0" smtClean="0">
                <a:latin typeface="Century Schoolbook" panose="02040604050505020304" pitchFamily="18" charset="0"/>
              </a:rPr>
              <a:t>результатов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Century Schoolbook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Century Schoolbook" panose="02040604050505020304" pitchFamily="18" charset="0"/>
              </a:rPr>
              <a:t>проводить систематический внутренний мониторинг уровня достижений обучающихся </a:t>
            </a:r>
          </a:p>
          <a:p>
            <a:r>
              <a:rPr lang="ru-RU" sz="2000" dirty="0"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73800" y="1375112"/>
            <a:ext cx="5715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entury Schoolbook" panose="02040604050505020304" pitchFamily="18" charset="0"/>
              </a:rPr>
              <a:t>Учителям </a:t>
            </a:r>
            <a:r>
              <a:rPr lang="ru-RU" sz="2000" b="1" dirty="0" smtClean="0">
                <a:latin typeface="Century Schoolbook" panose="02040604050505020304" pitchFamily="18" charset="0"/>
              </a:rPr>
              <a:t>истории: </a:t>
            </a:r>
          </a:p>
          <a:p>
            <a:endParaRPr lang="ru-RU" sz="2000" b="1" dirty="0" smtClean="0">
              <a:latin typeface="Century Schoolbook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 Schoolbook" panose="02040604050505020304" pitchFamily="18" charset="0"/>
              </a:rPr>
              <a:t>Осуществлять </a:t>
            </a:r>
            <a:r>
              <a:rPr lang="ru-RU" sz="2000" dirty="0">
                <a:latin typeface="Century Schoolbook" panose="02040604050505020304" pitchFamily="18" charset="0"/>
              </a:rPr>
              <a:t>отработку </a:t>
            </a:r>
            <a:r>
              <a:rPr lang="ru-RU" sz="2000" dirty="0" smtClean="0">
                <a:latin typeface="Century Schoolbook" panose="02040604050505020304" pitchFamily="18" charset="0"/>
              </a:rPr>
              <a:t>выполнений</a:t>
            </a:r>
          </a:p>
          <a:p>
            <a:pPr lvl="1"/>
            <a:r>
              <a:rPr lang="ru-RU" sz="2000" b="1" dirty="0" smtClean="0">
                <a:latin typeface="Century Schoolbook" panose="02040604050505020304" pitchFamily="18" charset="0"/>
              </a:rPr>
              <a:t>типов </a:t>
            </a:r>
            <a:r>
              <a:rPr lang="ru-RU" sz="2000" b="1" dirty="0">
                <a:latin typeface="Century Schoolbook" panose="02040604050505020304" pitchFamily="18" charset="0"/>
              </a:rPr>
              <a:t>заданий диагностических</a:t>
            </a:r>
          </a:p>
          <a:p>
            <a:pPr lvl="1"/>
            <a:r>
              <a:rPr lang="ru-RU" sz="2000" b="1" dirty="0">
                <a:latin typeface="Century Schoolbook" panose="02040604050505020304" pitchFamily="18" charset="0"/>
              </a:rPr>
              <a:t>работ</a:t>
            </a:r>
            <a:r>
              <a:rPr lang="ru-RU" sz="2000" dirty="0">
                <a:latin typeface="Century Schoolbook" panose="02040604050505020304" pitchFamily="18" charset="0"/>
              </a:rPr>
              <a:t> в процессе обучения истории </a:t>
            </a:r>
            <a:r>
              <a:rPr lang="ru-RU" sz="2000" dirty="0" smtClean="0">
                <a:latin typeface="Century Schoolbook" panose="02040604050505020304" pitchFamily="18" charset="0"/>
              </a:rPr>
              <a:t>– можно использовать некоторые </a:t>
            </a:r>
            <a:r>
              <a:rPr lang="ru-RU" sz="2000" dirty="0">
                <a:latin typeface="Century Schoolbook" panose="02040604050505020304" pitchFamily="18" charset="0"/>
              </a:rPr>
              <a:t>из них при </a:t>
            </a:r>
            <a:r>
              <a:rPr lang="ru-RU" sz="2000" b="1" dirty="0">
                <a:latin typeface="Century Schoolbook" panose="02040604050505020304" pitchFamily="18" charset="0"/>
              </a:rPr>
              <a:t>организации повторительно-обобщающих уроков</a:t>
            </a:r>
            <a:r>
              <a:rPr lang="ru-RU" sz="2000" b="1" dirty="0" smtClean="0">
                <a:latin typeface="Century Schoolbook" panose="02040604050505020304" pitchFamily="18" charset="0"/>
              </a:rPr>
              <a:t>.</a:t>
            </a:r>
          </a:p>
          <a:p>
            <a:pPr algn="just"/>
            <a:endParaRPr lang="ru-RU" sz="2000" dirty="0">
              <a:latin typeface="Century Schoolbook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 Schoolbook" panose="02040604050505020304" pitchFamily="18" charset="0"/>
              </a:rPr>
              <a:t>Включать </a:t>
            </a:r>
            <a:r>
              <a:rPr lang="ru-RU" sz="2000" dirty="0">
                <a:latin typeface="Century Schoolbook" panose="02040604050505020304" pitchFamily="18" charset="0"/>
              </a:rPr>
              <a:t>в качестве закрепления и повторения </a:t>
            </a:r>
            <a:r>
              <a:rPr lang="ru-RU" sz="2000" b="1" dirty="0">
                <a:latin typeface="Century Schoolbook" panose="02040604050505020304" pitchFamily="18" charset="0"/>
              </a:rPr>
              <a:t>тестовые задания</a:t>
            </a:r>
            <a:r>
              <a:rPr lang="ru-RU" sz="2000" b="1" dirty="0" smtClean="0">
                <a:latin typeface="Century Schoolbook" panose="020406040505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>
              <a:latin typeface="Century Schoolbook" panose="020406040505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 Schoolbook" panose="02040604050505020304" pitchFamily="18" charset="0"/>
              </a:rPr>
              <a:t>Уделять значительное время </a:t>
            </a:r>
            <a:r>
              <a:rPr lang="ru-RU" sz="2000" b="1" dirty="0" smtClean="0">
                <a:latin typeface="Century Schoolbook" panose="02040604050505020304" pitchFamily="18" charset="0"/>
              </a:rPr>
              <a:t>работе  картой,</a:t>
            </a:r>
            <a:r>
              <a:rPr lang="ru-RU" sz="2000" dirty="0" smtClean="0">
                <a:latin typeface="Century Schoolbook" panose="02040604050505020304" pitchFamily="18" charset="0"/>
              </a:rPr>
              <a:t> </a:t>
            </a:r>
            <a:r>
              <a:rPr lang="ru-RU" sz="2000" dirty="0">
                <a:latin typeface="Century Schoolbook" panose="02040604050505020304" pitchFamily="18" charset="0"/>
              </a:rPr>
              <a:t>так как карта </a:t>
            </a:r>
            <a:r>
              <a:rPr lang="ru-RU" sz="2000" dirty="0" smtClean="0">
                <a:latin typeface="Century Schoolbook" panose="02040604050505020304" pitchFamily="18" charset="0"/>
              </a:rPr>
              <a:t>– это </a:t>
            </a:r>
            <a:r>
              <a:rPr lang="ru-RU" sz="2000" dirty="0">
                <a:latin typeface="Century Schoolbook" panose="02040604050505020304" pitchFamily="18" charset="0"/>
              </a:rPr>
              <a:t>не только источник знаний, но и средство развития </a:t>
            </a:r>
            <a:r>
              <a:rPr lang="ru-RU" sz="2000" dirty="0" smtClean="0">
                <a:latin typeface="Century Schoolbook" panose="02040604050505020304" pitchFamily="18" charset="0"/>
              </a:rPr>
              <a:t>критического мышления </a:t>
            </a:r>
            <a:r>
              <a:rPr lang="ru-RU" sz="2000" dirty="0">
                <a:latin typeface="Century Schoolbook" panose="02040604050505020304" pitchFamily="18" charset="0"/>
              </a:rPr>
              <a:t>учащихся. </a:t>
            </a:r>
          </a:p>
        </p:txBody>
      </p:sp>
    </p:spTree>
    <p:extLst>
      <p:ext uri="{BB962C8B-B14F-4D97-AF65-F5344CB8AC3E}">
        <p14:creationId xmlns:p14="http://schemas.microsoft.com/office/powerpoint/2010/main" val="1484937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4236" y="2638044"/>
            <a:ext cx="7729728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>
                <a:latin typeface="Century Schoolbook" panose="02040604050505020304" pitchFamily="18" charset="0"/>
              </a:rPr>
              <a:t>Спасибо за внимание!</a:t>
            </a:r>
            <a:endParaRPr lang="ru-RU" sz="4400" b="1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35308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134</TotalTime>
  <Words>2645</Words>
  <Application>Microsoft Office PowerPoint</Application>
  <PresentationFormat>Широкоэкранный</PresentationFormat>
  <Paragraphs>992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Calibri</vt:lpstr>
      <vt:lpstr>Century Schoolbook</vt:lpstr>
      <vt:lpstr>Corbel</vt:lpstr>
      <vt:lpstr>Gill Sans MT</vt:lpstr>
      <vt:lpstr>Segoe UI Semilight</vt:lpstr>
      <vt:lpstr>Times New Roman</vt:lpstr>
      <vt:lpstr>Parcel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</dc:title>
  <dc:creator>Борисова Ю.С.</dc:creator>
  <cp:lastModifiedBy>User</cp:lastModifiedBy>
  <cp:revision>17</cp:revision>
  <cp:lastPrinted>2025-10-30T06:07:34Z</cp:lastPrinted>
  <dcterms:created xsi:type="dcterms:W3CDTF">2025-10-28T19:01:11Z</dcterms:created>
  <dcterms:modified xsi:type="dcterms:W3CDTF">2025-10-30T06:07:51Z</dcterms:modified>
</cp:coreProperties>
</file>