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8" r:id="rId3"/>
    <p:sldId id="279" r:id="rId4"/>
    <p:sldId id="28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F4DA0-98E1-46B3-B525-5327DFE7DC27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29DB1-BDDE-4558-9CF2-F13CCB2DC3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321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2C655-B396-493F-8C95-1DD8E2E3C72A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C23FB-567B-4EDE-9634-0448084D3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297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C23FB-567B-4EDE-9634-0448084D3B7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Изменения в структуре КИМ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C23FB-567B-4EDE-9634-0448084D3B7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статистические характеристики выполнения заданий КИМ в 2025 году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C23FB-567B-4EDE-9634-0448084D3B7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Средняя результативность выполнения задания</a:t>
            </a:r>
            <a:r>
              <a:rPr lang="ru-RU" baseline="0" dirty="0" smtClean="0"/>
              <a:t> – 46%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C23FB-567B-4EDE-9634-0448084D3B7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C23FB-567B-4EDE-9634-0448084D3B7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398016-DC54-45F4-BB48-12E4378DB666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27CE2CC-1080-4CD8-829A-D9B2A10A52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43;&#1080;&#1084;&#1085;&#1072;&#1079;&#1080;&#1103;\Desktop\&#1058;&#1059;&#1052;&#1054;%202025\&#1057;&#1040;&#1054;-9%202025_&#1043;&#1083;&#1072;&#1074;&#1072;%202_&#1061;&#1080;&#1084;&#1080;&#1103;.do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00232" y="1428736"/>
            <a:ext cx="700092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«Методический анализ результатов ОГЭ - 2025 по учебному предмету «ХИМИЯ» в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Отрадненском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образовательном округе»</a:t>
            </a: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Трифонова Софья Александровна,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читель химии ГБОУ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гимназия «ОЦ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«Гармония»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Отрадный</a:t>
            </a:r>
          </a:p>
          <a:p>
            <a:pPr algn="r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2025 год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00166" y="285728"/>
            <a:ext cx="6286512" cy="104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ХАРАКТЕРИСТИКА УЧАСТНИКОВ ОГЭ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ПО УЧЕБНОМУ ПРЕДМЕТУ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365F91"/>
              </a:solidFill>
              <a:effectLst/>
              <a:latin typeface="Times New Roman" pitchFamily="18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-500098" y="1285860"/>
            <a:ext cx="8795720" cy="77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Количество</a:t>
            </a:r>
            <a:r>
              <a:rPr lang="ru-RU" baseline="30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участников экзаменов по учебному предмету (за 3 года)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56" y="1928802"/>
          <a:ext cx="8143933" cy="1950720"/>
        </p:xfrm>
        <a:graphic>
          <a:graphicData uri="http://schemas.openxmlformats.org/drawingml/2006/table">
            <a:tbl>
              <a:tblPr/>
              <a:tblGrid>
                <a:gridCol w="1814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5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5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54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5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54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491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Экзамен</a:t>
                      </a:r>
                      <a:endParaRPr lang="ru-RU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2024 г.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2025 г.</a:t>
                      </a:r>
                      <a:endParaRPr lang="ru-RU" sz="16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9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ОГЭ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59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5,6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6,07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ГВЭ-9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85720" y="4357694"/>
          <a:ext cx="8143933" cy="1645920"/>
        </p:xfrm>
        <a:graphic>
          <a:graphicData uri="http://schemas.openxmlformats.org/drawingml/2006/table">
            <a:tbl>
              <a:tblPr/>
              <a:tblGrid>
                <a:gridCol w="96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5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4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1278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800" b="1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Участники ОГЭ</a:t>
                      </a: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2024 г.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2025 г.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31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Обучающиеся СОШ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63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87,5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64,5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53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74,6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56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55320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Обучающиеся гимназий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18,7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13,6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42293" marR="422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214290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Процентное соотношение юношей и девушек, участвующих в ОГЭ (за 3 года)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571613"/>
          <a:ext cx="8072496" cy="3594747"/>
        </p:xfrm>
        <a:graphic>
          <a:graphicData uri="http://schemas.openxmlformats.org/drawingml/2006/table">
            <a:tbl>
              <a:tblPr/>
              <a:tblGrid>
                <a:gridCol w="1798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6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61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1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6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29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941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Пол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2024 г.</a:t>
                      </a: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2025 г.</a:t>
                      </a:r>
                      <a:endParaRPr lang="ru-RU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6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% от общего числа участников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4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Женский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47,2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45,7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64,8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4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Мужской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6553200" algn="l"/>
                        </a:tabLs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52,7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Calibri"/>
                          <a:cs typeface="Times New Roman"/>
                        </a:rPr>
                        <a:t>54,2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35,2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214282" y="357166"/>
            <a:ext cx="8358246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ВЫВОД о характере изменения количества участников ОГЭ по предмету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2025 году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Отрадненском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управлении министерства образования Самарской области количество выпускников, выбирающих предмет по выбору «химия» сравнился с 2023 годом.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сравнении с прошлым годом количество выпускников, выбирающих химию, увеличилось на 12 человек. Количество выпускников гимназии, которые выбирают химию, остается неизменным на протяжении 3 лет.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этом году наблюдается значительное увеличение количества выпускников среди девушек, в сравнении с предыдущими годами, выбирающих предмет по выбору «химию».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-785850" y="500042"/>
            <a:ext cx="9572691" cy="132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91440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Диаграмма распределения тестовых баллов участников ОГЭ по предмету в 2025 г.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(количество участников, получивших тот или иной тестовый балл)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Диаграмма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928802"/>
            <a:ext cx="664373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17" y="1714488"/>
          <a:ext cx="8358248" cy="3357586"/>
        </p:xfrm>
        <a:graphic>
          <a:graphicData uri="http://schemas.openxmlformats.org/drawingml/2006/table">
            <a:tbl>
              <a:tblPr/>
              <a:tblGrid>
                <a:gridCol w="1888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82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3663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Получили отметку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2023 г.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2024 г.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2025 г.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чел.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чел.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%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чел.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%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5,1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7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9,9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71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«3»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29,2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18,6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24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33,8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71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«4»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21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29,2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37,3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25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35,2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71"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«5»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41,6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39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15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21,1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642910" y="714356"/>
            <a:ext cx="6792736" cy="49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Динамика результатов ОГЭ по предмету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1785926"/>
          <a:ext cx="7858180" cy="3284954"/>
        </p:xfrm>
        <a:graphic>
          <a:graphicData uri="http://schemas.openxmlformats.org/drawingml/2006/table">
            <a:tbl>
              <a:tblPr/>
              <a:tblGrid>
                <a:gridCol w="598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8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266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042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АТЕ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Всего участников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«2»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«3»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«4»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«5»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чел.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083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Богатовский район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14,3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083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Кинель-Черкасский район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33,3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25,0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083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г.о. Отрадный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35,0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35,0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15,0</a:t>
                      </a:r>
                    </a:p>
                  </a:txBody>
                  <a:tcPr marL="45768" marR="457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214414" y="857232"/>
            <a:ext cx="6190840" cy="83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085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ОГЭ по АТЕ региона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85720" y="0"/>
            <a:ext cx="8215338" cy="1605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Результаты по группам участников экзамена с различным уровнем подготовки с учетом типа ОО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142844" y="1142984"/>
            <a:ext cx="83582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Указывается доля обучающихся от общего числа участников по предмету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85720" y="1928802"/>
          <a:ext cx="8429688" cy="420624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053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37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4117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Участники ОГЭ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участников,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получивших отметку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«2»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«3»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«4»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«5»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«4» и «5» (качество обучения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«3», «4» и «5» (уровень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29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Обучающиеся СОШ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35,2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27,8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63,0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37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Обучающиеся гимназии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4" y="1714488"/>
          <a:ext cx="8429683" cy="4206240"/>
        </p:xfrm>
        <a:graphic>
          <a:graphicData uri="http://schemas.openxmlformats.org/drawingml/2006/table">
            <a:tbl>
              <a:tblPr/>
              <a:tblGrid>
                <a:gridCol w="33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9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4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51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51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393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 ОО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отметку «2»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</a:t>
                      </a:r>
                      <a:b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отметки «4» и «5»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(качество обучения)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отметки «3», «4» и «5» </a:t>
                      </a:r>
                      <a:b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(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6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№10 «ОЦ ЛИК»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565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ООШ №4 г. о Отрадный..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565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СОШ с. Тимашево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565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СОШ «ОЦ» с. Богатое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357166"/>
            <a:ext cx="9072594" cy="163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Выделение перечня ОО, продемонстрировавших наиболее высокие результаты ОГЭ по предмету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857364"/>
          <a:ext cx="8572559" cy="4767072"/>
        </p:xfrm>
        <a:graphic>
          <a:graphicData uri="http://schemas.openxmlformats.org/drawingml/2006/table">
            <a:tbl>
              <a:tblPr/>
              <a:tblGrid>
                <a:gridCol w="34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8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0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8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282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Название ОО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отметку «2»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отметки</a:t>
                      </a:r>
                      <a:b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«4» и «5» 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(качество обучения)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Доля участников, получивших отметки «3», «4» и «5» </a:t>
                      </a:r>
                      <a:b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ru-RU" sz="1600" b="1" dirty="0">
                          <a:latin typeface="Times New Roman" pitchFamily="18" charset="0"/>
                          <a:ea typeface="MS Mincho"/>
                          <a:cs typeface="Times New Roman" pitchFamily="18" charset="0"/>
                        </a:rPr>
                        <a:t>(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обученности</a:t>
                      </a:r>
                      <a:r>
                        <a:rPr lang="ru-RU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ГБОУ СОШ №8 г.о. Отрадный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33% ( 3 чел)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434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Гимназия «Гармония»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12% (1 чел.)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88%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7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СОШ №:6 г.о. 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Орадный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8% (1 чел.)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7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СОШ №2 г.о. Отрадный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14% (1 чел.)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86%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7">
                <a:tc>
                  <a:txBody>
                    <a:bodyPr/>
                    <a:lstStyle/>
                    <a:p>
                      <a:pPr marL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ГБОУ СОШ «ОЦ» с. Кротовка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12% (1чел)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42844" y="500042"/>
            <a:ext cx="8643998" cy="86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Выделение перечня ОО, продемонстрировавших самые низкие результаты ОГЭ по предмету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0"/>
            <a:ext cx="8643966" cy="594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ВЫВОДЫ о характере результатов ОГЭ по предмету в 2025 году и в динамике</a:t>
            </a:r>
          </a:p>
          <a:p>
            <a:pPr marL="45720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2025 году в аттестации по химии приняли участие 71 выпускник 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Отрадненского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ТУ.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Анализ результатов экзамена по химии  позволяет считать, что большинство выпускников основной школы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Отрадненского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образовательного округа справились с решением экзаменационной работы, т.е. владеют знаниями и умениями по химии не только на базовом, но и на повышенных уровнях.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Успешно справились с испытанием выпускники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ГБОУ СОШ №10 «ОЦ ЛИК»,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ГБОУ ООШ №4 г. о Отрадный,  ГБОУ СОШ с. Тимашево,  ГБОУ СОШ «ОЦ» с. Богатое. Уровень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обученности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качество обучения в этих ОО составляет 100%.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Процент участников, получивших отметку «2 » самый высокий в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ГБОУ СОШ №8 г.о. Отрадный (33%) По одному выпускнику не справились 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гимназии «Гармония», ГБОУ СОШ №:6 г.о.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Орадный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ГБОУ СОШ №2 г.о. Отрадный, ГБОУ СОШ «ОЦ» с. Кротовка. 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2025 году снизился процент учащихся, сдавших экзамен на «4» и «5». В 2024 году на «4» выполнили работу 37%, а в 2025 году -35%, на «5» в 2024 году – 39%, а в 2025 году -21%.  Средний балл-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оценка-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«4».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/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АНАЛИЗ РЕЗУЛЬТАТОВ ВЫПОЛНЕНИЯ ЗАДАНИЙ КИМ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57158" y="1571612"/>
            <a:ext cx="778674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Общее число заданий уменьшено с 24 до 23: из экзаменационного варианта 2025 г. исключено задание 24</a:t>
            </a:r>
          </a:p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Изменена модель задания 23, предусматривающего выполнение химического эксперимента. Экзаменуемым предстоит провести 4 опыта, позволяющих распознать вещества в двух пробирках под номерами. Результаты выполнения задания оформляются в табличной форме. Выполнение задания оценивается 5 баллами. Оценивание экспертами в аудитории техники выполнения опытов в 2025 г. не предусмотрено.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В задании 21 исключён компонент условия, предусматривающий составление сокращённого ионного уравнения реакции. Данный шаг обусловлен проверкой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сформированности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указанного умения новым заданием 23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4343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Максимальный первичный балл за выполнение экзаменационной работы уменьшен с 40 до 38</a:t>
            </a: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1071546"/>
            <a:ext cx="4273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Изменения в структуре КИМ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АНАЛИЗ РЕЗУЛЬТАТОВ ВЫПОЛНЕНИЯ ЗАДАНИЙ КИМ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1785926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>
              <a:defRPr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статистические характеристики выполнения заданий КИМ в 2025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</a:t>
            </a:r>
          </a:p>
          <a:p>
            <a:pPr marL="0" lvl="3" algn="ctr">
              <a:defRPr/>
            </a:pPr>
            <a:endParaRPr lang="ru-RU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lvl="3"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C:\Users\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Гимназия\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Desktop\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ТУМО 2025\САО-9 2025_Глава 2_Химия.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 action="ppaction://hlinkfile"/>
              </a:rPr>
              <a:t>doc</a:t>
            </a:r>
            <a:endParaRPr lang="ru-RU" b="1" dirty="0">
              <a:solidFill>
                <a:srgbClr val="4F81BD"/>
              </a:solidFill>
              <a:latin typeface="Cambria" pitchFamily="18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2910" y="2714620"/>
            <a:ext cx="7467600" cy="2903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85720" y="1357298"/>
            <a:ext cx="76438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Базовый уровень</a:t>
            </a: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задании 8 проверяемые элементы содержания: химические свойства простых веществ, химические свойства оксидов: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оснόвных, амфотерных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кислотных.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5643578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46%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7358082" cy="3467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357298"/>
            <a:ext cx="78581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Базовый уровень</a:t>
            </a: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задании 14 у</a:t>
            </a:r>
            <a:r>
              <a:rPr lang="ru-RU" dirty="0" smtClean="0"/>
              <a:t> учащихся возникли трудности на умение составлять</a:t>
            </a:r>
            <a:r>
              <a:rPr lang="ru-RU" b="1" dirty="0" smtClean="0"/>
              <a:t> </a:t>
            </a:r>
            <a:r>
              <a:rPr lang="ru-RU" dirty="0" smtClean="0"/>
              <a:t>молекулярные и ионные уравнения реакций (в том числе) реакций ионного обмена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14364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42%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42968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Базовый уровень</a:t>
            </a: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Задание 16.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Выполнение данного задания предполагает владение / знание основ: безопасной работы 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веществами,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посудой и лабораторным оборудованием; правил безопасного обращения с веществами, используемыми в повседневной жизни, правил поведения в целях сбережения здоровья и окружающей природной среды; понимание вреда (опасности) воздействия на живые организмы определённых веществ; способов уменьшения и предотвращения их вредного </a:t>
            </a:r>
            <a:r>
              <a:rPr lang="ru-RU" dirty="0" smtClean="0"/>
              <a:t>воздействия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14364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49%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496"/>
            <a:ext cx="7715304" cy="3388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4296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Базовый уровень</a:t>
            </a: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Задание 19. В данном задании проверяется владение основами химической грамотности, включающей умение объективно оценивать информацию о веществах, их превращениях и практическом применении и умение использовать её для решения учебно-познавательных задач.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14364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38%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714620"/>
            <a:ext cx="8237252" cy="26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84296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Повышенный уровень сложности</a:t>
            </a:r>
          </a:p>
          <a:p>
            <a:r>
              <a:rPr lang="ru-RU" sz="1600" dirty="0" smtClean="0"/>
              <a:t>Трудности в выполнении данного задания заключаются в отсутствии  практических навыков планирования и осуществления следующих химических экспериментов: применение индикаторов для определения характера среды в растворах кислот и щелочей; химические эксперименты, иллюстрирующие признаки протекания реакций ионного обмена; качественные реакции на присутствующие в водных растворах ионы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14364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25%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43182"/>
            <a:ext cx="7038163" cy="330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15328" cy="1143000"/>
          </a:xfrm>
        </p:spPr>
        <p:txBody>
          <a:bodyPr>
            <a:normAutofit/>
          </a:bodyPr>
          <a:lstStyle/>
          <a:p>
            <a:pPr lvl="3"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Выявление сложных для участников ОГЭ заданий 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/>
              <a:t> 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500042"/>
            <a:ext cx="84296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Повышенный уровень сложности</a:t>
            </a:r>
          </a:p>
          <a:p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6143644"/>
            <a:ext cx="80724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результативность выполнения задания – 25%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2123" b="6734"/>
          <a:stretch>
            <a:fillRect/>
          </a:stretch>
        </p:blipFill>
        <p:spPr bwMode="auto">
          <a:xfrm>
            <a:off x="214282" y="1000108"/>
            <a:ext cx="7000924" cy="530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214290"/>
            <a:ext cx="8643998" cy="86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Пути устранения причин получения выявленных типичных ошибок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285860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изучение содержания основных документов, регламентирующих проведение ОГЭ (кодификатор, спецификация и демонстрационные варианты) и доводить до обучающихся и их родителей основные особенности проведения ОГЭ по химии;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совершенствование методики контроля учебных достижений учеников; использовать в работе современные способы проверки знаний учащихся, предлагая учащимся задания, по структуре соответствующие заданиям КИМ ОГЭ, которые в значительной степени направлены не на простое воспроизведение полученных знаний, а на проверку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умения применять их;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освоение </a:t>
            </a:r>
            <a:r>
              <a:rPr lang="ru-RU" dirty="0" err="1" smtClean="0"/>
              <a:t>критериального</a:t>
            </a:r>
            <a:r>
              <a:rPr lang="ru-RU" dirty="0" smtClean="0"/>
              <a:t> подхода к оценке контрольных работ школьников с доведением критериев до сведения обучающихся и родителей для лучшего понимания ими системы оценки на экзамене; 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- в начале изучения предмета (с 8 класса) ориентировать обучающихся на серьезное отношение к государственной итоговой аттестации, в том числе при выборе ими ОГЭ по химии; консультировать родителей по вопросам государственной итоговой аттестации;  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42852"/>
            <a:ext cx="8643998" cy="86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Пути устранения причин получения выявленных типичных ошибок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000108"/>
            <a:ext cx="82868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dirty="0" smtClean="0"/>
              <a:t>проведение систематической работы по осознанному усвоению учащимися элементов знаний, умений, которые определены в Федеральном государственном стандарте основного общего (а в дальнейшем и среднего (полного) общего образования по химии);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особое внимание необходимо уделять овладению языком химии, правилам номенклатуры, формированию навыков написания химических формул, уравнений реакций; </a:t>
            </a:r>
          </a:p>
          <a:p>
            <a:pPr>
              <a:buFontTx/>
              <a:buChar char="-"/>
            </a:pPr>
            <a:endParaRPr lang="ru-RU" dirty="0" smtClean="0"/>
          </a:p>
          <a:p>
            <a:r>
              <a:rPr lang="ru-RU" dirty="0" smtClean="0"/>
              <a:t>-активное включение в работу по формированию у учащихся </a:t>
            </a:r>
            <a:r>
              <a:rPr lang="ru-RU" dirty="0" err="1" smtClean="0"/>
              <a:t>метапредметных</a:t>
            </a:r>
            <a:r>
              <a:rPr lang="ru-RU" dirty="0" smtClean="0"/>
              <a:t> умений и навыков: работы с текстом, графическим материалом, извлечение информации, представленной в различном виде, функциональное чтение, а также умений логически мыслить и выстраивать причинно-следственные связи (в системе работы ОО); </a:t>
            </a:r>
          </a:p>
          <a:p>
            <a:endParaRPr lang="ru-RU" dirty="0" smtClean="0"/>
          </a:p>
          <a:p>
            <a:r>
              <a:rPr lang="ru-RU" dirty="0" smtClean="0"/>
              <a:t>- уделять большое внимание изучению материала практико-ориентированной направленности, а также элементов содержания, имеющих непосредственное отношение к применению полученных химических знаний в быту, к вопросам природоохранного значения, роли химии в повседневной жизни человека 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214290"/>
            <a:ext cx="8643998" cy="49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979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Ресурсы для подготовки к ОГЭ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239" t="1695"/>
          <a:stretch>
            <a:fillRect/>
          </a:stretch>
        </p:blipFill>
        <p:spPr bwMode="auto">
          <a:xfrm>
            <a:off x="285720" y="1285860"/>
            <a:ext cx="853434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00232" y="1428736"/>
            <a:ext cx="700092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pPr algn="ctr"/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Ваш труд!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443</TotalTime>
  <Words>1753</Words>
  <Application>Microsoft Office PowerPoint</Application>
  <PresentationFormat>Экран (4:3)</PresentationFormat>
  <Paragraphs>356</Paragraphs>
  <Slides>23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SimSun</vt:lpstr>
      <vt:lpstr>Arial</vt:lpstr>
      <vt:lpstr>Calibri</vt:lpstr>
      <vt:lpstr>Cambria</vt:lpstr>
      <vt:lpstr>Century Schoolbook</vt:lpstr>
      <vt:lpstr>MS Mincho</vt:lpstr>
      <vt:lpstr>Times New Roman</vt:lpstr>
      <vt:lpstr>Wingdings</vt:lpstr>
      <vt:lpstr>Wingdings 2</vt:lpstr>
      <vt:lpstr>Эркер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АНАЛИЗ РЕЗУЛЬТАТОВ ВЫПОЛНЕНИЯ ЗАДАНИЙ КИМ</vt:lpstr>
      <vt:lpstr>АНАЛИЗ РЕЗУЛЬТАТОВ ВЫПОЛНЕНИЯ ЗАДАНИЙ КИМ</vt:lpstr>
      <vt:lpstr>Выявление сложных для участников ОГЭ заданий     </vt:lpstr>
      <vt:lpstr>Выявление сложных для участников ОГЭ заданий     </vt:lpstr>
      <vt:lpstr>Выявление сложных для участников ОГЭ заданий     </vt:lpstr>
      <vt:lpstr>Выявление сложных для участников ОГЭ заданий     </vt:lpstr>
      <vt:lpstr>Выявление сложных для участников ОГЭ заданий     </vt:lpstr>
      <vt:lpstr>Выявление сложных для участников ОГЭ заданий    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Гимназия</dc:creator>
  <cp:lastModifiedBy>User</cp:lastModifiedBy>
  <cp:revision>46</cp:revision>
  <cp:lastPrinted>2025-09-08T05:34:45Z</cp:lastPrinted>
  <dcterms:created xsi:type="dcterms:W3CDTF">2025-08-27T04:37:47Z</dcterms:created>
  <dcterms:modified xsi:type="dcterms:W3CDTF">2025-09-08T05:35:00Z</dcterms:modified>
</cp:coreProperties>
</file>