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1"/>
  </p:notesMasterIdLst>
  <p:handoutMasterIdLst>
    <p:handoutMasterId r:id="rId22"/>
  </p:handoutMasterIdLst>
  <p:sldIdLst>
    <p:sldId id="273" r:id="rId3"/>
    <p:sldId id="275" r:id="rId4"/>
    <p:sldId id="274" r:id="rId5"/>
    <p:sldId id="277" r:id="rId6"/>
    <p:sldId id="276" r:id="rId7"/>
    <p:sldId id="278" r:id="rId8"/>
    <p:sldId id="280" r:id="rId9"/>
    <p:sldId id="279" r:id="rId10"/>
    <p:sldId id="281" r:id="rId11"/>
    <p:sldId id="282" r:id="rId12"/>
    <p:sldId id="283" r:id="rId13"/>
    <p:sldId id="284" r:id="rId14"/>
    <p:sldId id="290" r:id="rId15"/>
    <p:sldId id="285" r:id="rId16"/>
    <p:sldId id="286" r:id="rId17"/>
    <p:sldId id="287" r:id="rId18"/>
    <p:sldId id="288" r:id="rId19"/>
    <p:sldId id="28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288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48" d="100"/>
          <a:sy n="48" d="100"/>
        </p:scale>
        <p:origin x="-1094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123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ru-RU" smtClean="0"/>
              <a:t>18.11.2021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ru-RU" smtClean="0"/>
              <a:t>18.11.2021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>
          <a:gsLst>
            <a:gs pos="100000">
              <a:schemeClr val="accent1">
                <a:lumMod val="20000"/>
                <a:lumOff val="80000"/>
                <a:alpha val="86000"/>
              </a:schemeClr>
            </a:gs>
            <a:gs pos="42000">
              <a:schemeClr val="bg1">
                <a:alpha val="40000"/>
              </a:schemeClr>
            </a:gs>
            <a:gs pos="0">
              <a:schemeClr val="accent1">
                <a:lumMod val="20000"/>
                <a:lumOff val="80000"/>
                <a:alpha val="85000"/>
              </a:schemeClr>
            </a:gs>
            <a:gs pos="75000">
              <a:schemeClr val="bg1">
                <a:alpha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 bwMode="white"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  <p:sp>
        <p:nvSpPr>
          <p:cNvPr id="20" name="Прямоугольник 19"/>
          <p:cNvSpPr/>
          <p:nvPr/>
        </p:nvSpPr>
        <p:spPr bwMode="white">
          <a:xfrm>
            <a:off x="0" y="0"/>
            <a:ext cx="9141714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  <a:alpha val="35000"/>
                </a:schemeClr>
              </a:gs>
              <a:gs pos="0">
                <a:schemeClr val="bg1">
                  <a:alpha val="4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0" y="0"/>
            <a:ext cx="9141619" cy="713232"/>
            <a:chOff x="0" y="0"/>
            <a:chExt cx="12188825" cy="713232"/>
          </a:xfrm>
        </p:grpSpPr>
        <p:sp>
          <p:nvSpPr>
            <p:cNvPr id="7" name="Прямоугольник 6"/>
            <p:cNvSpPr/>
            <p:nvPr/>
          </p:nvSpPr>
          <p:spPr>
            <a:xfrm flipV="1">
              <a:off x="0" y="73152"/>
              <a:ext cx="12188825" cy="640080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dirty="0"/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0" y="0"/>
            <a:ext cx="534924" cy="6858000"/>
            <a:chOff x="0" y="0"/>
            <a:chExt cx="713232" cy="6858000"/>
          </a:xfrm>
        </p:grpSpPr>
        <p:sp>
          <p:nvSpPr>
            <p:cNvPr id="12" name="Прямоугольник 11"/>
            <p:cNvSpPr/>
            <p:nvPr/>
          </p:nvSpPr>
          <p:spPr>
            <a:xfrm flipH="1">
              <a:off x="73152" y="0"/>
              <a:ext cx="640080" cy="6858000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dirty="0"/>
            </a:p>
          </p:txBody>
        </p:sp>
        <p:sp>
          <p:nvSpPr>
            <p:cNvPr id="13" name="Прямоугольник 12"/>
            <p:cNvSpPr/>
            <p:nvPr/>
          </p:nvSpPr>
          <p:spPr>
            <a:xfrm flipH="1">
              <a:off x="0" y="0"/>
              <a:ext cx="202718" cy="6858000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dirty="0"/>
            </a:p>
          </p:txBody>
        </p:sp>
      </p:grpSp>
      <p:grpSp>
        <p:nvGrpSpPr>
          <p:cNvPr id="22" name="Группа 21"/>
          <p:cNvGrpSpPr/>
          <p:nvPr/>
        </p:nvGrpSpPr>
        <p:grpSpPr>
          <a:xfrm rot="10800000">
            <a:off x="8609076" y="0"/>
            <a:ext cx="534924" cy="6858000"/>
            <a:chOff x="0" y="0"/>
            <a:chExt cx="713232" cy="6858000"/>
          </a:xfrm>
        </p:grpSpPr>
        <p:sp>
          <p:nvSpPr>
            <p:cNvPr id="23" name="Прямоугольник 22"/>
            <p:cNvSpPr/>
            <p:nvPr/>
          </p:nvSpPr>
          <p:spPr>
            <a:xfrm flipH="1">
              <a:off x="73152" y="0"/>
              <a:ext cx="640080" cy="6858000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dirty="0"/>
            </a:p>
          </p:txBody>
        </p:sp>
        <p:sp>
          <p:nvSpPr>
            <p:cNvPr id="24" name="Прямоугольник 23"/>
            <p:cNvSpPr/>
            <p:nvPr/>
          </p:nvSpPr>
          <p:spPr>
            <a:xfrm flipH="1">
              <a:off x="0" y="0"/>
              <a:ext cx="202718" cy="6858000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dirty="0"/>
            </a:p>
          </p:txBody>
        </p:sp>
      </p:grpSp>
      <p:grpSp>
        <p:nvGrpSpPr>
          <p:cNvPr id="17" name="Группа 16"/>
          <p:cNvGrpSpPr/>
          <p:nvPr/>
        </p:nvGrpSpPr>
        <p:grpSpPr>
          <a:xfrm flipV="1">
            <a:off x="0" y="6144768"/>
            <a:ext cx="9141619" cy="713232"/>
            <a:chOff x="0" y="0"/>
            <a:chExt cx="12188825" cy="713232"/>
          </a:xfrm>
        </p:grpSpPr>
        <p:sp>
          <p:nvSpPr>
            <p:cNvPr id="18" name="Прямоугольник 17"/>
            <p:cNvSpPr/>
            <p:nvPr/>
          </p:nvSpPr>
          <p:spPr>
            <a:xfrm flipV="1">
              <a:off x="0" y="73152"/>
              <a:ext cx="12188825" cy="640080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dirty="0"/>
            </a:p>
          </p:txBody>
        </p:sp>
        <p:sp>
          <p:nvSpPr>
            <p:cNvPr id="19" name="Прямоугольник 18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4390" y="1188720"/>
            <a:ext cx="7475220" cy="25146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4390" y="3749040"/>
            <a:ext cx="747522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all" baseline="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18.11.2021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 bwMode="white"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  <p:sp>
        <p:nvSpPr>
          <p:cNvPr id="15" name="Прямоугольник 14"/>
          <p:cNvSpPr/>
          <p:nvPr/>
        </p:nvSpPr>
        <p:spPr bwMode="white">
          <a:xfrm>
            <a:off x="0" y="0"/>
            <a:ext cx="9141714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  <a:alpha val="35000"/>
                </a:schemeClr>
              </a:gs>
              <a:gs pos="0">
                <a:schemeClr val="bg1">
                  <a:alpha val="4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  <p:grpSp>
        <p:nvGrpSpPr>
          <p:cNvPr id="8" name="Группа 7"/>
          <p:cNvGrpSpPr/>
          <p:nvPr/>
        </p:nvGrpSpPr>
        <p:grpSpPr>
          <a:xfrm flipV="1">
            <a:off x="0" y="6309360"/>
            <a:ext cx="9141619" cy="548640"/>
            <a:chOff x="0" y="0"/>
            <a:chExt cx="12188825" cy="713232"/>
          </a:xfrm>
        </p:grpSpPr>
        <p:sp>
          <p:nvSpPr>
            <p:cNvPr id="9" name="Прямоугольник 8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dirty="0"/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12552" y="0"/>
            <a:ext cx="9141619" cy="548640"/>
            <a:chOff x="0" y="0"/>
            <a:chExt cx="12188825" cy="713232"/>
          </a:xfrm>
        </p:grpSpPr>
        <p:sp>
          <p:nvSpPr>
            <p:cNvPr id="12" name="Прямоугольник 11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dirty="0"/>
            </a:p>
          </p:txBody>
        </p:sp>
        <p:sp>
          <p:nvSpPr>
            <p:cNvPr id="13" name="Прямоугольник 12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dirty="0"/>
            </a:p>
          </p:txBody>
        </p:sp>
      </p:grp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18.11.2021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4390" y="1188720"/>
            <a:ext cx="7475220" cy="2514600"/>
          </a:xfrm>
        </p:spPr>
        <p:txBody>
          <a:bodyPr anchor="b">
            <a:normAutofit/>
          </a:bodyPr>
          <a:lstStyle>
            <a:lvl1pPr algn="ctr">
              <a:defRPr sz="5400" b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4390" y="3749040"/>
            <a:ext cx="7475220" cy="914400"/>
          </a:xfr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05840" y="1673352"/>
            <a:ext cx="3429000" cy="4343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09160" y="1673352"/>
            <a:ext cx="3429000" cy="4343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9FD0-C37A-4F50-8F3B-5FA0D9D0B42F}" type="datetimeFigureOut">
              <a:rPr lang="ru-RU" smtClean="0"/>
              <a:t>18.11.2021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6EF73-9DB8-4763-865F-2F88181A473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305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600200"/>
            <a:ext cx="3429000" cy="758952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05840" y="2441448"/>
            <a:ext cx="3429000" cy="358444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09160" y="1600200"/>
            <a:ext cx="3429000" cy="758952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09160" y="2441448"/>
            <a:ext cx="3429000" cy="358444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18.11.2021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708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18.11.2021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white"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  <p:sp>
        <p:nvSpPr>
          <p:cNvPr id="6" name="Прямоугольник 5"/>
          <p:cNvSpPr/>
          <p:nvPr/>
        </p:nvSpPr>
        <p:spPr bwMode="white">
          <a:xfrm>
            <a:off x="0" y="0"/>
            <a:ext cx="9141714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  <a:alpha val="35000"/>
                </a:schemeClr>
              </a:gs>
              <a:gs pos="0">
                <a:schemeClr val="bg1">
                  <a:alpha val="4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18.11.2021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 bwMode="white"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  <p:sp>
        <p:nvSpPr>
          <p:cNvPr id="12" name="Прямоугольник 11"/>
          <p:cNvSpPr/>
          <p:nvPr/>
        </p:nvSpPr>
        <p:spPr bwMode="white">
          <a:xfrm>
            <a:off x="0" y="0"/>
            <a:ext cx="9141714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  <a:alpha val="35000"/>
                </a:schemeClr>
              </a:gs>
              <a:gs pos="0">
                <a:schemeClr val="bg1">
                  <a:alpha val="4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0" y="0"/>
            <a:ext cx="9141619" cy="548640"/>
            <a:chOff x="0" y="0"/>
            <a:chExt cx="12188825" cy="713232"/>
          </a:xfrm>
        </p:grpSpPr>
        <p:sp>
          <p:nvSpPr>
            <p:cNvPr id="9" name="Прямоугольник 8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03620" y="1828800"/>
            <a:ext cx="274320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1480" y="1005840"/>
            <a:ext cx="541782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03620" y="4206240"/>
            <a:ext cx="2743200" cy="16459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18.11.2021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 bwMode="white">
          <a:xfrm>
            <a:off x="0" y="0"/>
            <a:ext cx="9141714" cy="6858000"/>
          </a:xfrm>
          <a:prstGeom prst="rect">
            <a:avLst/>
          </a:prstGeom>
          <a:solidFill>
            <a:schemeClr val="accent1">
              <a:alpha val="2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  <p:sp>
        <p:nvSpPr>
          <p:cNvPr id="21" name="Прямоугольник 20"/>
          <p:cNvSpPr/>
          <p:nvPr/>
        </p:nvSpPr>
        <p:spPr bwMode="white">
          <a:xfrm>
            <a:off x="0" y="0"/>
            <a:ext cx="9141714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  <a:alpha val="35000"/>
                </a:schemeClr>
              </a:gs>
              <a:gs pos="0">
                <a:schemeClr val="bg1">
                  <a:alpha val="4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03620" y="1828800"/>
            <a:ext cx="2743200" cy="22860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11480" y="548640"/>
            <a:ext cx="5006340" cy="576072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03620" y="4206240"/>
            <a:ext cx="2743200" cy="16459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18.11.2021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0" y="0"/>
            <a:ext cx="5829300" cy="548640"/>
            <a:chOff x="0" y="0"/>
            <a:chExt cx="12188825" cy="713232"/>
          </a:xfrm>
        </p:grpSpPr>
        <p:sp>
          <p:nvSpPr>
            <p:cNvPr id="9" name="Прямоугольник 8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dirty="0"/>
            </a:p>
          </p:txBody>
        </p:sp>
      </p:grpSp>
      <p:grpSp>
        <p:nvGrpSpPr>
          <p:cNvPr id="11" name="Группа 10"/>
          <p:cNvGrpSpPr/>
          <p:nvPr/>
        </p:nvGrpSpPr>
        <p:grpSpPr>
          <a:xfrm flipV="1">
            <a:off x="0" y="6309360"/>
            <a:ext cx="5829300" cy="548640"/>
            <a:chOff x="0" y="0"/>
            <a:chExt cx="12188825" cy="713232"/>
          </a:xfrm>
        </p:grpSpPr>
        <p:sp>
          <p:nvSpPr>
            <p:cNvPr id="12" name="Прямоугольник 11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dirty="0"/>
            </a:p>
          </p:txBody>
        </p:sp>
        <p:sp>
          <p:nvSpPr>
            <p:cNvPr id="13" name="Прямоугольник 12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dirty="0"/>
            </a:p>
          </p:txBody>
        </p:sp>
      </p:grpSp>
      <p:grpSp>
        <p:nvGrpSpPr>
          <p:cNvPr id="14" name="Группа 13"/>
          <p:cNvGrpSpPr/>
          <p:nvPr/>
        </p:nvGrpSpPr>
        <p:grpSpPr>
          <a:xfrm rot="5400000" flipV="1">
            <a:off x="-3223260" y="3223260"/>
            <a:ext cx="6858000" cy="411480"/>
            <a:chOff x="0" y="0"/>
            <a:chExt cx="12188825" cy="713232"/>
          </a:xfrm>
        </p:grpSpPr>
        <p:sp>
          <p:nvSpPr>
            <p:cNvPr id="15" name="Прямоугольник 14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dirty="0"/>
            </a:p>
          </p:txBody>
        </p:sp>
      </p:grpSp>
      <p:grpSp>
        <p:nvGrpSpPr>
          <p:cNvPr id="17" name="Группа 16"/>
          <p:cNvGrpSpPr/>
          <p:nvPr/>
        </p:nvGrpSpPr>
        <p:grpSpPr>
          <a:xfrm rot="16200000" flipH="1" flipV="1">
            <a:off x="2194559" y="3223261"/>
            <a:ext cx="6858000" cy="411480"/>
            <a:chOff x="0" y="0"/>
            <a:chExt cx="12188825" cy="713232"/>
          </a:xfrm>
        </p:grpSpPr>
        <p:sp>
          <p:nvSpPr>
            <p:cNvPr id="18" name="Прямоугольник 17"/>
            <p:cNvSpPr/>
            <p:nvPr/>
          </p:nvSpPr>
          <p:spPr>
            <a:xfrm flipV="1">
              <a:off x="0" y="59436"/>
              <a:ext cx="12188825" cy="653796"/>
            </a:xfrm>
            <a:prstGeom prst="rect">
              <a:avLst/>
            </a:prstGeom>
            <a:solidFill>
              <a:schemeClr val="accent1">
                <a:alpha val="1686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dirty="0"/>
            </a:p>
          </p:txBody>
        </p:sp>
        <p:sp>
          <p:nvSpPr>
            <p:cNvPr id="19" name="Прямоугольник 18"/>
            <p:cNvSpPr/>
            <p:nvPr/>
          </p:nvSpPr>
          <p:spPr>
            <a:xfrm flipV="1">
              <a:off x="0" y="0"/>
              <a:ext cx="12188825" cy="201168"/>
            </a:xfrm>
            <a:prstGeom prst="rect">
              <a:avLst/>
            </a:prstGeom>
            <a:solidFill>
              <a:schemeClr val="accent1">
                <a:alpha val="27843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18.11.2021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8975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8975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t>18.11.2021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6000"/>
              </a:schemeClr>
            </a:gs>
            <a:gs pos="79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white">
          <a:xfrm>
            <a:off x="0" y="0"/>
            <a:ext cx="9141714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  <a:alpha val="35000"/>
                </a:schemeClr>
              </a:gs>
              <a:gs pos="0">
                <a:schemeClr val="bg1">
                  <a:alpha val="4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0" y="6309360"/>
            <a:ext cx="9141619" cy="502920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0" y="6703256"/>
            <a:ext cx="9141619" cy="154745"/>
          </a:xfrm>
          <a:prstGeom prst="rect">
            <a:avLst/>
          </a:prstGeom>
          <a:solidFill>
            <a:schemeClr val="accent1">
              <a:alpha val="2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0" y="438912"/>
            <a:ext cx="7132320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5840" y="1673352"/>
            <a:ext cx="713232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656832" y="6391656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E583DDF-CA54-461A-A486-592D2374C532}" type="datetimeFigureOut">
              <a:rPr lang="ru-RU" smtClean="0"/>
              <a:pPr/>
              <a:t>18.11.2021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05840" y="6391656"/>
            <a:ext cx="5369814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58100" y="6391656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CA8D9AD5-F248-4919-864A-CFD76CC027D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3" pos="2880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19500" y="4214648"/>
            <a:ext cx="4831080" cy="1719427"/>
          </a:xfrm>
        </p:spPr>
        <p:txBody>
          <a:bodyPr>
            <a:noAutofit/>
          </a:bodyPr>
          <a:lstStyle/>
          <a:p>
            <a:pPr algn="r">
              <a:lnSpc>
                <a:spcPct val="120000"/>
              </a:lnSpc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Выполнили:</a:t>
            </a:r>
          </a:p>
          <a:p>
            <a:pPr algn="r">
              <a:lnSpc>
                <a:spcPct val="120000"/>
              </a:lnSpc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учащиеся «4г» КЛАССА</a:t>
            </a:r>
          </a:p>
          <a:p>
            <a:pPr algn="r">
              <a:lnSpc>
                <a:spcPct val="120000"/>
              </a:lnSpc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сош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С.Тимашево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20000"/>
              </a:lnSpc>
            </a:pP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20000"/>
              </a:lnSpc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КЛ.РУКОВОДИТЕЛЬ:</a:t>
            </a:r>
          </a:p>
          <a:p>
            <a:pPr algn="r">
              <a:lnSpc>
                <a:spcPct val="120000"/>
              </a:lnSpc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Созонова Виктория Викторовна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834390" y="714703"/>
            <a:ext cx="7475220" cy="3268718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Читательский мини-проект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«Авторское телевидение»</a:t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Премьера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телепередачи: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«Путешествия на Земле, под землей и в воздухе»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87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7766" y="337681"/>
            <a:ext cx="7556167" cy="5678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0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0" y="168165"/>
            <a:ext cx="7132320" cy="3121573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этап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Телепередача представляет собой презентацию, обсуждение книги и одновременно нацелена на то, чтобы познакомить остальных детей с прочитанной книгой. Каждая группа готовит свой фрагмент передачи.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581" y="2556219"/>
            <a:ext cx="4792717" cy="3594537"/>
          </a:xfr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504498" y="3762702"/>
            <a:ext cx="2869324" cy="2263193"/>
          </a:xfrm>
        </p:spPr>
        <p:txBody>
          <a:bodyPr>
            <a:normAutofit/>
          </a:bodyPr>
          <a:lstStyle/>
          <a:p>
            <a:pPr marL="45720" indent="0" algn="ctr">
              <a:lnSpc>
                <a:spcPct val="100000"/>
              </a:lnSpc>
              <a:buNone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выстроить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свою презентацию по своему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усмотрению.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50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этап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Дети демонстрируют телепередачу.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85" y="1264290"/>
            <a:ext cx="2786256" cy="418006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259" y="354829"/>
            <a:ext cx="2796975" cy="41961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972" y="1755753"/>
            <a:ext cx="3114056" cy="467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41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74" y="0"/>
            <a:ext cx="9162674" cy="6858000"/>
          </a:xfr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017986" y="1975945"/>
            <a:ext cx="5297214" cy="225972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АВТОРСКОЕ ТЕЛЕВИДЕНИЕ</a:t>
            </a: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sz="3100" b="1" dirty="0" smtClean="0">
                <a:solidFill>
                  <a:schemeClr val="bg1"/>
                </a:solidFill>
              </a:rPr>
              <a:t>читательский мини-проект в 4 классе</a:t>
            </a:r>
            <a:endParaRPr lang="ru-RU" sz="3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59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0" y="168166"/>
            <a:ext cx="7132320" cy="1358882"/>
          </a:xfrm>
        </p:spPr>
        <p:txBody>
          <a:bodyPr>
            <a:normAutofit fontScale="90000"/>
          </a:bodyPr>
          <a:lstStyle/>
          <a:p>
            <a:r>
              <a:rPr lang="ru-RU" dirty="0"/>
              <a:t>С. </a:t>
            </a:r>
            <a:r>
              <a:rPr lang="ru-RU" dirty="0" smtClean="0"/>
              <a:t>Прокофьева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3100" b="1" dirty="0"/>
              <a:t>«Приключения </a:t>
            </a:r>
            <a:r>
              <a:rPr lang="ru-RU" sz="3100" b="1" dirty="0" smtClean="0"/>
              <a:t>жёлтого </a:t>
            </a:r>
            <a:r>
              <a:rPr lang="ru-RU" sz="3100" b="1" dirty="0"/>
              <a:t>чемоданчика»</a:t>
            </a:r>
            <a:br>
              <a:rPr lang="ru-RU" sz="3100" b="1" dirty="0"/>
            </a:br>
            <a:endParaRPr lang="ru-RU" sz="31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015" y="1041433"/>
            <a:ext cx="2177392" cy="1633044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472" y="2867038"/>
            <a:ext cx="4937109" cy="376191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7" y="1041433"/>
            <a:ext cx="2110255" cy="281367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556" y="1670739"/>
            <a:ext cx="2293226" cy="305763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03" y="3547744"/>
            <a:ext cx="2482692" cy="331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7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82" y="105103"/>
            <a:ext cx="8764898" cy="6573673"/>
          </a:xfrm>
        </p:spPr>
      </p:pic>
    </p:spTree>
    <p:extLst>
      <p:ext uri="{BB962C8B-B14F-4D97-AF65-F5344CB8AC3E}">
        <p14:creationId xmlns:p14="http://schemas.microsoft.com/office/powerpoint/2010/main" val="384179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943" y="438912"/>
            <a:ext cx="8022217" cy="1088136"/>
          </a:xfrm>
        </p:spPr>
        <p:txBody>
          <a:bodyPr>
            <a:normAutofit fontScale="90000"/>
          </a:bodyPr>
          <a:lstStyle/>
          <a:p>
            <a:r>
              <a:rPr lang="ru-RU" dirty="0"/>
              <a:t> Э. Успенский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dirty="0"/>
              <a:t>Гарантийные человечки»</a:t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7356" y="157654"/>
            <a:ext cx="1749973" cy="233329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43" y="1180442"/>
            <a:ext cx="4750676" cy="35630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844" y="3137994"/>
            <a:ext cx="4281213" cy="32109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984" y="26696"/>
            <a:ext cx="2250527" cy="300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69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28" y="161049"/>
            <a:ext cx="8634248" cy="6475686"/>
          </a:xfrm>
        </p:spPr>
      </p:pic>
    </p:spTree>
    <p:extLst>
      <p:ext uri="{BB962C8B-B14F-4D97-AF65-F5344CB8AC3E}">
        <p14:creationId xmlns:p14="http://schemas.microsoft.com/office/powerpoint/2010/main" val="258386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655" y="438912"/>
            <a:ext cx="7980505" cy="1642136"/>
          </a:xfrm>
        </p:spPr>
        <p:txBody>
          <a:bodyPr>
            <a:normAutofit fontScale="90000"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В. Крапивин </a:t>
            </a:r>
            <a:b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Ковер-самолет»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265" y="91526"/>
            <a:ext cx="1661615" cy="221548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8" y="1610816"/>
            <a:ext cx="3510455" cy="26328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009" y="438912"/>
            <a:ext cx="2145419" cy="61538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378" y="3213203"/>
            <a:ext cx="2639004" cy="35186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725" y="3914558"/>
            <a:ext cx="2179583" cy="290611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105" y="691055"/>
            <a:ext cx="2084990" cy="277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5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70" y="161048"/>
            <a:ext cx="8550166" cy="6412625"/>
          </a:xfrm>
        </p:spPr>
      </p:pic>
    </p:spTree>
    <p:extLst>
      <p:ext uri="{BB962C8B-B14F-4D97-AF65-F5344CB8AC3E}">
        <p14:creationId xmlns:p14="http://schemas.microsoft.com/office/powerpoint/2010/main" val="2558809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655" y="438912"/>
            <a:ext cx="7980505" cy="1088136"/>
          </a:xfrm>
        </p:spPr>
        <p:txBody>
          <a:bodyPr>
            <a:normAutofit fontScale="90000"/>
          </a:bodyPr>
          <a:lstStyle/>
          <a:p>
            <a:r>
              <a:rPr lang="ru-RU" dirty="0"/>
              <a:t>А. Некрасов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dirty="0"/>
              <a:t>Приключения капитана </a:t>
            </a:r>
            <a:r>
              <a:rPr lang="ru-RU" dirty="0" err="1"/>
              <a:t>Врунгеля</a:t>
            </a:r>
            <a:r>
              <a:rPr lang="ru-RU" dirty="0"/>
              <a:t>»</a:t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777" y="160703"/>
            <a:ext cx="2212770" cy="295035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55" y="1248103"/>
            <a:ext cx="3541986" cy="26564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777" y="3622809"/>
            <a:ext cx="2268738" cy="30249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414" y="1935533"/>
            <a:ext cx="2953590" cy="39381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27" y="4052366"/>
            <a:ext cx="2787442" cy="259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440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Учитель-00042\Desktop\Авторское телевидение\ФОТО\IMG-20211114-WA0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08" y="224852"/>
            <a:ext cx="4284619" cy="3213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Учитель-00042\Desktop\20211117_1404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228" y="2806259"/>
            <a:ext cx="4027572" cy="373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Учитель-00042\Desktop\20211117_14034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293" y="3497731"/>
            <a:ext cx="3517620" cy="299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Учитель-00042\Desktop\20211117_1404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725" y="293815"/>
            <a:ext cx="3365885" cy="274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5921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72" y="250387"/>
            <a:ext cx="8536883" cy="6402662"/>
          </a:xfrm>
        </p:spPr>
      </p:pic>
    </p:spTree>
    <p:extLst>
      <p:ext uri="{BB962C8B-B14F-4D97-AF65-F5344CB8AC3E}">
        <p14:creationId xmlns:p14="http://schemas.microsoft.com/office/powerpoint/2010/main" val="333881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3269" y="438911"/>
            <a:ext cx="7864891" cy="2020510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К. </a:t>
            </a: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Булычев</a:t>
            </a:r>
            <a:b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«Алиса и три капитана»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57" y="1387365"/>
            <a:ext cx="3731172" cy="279837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406" y="210207"/>
            <a:ext cx="3523593" cy="46981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704" y="2974427"/>
            <a:ext cx="2699845" cy="359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577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52" y="250386"/>
            <a:ext cx="8445062" cy="6333797"/>
          </a:xfrm>
        </p:spPr>
      </p:pic>
    </p:spTree>
    <p:extLst>
      <p:ext uri="{BB962C8B-B14F-4D97-AF65-F5344CB8AC3E}">
        <p14:creationId xmlns:p14="http://schemas.microsoft.com/office/powerpoint/2010/main" val="3001140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5310" y="-189187"/>
            <a:ext cx="9711558" cy="7283669"/>
          </a:xfrm>
        </p:spPr>
      </p:pic>
    </p:spTree>
    <p:extLst>
      <p:ext uri="{BB962C8B-B14F-4D97-AF65-F5344CB8AC3E}">
        <p14:creationId xmlns:p14="http://schemas.microsoft.com/office/powerpoint/2010/main" val="3920967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16898" cy="6832336"/>
          </a:xfrm>
        </p:spPr>
      </p:pic>
    </p:spTree>
    <p:extLst>
      <p:ext uri="{BB962C8B-B14F-4D97-AF65-F5344CB8AC3E}">
        <p14:creationId xmlns:p14="http://schemas.microsoft.com/office/powerpoint/2010/main" val="300240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heer Blue 16x9">
  <a:themeElements>
    <a:clrScheme name="AcademicScience">
      <a:dk1>
        <a:srgbClr val="000000"/>
      </a:dk1>
      <a:lt1>
        <a:sysClr val="window" lastClr="FFFFFF"/>
      </a:lt1>
      <a:dk2>
        <a:srgbClr val="1B1B1B"/>
      </a:dk2>
      <a:lt2>
        <a:srgbClr val="E5E8E8"/>
      </a:lt2>
      <a:accent1>
        <a:srgbClr val="00B0EA"/>
      </a:accent1>
      <a:accent2>
        <a:srgbClr val="45AE22"/>
      </a:accent2>
      <a:accent3>
        <a:srgbClr val="FFFF00"/>
      </a:accent3>
      <a:accent4>
        <a:srgbClr val="F2760D"/>
      </a:accent4>
      <a:accent5>
        <a:srgbClr val="BB2B35"/>
      </a:accent5>
      <a:accent6>
        <a:srgbClr val="6C3CA2"/>
      </a:accent6>
      <a:hlink>
        <a:srgbClr val="00B0EA"/>
      </a:hlink>
      <a:folHlink>
        <a:srgbClr val="969696"/>
      </a:folHlink>
    </a:clrScheme>
    <a:fontScheme name="Constantia">
      <a:maj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heerBlue_16x9_TP103213468.potx" id="{795C9D24-946E-479E-98BC-E76F6FD00CB9}" vid="{0450AFF2-757E-4C08-8EF6-75D00FE7A190}"/>
    </a:ext>
  </a:extLst>
</a:theme>
</file>

<file path=ppt/theme/theme2.xml><?xml version="1.0" encoding="utf-8"?>
<a:theme xmlns:a="http://schemas.openxmlformats.org/drawingml/2006/main" name="Office Theme">
  <a:themeElements>
    <a:clrScheme name="Sheer Blue">
      <a:dk1>
        <a:srgbClr val="000000"/>
      </a:dk1>
      <a:lt1>
        <a:sysClr val="window" lastClr="FFFFFF"/>
      </a:lt1>
      <a:dk2>
        <a:srgbClr val="323232"/>
      </a:dk2>
      <a:lt2>
        <a:srgbClr val="E5E8E8"/>
      </a:lt2>
      <a:accent1>
        <a:srgbClr val="14B4CA"/>
      </a:accent1>
      <a:accent2>
        <a:srgbClr val="F98A37"/>
      </a:accent2>
      <a:accent3>
        <a:srgbClr val="83C546"/>
      </a:accent3>
      <a:accent4>
        <a:srgbClr val="FFD937"/>
      </a:accent4>
      <a:accent5>
        <a:srgbClr val="6D79D1"/>
      </a:accent5>
      <a:accent6>
        <a:srgbClr val="E4607C"/>
      </a:accent6>
      <a:hlink>
        <a:srgbClr val="88CACA"/>
      </a:hlink>
      <a:folHlink>
        <a:srgbClr val="91A7CA"/>
      </a:folHlink>
    </a:clrScheme>
    <a:fontScheme name="Constantia">
      <a:maj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heer Blue">
      <a:dk1>
        <a:srgbClr val="000000"/>
      </a:dk1>
      <a:lt1>
        <a:sysClr val="window" lastClr="FFFFFF"/>
      </a:lt1>
      <a:dk2>
        <a:srgbClr val="323232"/>
      </a:dk2>
      <a:lt2>
        <a:srgbClr val="E5E8E8"/>
      </a:lt2>
      <a:accent1>
        <a:srgbClr val="14B4CA"/>
      </a:accent1>
      <a:accent2>
        <a:srgbClr val="F98A37"/>
      </a:accent2>
      <a:accent3>
        <a:srgbClr val="83C546"/>
      </a:accent3>
      <a:accent4>
        <a:srgbClr val="FFD937"/>
      </a:accent4>
      <a:accent5>
        <a:srgbClr val="6D79D1"/>
      </a:accent5>
      <a:accent6>
        <a:srgbClr val="E4607C"/>
      </a:accent6>
      <a:hlink>
        <a:srgbClr val="88CACA"/>
      </a:hlink>
      <a:folHlink>
        <a:srgbClr val="91A7CA"/>
      </a:folHlink>
    </a:clrScheme>
    <a:fontScheme name="Constantia">
      <a:maj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 panose="020306020503060303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BAE80E2-BC63-4DD4-B0C8-1971B89A2F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Оформление презентации в синих тонах (широкоэкранное)</Template>
  <TotalTime>0</TotalTime>
  <Words>53</Words>
  <Application>Microsoft Office PowerPoint</Application>
  <PresentationFormat>Экран (4:3)</PresentationFormat>
  <Paragraphs>16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Sheer Blue 16x9</vt:lpstr>
      <vt:lpstr>Читательский мини-проект «Авторское телевидение»   Премьера телепередачи:   «Путешествия на Земле, под землей и в воздухе» </vt:lpstr>
      <vt:lpstr>Презентация PowerPoint</vt:lpstr>
      <vt:lpstr>2 этап  Телепередача представляет собой презентацию, обсуждение книги и одновременно нацелена на то, чтобы познакомить остальных детей с прочитанной книгой. Каждая группа готовит свой фрагмент передачи.  </vt:lpstr>
      <vt:lpstr>3 этап  Дети демонстрируют телепередачу.  </vt:lpstr>
      <vt:lpstr>АВТОРСКОЕ ТЕЛЕВИДЕНИЕ  читательский мини-проект в 4 классе</vt:lpstr>
      <vt:lpstr>С. Прокофьева  «Приключения жёлтого чемоданчика» </vt:lpstr>
      <vt:lpstr>Презентация PowerPoint</vt:lpstr>
      <vt:lpstr> Э. Успенский  «Гарантийные человечки» </vt:lpstr>
      <vt:lpstr>Презентация PowerPoint</vt:lpstr>
      <vt:lpstr>В. Крапивин  «Ковер-самолет» </vt:lpstr>
      <vt:lpstr>Презентация PowerPoint</vt:lpstr>
      <vt:lpstr>А. Некрасов  «Приключения капитана Врунгеля» </vt:lpstr>
      <vt:lpstr>Презентация PowerPoint</vt:lpstr>
      <vt:lpstr>Презентация PowerPoint</vt:lpstr>
      <vt:lpstr>К. Булычев  «Алиса и три капитана»  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2018-02-25T10:16:07Z</dcterms:created>
  <dcterms:modified xsi:type="dcterms:W3CDTF">2021-11-18T04:26:10Z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TC032134699991</vt:lpwstr>
  </property>
</Properties>
</file>