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5" r:id="rId3"/>
    <p:sldId id="256" r:id="rId4"/>
    <p:sldId id="257" r:id="rId5"/>
    <p:sldId id="264" r:id="rId6"/>
    <p:sldId id="260" r:id="rId7"/>
    <p:sldId id="272" r:id="rId8"/>
    <p:sldId id="261" r:id="rId9"/>
    <p:sldId id="262" r:id="rId10"/>
    <p:sldId id="263" r:id="rId11"/>
    <p:sldId id="266" r:id="rId12"/>
    <p:sldId id="269" r:id="rId13"/>
    <p:sldId id="271" r:id="rId14"/>
    <p:sldId id="259" r:id="rId15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94660"/>
  </p:normalViewPr>
  <p:slideViewPr>
    <p:cSldViewPr>
      <p:cViewPr>
        <p:scale>
          <a:sx n="100" d="100"/>
          <a:sy n="100" d="100"/>
        </p:scale>
        <p:origin x="-1046" y="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г.о.Отрадный 10 работ</c:v>
                </c:pt>
                <c:pt idx="1">
                  <c:v>Кинель-Черкасский район 45 работ</c:v>
                </c:pt>
                <c:pt idx="2">
                  <c:v>Богатовский район 7 работ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45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867087736520157"/>
          <c:y val="5.8591109413820057E-2"/>
          <c:w val="0.3355348576526323"/>
          <c:h val="0.93266025134539565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1660334124901054"/>
          <c:w val="0.60084538035418722"/>
          <c:h val="0.654094904803566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г.о.Отрадный  8 работ</c:v>
                </c:pt>
                <c:pt idx="1">
                  <c:v>м.р.Кинель-Черкасский 33 работы</c:v>
                </c:pt>
                <c:pt idx="2">
                  <c:v>м.р.Богатовский    3 работы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</c:v>
                </c:pt>
                <c:pt idx="1">
                  <c:v>33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322877489402694"/>
          <c:y val="0.27694309044702747"/>
          <c:w val="0.37219048235394098"/>
          <c:h val="0.6904655668041493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г.о.Отрадный 1 работа</c:v>
                </c:pt>
                <c:pt idx="1">
                  <c:v>м.р.Кинель-Черкасский 19 работ</c:v>
                </c:pt>
                <c:pt idx="2">
                  <c:v>м.р.Богатовский 11 работ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19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2622799560309783"/>
          <c:y val="0.2977154539244608"/>
          <c:w val="0.3589889142344086"/>
          <c:h val="0.6885429638383788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Лист1!$A$2:$A$19</c:f>
              <c:strCache>
                <c:ptCount val="18"/>
                <c:pt idx="0">
                  <c:v>ГБОУ СОШ№10«ОЦ»ЛИК»г.о.Отрадный </c:v>
                </c:pt>
                <c:pt idx="1">
                  <c:v>ГБОУ СОШ  №6 г.о.Отрадный </c:v>
                </c:pt>
                <c:pt idx="2">
                  <c:v>ГБОУ СОШ  № 8 г.о.Отрадный </c:v>
                </c:pt>
                <c:pt idx="3">
                  <c:v>ГБОУ СОШ«ОЦ«Гармония» г.о.Отрадный </c:v>
                </c:pt>
                <c:pt idx="4">
                  <c:v>ГБОУ СОШ №1 "ОЦ" с.Кинель-Черкассы</c:v>
                </c:pt>
                <c:pt idx="5">
                  <c:v>ГБОУ СОШ №2 "ОЦ" с.Кинель-Черкассы</c:v>
                </c:pt>
                <c:pt idx="6">
                  <c:v>Тоузаковский филиал ГБОУ СОШ №2 "ОЦ" с.Кинель-Черкассы</c:v>
                </c:pt>
                <c:pt idx="7">
                  <c:v>Ново-Ключевский филиал ГБОУ СОШ №2 "ОЦ" с.Кинель-Черкассы</c:v>
                </c:pt>
                <c:pt idx="8">
                  <c:v>Ерзовский филиал ГБОУ СОШ №2 "ОЦ" с.Кинель-Черкассы</c:v>
                </c:pt>
                <c:pt idx="9">
                  <c:v>ГБОУ СОШ №3 "ОЦ" с.Кинель-Черкассы</c:v>
                </c:pt>
                <c:pt idx="10">
                  <c:v>Лозовский филиал ГБОУ СОШ №3 "ОЦ" с.К-Ч</c:v>
                </c:pt>
                <c:pt idx="11">
                  <c:v>ГБОУ  СОШ  "ОЦ" с. Кротовка </c:v>
                </c:pt>
                <c:pt idx="12">
                  <c:v>ГБОУ  СОШ с. Кабановка </c:v>
                </c:pt>
                <c:pt idx="13">
                  <c:v>ГБОУ  ООШ с. Муханово </c:v>
                </c:pt>
                <c:pt idx="14">
                  <c:v>ГБОУ СОШ «ОЦ» с. Богатое  </c:v>
                </c:pt>
                <c:pt idx="15">
                  <c:v>ГБОУ СОШ  "ОЦ" с. Печинено </c:v>
                </c:pt>
                <c:pt idx="16">
                  <c:v>ГБОУ ООШ  с. Аверьяновка </c:v>
                </c:pt>
                <c:pt idx="17">
                  <c:v>ГБОУ ООШ  с. Тростянка 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15</c:v>
                </c:pt>
                <c:pt idx="5">
                  <c:v>29</c:v>
                </c:pt>
                <c:pt idx="6">
                  <c:v>21</c:v>
                </c:pt>
                <c:pt idx="7">
                  <c:v>5</c:v>
                </c:pt>
                <c:pt idx="8">
                  <c:v>3</c:v>
                </c:pt>
                <c:pt idx="9">
                  <c:v>6</c:v>
                </c:pt>
                <c:pt idx="10">
                  <c:v>1</c:v>
                </c:pt>
                <c:pt idx="11">
                  <c:v>10</c:v>
                </c:pt>
                <c:pt idx="12">
                  <c:v>4</c:v>
                </c:pt>
                <c:pt idx="13">
                  <c:v>3</c:v>
                </c:pt>
                <c:pt idx="14">
                  <c:v>16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204146176"/>
        <c:axId val="204147712"/>
        <c:axId val="0"/>
      </c:bar3DChart>
      <c:catAx>
        <c:axId val="204146176"/>
        <c:scaling>
          <c:orientation val="minMax"/>
        </c:scaling>
        <c:delete val="0"/>
        <c:axPos val="b"/>
        <c:majorTickMark val="none"/>
        <c:minorTickMark val="none"/>
        <c:tickLblPos val="nextTo"/>
        <c:crossAx val="204147712"/>
        <c:crosses val="autoZero"/>
        <c:auto val="1"/>
        <c:lblAlgn val="ctr"/>
        <c:lblOffset val="100"/>
        <c:noMultiLvlLbl val="0"/>
      </c:catAx>
      <c:valAx>
        <c:axId val="204147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041461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г.о.Отрадный</c:v>
                </c:pt>
                <c:pt idx="1">
                  <c:v>м.р.Кинель-Черкасский</c:v>
                </c:pt>
                <c:pt idx="2">
                  <c:v>м.р.Богатовский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г.о.Отрадный</c:v>
                </c:pt>
                <c:pt idx="1">
                  <c:v>м.р.Кинель-Черкасский</c:v>
                </c:pt>
                <c:pt idx="2">
                  <c:v>м.р.Богатовский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</c:v>
                </c:pt>
                <c:pt idx="1">
                  <c:v>7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206397824"/>
        <c:axId val="206156544"/>
        <c:axId val="0"/>
      </c:bar3DChart>
      <c:catAx>
        <c:axId val="206397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206156544"/>
        <c:crosses val="autoZero"/>
        <c:auto val="1"/>
        <c:lblAlgn val="ctr"/>
        <c:lblOffset val="100"/>
        <c:noMultiLvlLbl val="0"/>
      </c:catAx>
      <c:valAx>
        <c:axId val="206156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2063978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ooo.pravolimp.ru/contests/630cfd7153bb561fa601af46/contest_files" TargetMode="External"/><Relationship Id="rId13" Type="http://schemas.openxmlformats.org/officeDocument/2006/relationships/hyperlink" Target="http://ooo.pravolimp.ru/contests/62700bfe53bb56054401e63e/contest_files" TargetMode="External"/><Relationship Id="rId18" Type="http://schemas.openxmlformats.org/officeDocument/2006/relationships/hyperlink" Target="http://ooo.pravolimp.ru/contests/64e3aae753bb5609ea0810ed/claims" TargetMode="External"/><Relationship Id="rId3" Type="http://schemas.openxmlformats.org/officeDocument/2006/relationships/hyperlink" Target="https://ooo.pravolimp.ru/documents/64e85f4653bb560c360015df" TargetMode="External"/><Relationship Id="rId7" Type="http://schemas.openxmlformats.org/officeDocument/2006/relationships/hyperlink" Target="http://ooo.pravolimp.ru/contests/617664f053bb561f81032fae/contest_files" TargetMode="External"/><Relationship Id="rId12" Type="http://schemas.openxmlformats.org/officeDocument/2006/relationships/hyperlink" Target="http://ooo.pravolimp.ru/contests/63af063953bb566e6803ba01/contest_files" TargetMode="External"/><Relationship Id="rId17" Type="http://schemas.openxmlformats.org/officeDocument/2006/relationships/hyperlink" Target="http://ooo.pravolimp.ru/contests/64e3a0ed53bb5609ea080d75/claims" TargetMode="External"/><Relationship Id="rId2" Type="http://schemas.openxmlformats.org/officeDocument/2006/relationships/hyperlink" Target="https://ooo.pravolimp.ru/" TargetMode="External"/><Relationship Id="rId16" Type="http://schemas.openxmlformats.org/officeDocument/2006/relationships/hyperlink" Target="http://ooo.pravolimp.ru/contests/64e3aa8753bb5609ea081075/claim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ooo.pravolimp.ru/contests/630cec1753bb561fa601a5a9/contest_files" TargetMode="External"/><Relationship Id="rId11" Type="http://schemas.openxmlformats.org/officeDocument/2006/relationships/hyperlink" Target="http://ooo.pravolimp.ru/contests/621bb60e53bb5626360b1ffb/contest_fileshttp:/ooo.pravolimp.ru/contests/617664f053bb561f81032fae/contest_files" TargetMode="External"/><Relationship Id="rId5" Type="http://schemas.openxmlformats.org/officeDocument/2006/relationships/hyperlink" Target="http://ooo.pravolimp.ru/contests/630cee3753bb561fa601a6e2/contest_files" TargetMode="External"/><Relationship Id="rId15" Type="http://schemas.openxmlformats.org/officeDocument/2006/relationships/hyperlink" Target="http://ooo.pravolimp.ru/" TargetMode="External"/><Relationship Id="rId10" Type="http://schemas.openxmlformats.org/officeDocument/2006/relationships/hyperlink" Target="http://ooo.pravolimp.ru/contests/6368ca6353bb561e4d070248/contest_files" TargetMode="External"/><Relationship Id="rId19" Type="http://schemas.openxmlformats.org/officeDocument/2006/relationships/image" Target="../media/image2.png"/><Relationship Id="rId4" Type="http://schemas.openxmlformats.org/officeDocument/2006/relationships/hyperlink" Target="http://ooo.pravolimp.ru/contests/6176616853bb561f8103293c/contest_files" TargetMode="External"/><Relationship Id="rId9" Type="http://schemas.openxmlformats.org/officeDocument/2006/relationships/hyperlink" Target="http://ooo.pravolimp.ru/contests/61df24c753bb561ab50a4f71/contest_files" TargetMode="External"/><Relationship Id="rId14" Type="http://schemas.openxmlformats.org/officeDocument/2006/relationships/hyperlink" Target="http://ooo.pravolimp.ru/contests/645b39e453bb5604bb0306ea/contest_fil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oo.pravolimp.ru/contests/64e3aa8753bb5609ea081075/claims" TargetMode="External"/><Relationship Id="rId2" Type="http://schemas.openxmlformats.org/officeDocument/2006/relationships/hyperlink" Target="http://ooo.pravolimp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ooo.pravolimp.ru/contests/64e3aae753bb5609ea0810ed/claims" TargetMode="External"/><Relationship Id="rId4" Type="http://schemas.openxmlformats.org/officeDocument/2006/relationships/hyperlink" Target="http://ooo.pravolimp.ru/contests/64e3a0ed53bb5609ea080d75/claims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971600" y="332656"/>
            <a:ext cx="8136904" cy="6336704"/>
          </a:xfrm>
        </p:spPr>
        <p:txBody>
          <a:bodyPr>
            <a:normAutofit fontScale="92500" lnSpcReduction="10000"/>
          </a:bodyPr>
          <a:lstStyle/>
          <a:p>
            <a:pPr marL="82296" indent="0" algn="ctr">
              <a:spcAft>
                <a:spcPts val="0"/>
              </a:spcAft>
              <a:buNone/>
            </a:pPr>
            <a:r>
              <a:rPr lang="ru-RU" smtClean="0">
                <a:latin typeface="Times New Roman"/>
                <a:ea typeface="Calibri"/>
                <a:cs typeface="Times New Roman"/>
              </a:rPr>
              <a:t>ЗАСЕДАНИЕ </a:t>
            </a:r>
          </a:p>
          <a:p>
            <a:pPr marL="82296" indent="0" algn="ctr">
              <a:spcAft>
                <a:spcPts val="0"/>
              </a:spcAft>
              <a:buNone/>
            </a:pPr>
            <a:r>
              <a:rPr lang="ru-RU" smtClean="0">
                <a:latin typeface="Times New Roman"/>
                <a:ea typeface="Calibri"/>
                <a:cs typeface="Times New Roman"/>
              </a:rPr>
              <a:t>ТУМО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ОРКСЭ</a:t>
            </a:r>
          </a:p>
          <a:p>
            <a:pPr marL="82296" indent="0">
              <a:spcAft>
                <a:spcPts val="0"/>
              </a:spcAft>
              <a:buNone/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marL="82296" indent="0" algn="ctr"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Тема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: «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Духовно-нравственное развитие и воспитание учащихся в урочной 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           внеурочной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деятельности средствами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           курсов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ОРКСЭ, ОДНКНР, НОСЖ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</a:t>
            </a:r>
            <a:endParaRPr lang="ru-RU" sz="2800" dirty="0">
              <a:latin typeface="Calibri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                             06.09.2023</a:t>
            </a:r>
          </a:p>
          <a:p>
            <a:pPr marL="82296" indent="0">
              <a:spcAft>
                <a:spcPts val="0"/>
              </a:spcAft>
              <a:buNone/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r>
              <a:rPr lang="ru-RU" sz="2200" b="1" dirty="0" smtClean="0">
                <a:latin typeface="Times New Roman"/>
                <a:ea typeface="Calibri"/>
                <a:cs typeface="Times New Roman"/>
              </a:rPr>
              <a:t>Руководитель ТУМО</a:t>
            </a:r>
            <a:r>
              <a:rPr lang="ru-RU" sz="22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b="1" dirty="0" smtClean="0">
                <a:latin typeface="Times New Roman"/>
                <a:ea typeface="Calibri"/>
                <a:cs typeface="Times New Roman"/>
              </a:rPr>
              <a:t>ОРКСЭ  </a:t>
            </a:r>
            <a:r>
              <a:rPr lang="ru-RU" sz="2200" b="1" dirty="0" err="1">
                <a:latin typeface="Times New Roman"/>
                <a:ea typeface="Calibri"/>
                <a:cs typeface="Times New Roman"/>
              </a:rPr>
              <a:t>Прокаева</a:t>
            </a:r>
            <a:r>
              <a:rPr lang="ru-RU" sz="2200" b="1" dirty="0">
                <a:latin typeface="Times New Roman"/>
                <a:ea typeface="Calibri"/>
                <a:cs typeface="Times New Roman"/>
              </a:rPr>
              <a:t> Ольга </a:t>
            </a:r>
            <a:r>
              <a:rPr lang="ru-RU" sz="2200" b="1" dirty="0" err="1">
                <a:latin typeface="Times New Roman"/>
                <a:ea typeface="Calibri"/>
                <a:cs typeface="Times New Roman"/>
              </a:rPr>
              <a:t>Анупреевна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 marL="82296" indent="0">
              <a:spcAft>
                <a:spcPts val="0"/>
              </a:spcAft>
              <a:buNone/>
            </a:pP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790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385205"/>
              </p:ext>
            </p:extLst>
          </p:nvPr>
        </p:nvGraphicFramePr>
        <p:xfrm>
          <a:off x="1043608" y="116631"/>
          <a:ext cx="7992888" cy="67315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9758"/>
                <a:gridCol w="1155027"/>
                <a:gridCol w="3643348"/>
                <a:gridCol w="2814755"/>
              </a:tblGrid>
              <a:tr h="6101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Докладчик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(ФИО полностью, должность, место работы)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</a:tr>
              <a:tr h="574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13.00-13.05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Приветственное слово.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Регламент семинара</a:t>
                      </a: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Прокаева Ольга Анупреевна, - руководитель ТУМО педагогов ОРКСЭ 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</a:tr>
              <a:tr h="962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13.05-13.15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«Итоги деятельности ТУМО ОРКСЭ за 2022-2023 учебный год. Анализ участия школьников и педагогов </a:t>
                      </a:r>
                      <a:r>
                        <a:rPr lang="ru-RU" sz="1400" dirty="0" err="1">
                          <a:effectLst/>
                        </a:rPr>
                        <a:t>Отрадненского</a:t>
                      </a:r>
                      <a:r>
                        <a:rPr lang="ru-RU" sz="1400" dirty="0">
                          <a:effectLst/>
                        </a:rPr>
                        <a:t> ОО в конкурсах, организованных ТУМО ОРКСЭ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3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err="1">
                          <a:effectLst/>
                        </a:rPr>
                        <a:t>Прокаева</a:t>
                      </a:r>
                      <a:r>
                        <a:rPr lang="ru-RU" sz="1400" dirty="0">
                          <a:effectLst/>
                        </a:rPr>
                        <a:t> Ольга </a:t>
                      </a:r>
                      <a:r>
                        <a:rPr lang="ru-RU" sz="1400" dirty="0" err="1">
                          <a:effectLst/>
                        </a:rPr>
                        <a:t>Анупреевна</a:t>
                      </a:r>
                      <a:r>
                        <a:rPr lang="ru-RU" sz="1400" dirty="0">
                          <a:effectLst/>
                        </a:rPr>
                        <a:t>, руководитель ТУМО ОРКСЭ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537" marR="60537" marT="0" marB="0" anchor="ctr"/>
                </a:tc>
              </a:tr>
              <a:tr h="8135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13.15-13.25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Использование инновационных образовательных технологий  в духовно-нравственном воспитании младших школьников. 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Шилова Ольга Михайловна, учитель начальных классов ГБОУ СОШ "</a:t>
                      </a:r>
                      <a:r>
                        <a:rPr lang="ru-RU" sz="1400" dirty="0" err="1">
                          <a:effectLst/>
                        </a:rPr>
                        <a:t>Оц</a:t>
                      </a:r>
                      <a:r>
                        <a:rPr lang="ru-RU" sz="1400" dirty="0">
                          <a:effectLst/>
                        </a:rPr>
                        <a:t>" с. Богатое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</a:tr>
              <a:tr h="7584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13.25-13.35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Воспитание патриотических чувств у обучающихся средствами православного краеведения.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Коровина Елена Васильевна, учитель ОРКСЭ ГБОУ гимназия "ОЦ" Гармония" </a:t>
                      </a:r>
                      <a:r>
                        <a:rPr lang="ru-RU" sz="1400" dirty="0" err="1">
                          <a:effectLst/>
                        </a:rPr>
                        <a:t>г.о.Отрадный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</a:tr>
              <a:tr h="1016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13.35-13.45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Использование дополнительных материалов по профориентации, в том числе мультимедийных, в учебном курсе ОРКСЭ, НОСЖ, ОДНКНР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Горлова Светлана Георгиевна, учитель начальных классов ГБОУ СОШ №3 «ОЦ» </a:t>
                      </a:r>
                      <a:r>
                        <a:rPr lang="ru-RU" sz="1400" dirty="0" err="1">
                          <a:effectLst/>
                        </a:rPr>
                        <a:t>с.Кинель</a:t>
                      </a:r>
                      <a:r>
                        <a:rPr lang="ru-RU" sz="1400" dirty="0">
                          <a:effectLst/>
                        </a:rPr>
                        <a:t>-Черкассы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</a:tr>
              <a:tr h="10303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13.45-13.55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Основные направления работы ТУМО ОРКСЭ в 2023-2024 учебном году. О реализации модельных синхронизированных рабочих программ по ОРКСЭ, ОДНКНР, НОСЖ.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Прокаева</a:t>
                      </a:r>
                      <a:r>
                        <a:rPr lang="ru-RU" sz="1400" dirty="0">
                          <a:effectLst/>
                        </a:rPr>
                        <a:t> Ольга </a:t>
                      </a:r>
                      <a:r>
                        <a:rPr lang="ru-RU" sz="1400" dirty="0" err="1">
                          <a:effectLst/>
                        </a:rPr>
                        <a:t>Анупреевна</a:t>
                      </a:r>
                      <a:r>
                        <a:rPr lang="ru-RU" sz="1400" dirty="0">
                          <a:effectLst/>
                        </a:rPr>
                        <a:t>, руководитель ТУМО ОРКСЭ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</a:tr>
              <a:tr h="203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13.55-14.10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Подведение итогов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Участники семинара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37" marR="6053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93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4624"/>
            <a:ext cx="7890080" cy="1872208"/>
          </a:xfrm>
        </p:spPr>
        <p:txBody>
          <a:bodyPr>
            <a:normAutofit fontScale="90000"/>
          </a:bodyPr>
          <a:lstStyle/>
          <a:p>
            <a:pPr marL="82296" algn="ctr">
              <a:lnSpc>
                <a:spcPct val="115000"/>
              </a:lnSpc>
            </a:pP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ru-RU" sz="2800" b="1" dirty="0" smtClean="0">
                <a:latin typeface="Times New Roman"/>
                <a:ea typeface="Times New Roman"/>
                <a:cs typeface="Times New Roman"/>
              </a:rPr>
            </a:b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Территориального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учебно-методического объединения педагогов модулей курса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ОРКСЭ </a:t>
            </a:r>
            <a:r>
              <a:rPr lang="ru-RU" sz="2800" b="1" dirty="0" err="1" smtClean="0">
                <a:latin typeface="Times New Roman"/>
                <a:ea typeface="Times New Roman"/>
                <a:cs typeface="Times New Roman"/>
              </a:rPr>
              <a:t>Отрадненского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образовательного округа  </a:t>
            </a:r>
            <a:br>
              <a:rPr lang="ru-RU" sz="2800" b="1" dirty="0">
                <a:latin typeface="Times New Roman"/>
                <a:ea typeface="Times New Roman"/>
                <a:cs typeface="Times New Roman"/>
              </a:rPr>
            </a:br>
            <a:r>
              <a:rPr lang="ru-RU" sz="2800" b="1" dirty="0">
                <a:latin typeface="Times New Roman"/>
                <a:ea typeface="Times New Roman"/>
                <a:cs typeface="Times New Roman"/>
              </a:rPr>
              <a:t>на 2022-2023 учебный год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2800" dirty="0">
                <a:latin typeface="Calibri"/>
                <a:ea typeface="Times New Roman"/>
                <a:cs typeface="Times New Roman"/>
              </a:rPr>
              <a:t/>
            </a:r>
            <a:br>
              <a:rPr lang="ru-RU" sz="2800" dirty="0">
                <a:latin typeface="Calibri"/>
                <a:ea typeface="Times New Roman"/>
                <a:cs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204864"/>
            <a:ext cx="8100392" cy="4653136"/>
          </a:xfrm>
        </p:spPr>
        <p:txBody>
          <a:bodyPr>
            <a:normAutofit fontScale="70000" lnSpcReduction="20000"/>
          </a:bodyPr>
          <a:lstStyle/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повышение качества духовно-нравственного образования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</a:t>
            </a: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и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воспитания обучающихся через совершенствование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</a:t>
            </a: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профессионального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мастерства педагогов, преподающих </a:t>
            </a:r>
            <a:endParaRPr lang="ru-RU" dirty="0" smtClean="0">
              <a:latin typeface="Times New Roman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учебные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предметы ОРКСЭ, ОДНКНР, НОСЖ.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1.Выявление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и поддержка одарённых детей по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духовно-   </a:t>
            </a: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нравственному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направлению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2.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Методическая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поддержка педагогов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Выявление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лучших практик среди педагогов, преподающих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</a:t>
            </a:r>
          </a:p>
          <a:p>
            <a:pPr marL="82296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учебные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предметы ОРКСЭ, ОДНКНР, НОСЖ.</a:t>
            </a:r>
            <a:r>
              <a:rPr lang="ru-RU" sz="3600" dirty="0">
                <a:latin typeface="Times New Roman"/>
                <a:ea typeface="Calibri"/>
                <a:cs typeface="Times New Roman"/>
              </a:rPr>
              <a:t> </a:t>
            </a:r>
            <a:endParaRPr lang="ru-RU" sz="2800" dirty="0"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969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0"/>
            <a:ext cx="8496944" cy="6813376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2400" b="1" i="1" u="sng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Семинары</a:t>
            </a:r>
          </a:p>
          <a:p>
            <a:pPr marL="539496" indent="-457200">
              <a:buFont typeface="+mj-lt"/>
              <a:buAutoNum type="arabicPeriod"/>
            </a:pP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Семинар 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в рамках работы окружной августовской конференции работников образования </a:t>
            </a:r>
            <a:r>
              <a:rPr lang="ru-RU" sz="2400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Отрадненского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управления министерства образования и науки Самарской области «Духовно-нравственное развитие и воспитание учащихся в урочной и внеурочной деятельности средствами курсов ОРКСЭ, ОДНКНР, НОСЖ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26.08.2022</a:t>
            </a:r>
          </a:p>
          <a:p>
            <a:pPr marL="539496" indent="-457200">
              <a:buFont typeface="+mj-lt"/>
              <a:buAutoNum type="arabicPeriod"/>
            </a:pP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Семинар по теме «Использование технологий и приёмов, способствующих развитию познавательной активности в рамках преподавания учебных предметов ОРКСЭ, ОДНКНР, НОСЖ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r>
              <a:rPr lang="ru-RU" sz="24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Декабрь </a:t>
            </a:r>
            <a:r>
              <a:rPr lang="ru-RU" sz="2400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2022</a:t>
            </a:r>
            <a:endParaRPr lang="ru-RU" sz="24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539496" indent="-457200">
              <a:buFont typeface="+mj-lt"/>
              <a:buAutoNum type="arabicPeriod"/>
            </a:pP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Семинар по теме «Развитие творческих способностей школьников при изучении курсов ОРКСЭ, ОДНКНР, НОСЖ, ОПК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Февраль  2023</a:t>
            </a:r>
          </a:p>
          <a:p>
            <a:pPr marL="539496" indent="-457200">
              <a:buFont typeface="+mj-lt"/>
              <a:buAutoNum type="arabicPeriod"/>
            </a:pP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Семинар по теме 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Педагогическое наследие К.Д. Ушинского в современной практике духовно-нравственного воспитания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</a:t>
            </a:r>
            <a:r>
              <a:rPr lang="ru-RU" sz="2400" i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Май </a:t>
            </a:r>
            <a:r>
              <a:rPr lang="ru-RU" sz="2400" i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2023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9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0"/>
            <a:ext cx="8604448" cy="6858000"/>
          </a:xfrm>
        </p:spPr>
        <p:txBody>
          <a:bodyPr>
            <a:noAutofit/>
          </a:bodyPr>
          <a:lstStyle/>
          <a:p>
            <a:pPr lvl="0">
              <a:buClr>
                <a:srgbClr val="3891A7"/>
              </a:buClr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Всероссийская олимпиада по ОПК                                       (школьный, муниципальный тур) 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Сентябрь-ноябрь 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2022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ru-RU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                                        Конкурсы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ea typeface="Times New Roman"/>
                <a:cs typeface="Times New Roman" pitchFamily="18" charset="0"/>
              </a:rPr>
              <a:t>VII</a:t>
            </a: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 Открытый окружной фестиваль «Покровские чтения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октябрь 2022 года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Окружной конкурс методических разработок уроков и занятий  по внеурочной деятельности  по модулям курса «Основы религиозных культур и светской этики» и «Основы духовно- нравственной культуры народов России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ноябрь 2022 года</a:t>
            </a:r>
          </a:p>
          <a:p>
            <a:pPr marL="596646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Окружной этап </a:t>
            </a:r>
            <a:r>
              <a:rPr lang="en-US" sz="2800" dirty="0">
                <a:latin typeface="Times New Roman" pitchFamily="18" charset="0"/>
                <a:ea typeface="Times New Roman"/>
                <a:cs typeface="Times New Roman" pitchFamily="18" charset="0"/>
              </a:rPr>
              <a:t>XXIII</a:t>
            </a: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 Областных школьных Кирилло-Мефодиевских 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чтений март 2023 года</a:t>
            </a:r>
          </a:p>
          <a:p>
            <a:pPr marL="596646" indent="-514350">
              <a:buFont typeface="+mj-lt"/>
              <a:buAutoNum type="arabicPeriod"/>
            </a:pPr>
            <a:r>
              <a:rPr lang="en-US" sz="2800" dirty="0">
                <a:latin typeface="Times New Roman" pitchFamily="18" charset="0"/>
                <a:ea typeface="Times New Roman"/>
                <a:cs typeface="Times New Roman" pitchFamily="18" charset="0"/>
              </a:rPr>
              <a:t>X</a:t>
            </a:r>
            <a:r>
              <a:rPr lang="ru-RU" sz="2800" dirty="0">
                <a:latin typeface="Times New Roman" pitchFamily="18" charset="0"/>
                <a:ea typeface="Times New Roman"/>
                <a:cs typeface="Times New Roman" pitchFamily="18" charset="0"/>
              </a:rPr>
              <a:t> Окружного конкурса «Пасхальная неделя</a:t>
            </a: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»                         май 2023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9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992888" cy="2420888"/>
          </a:xfrm>
        </p:spPr>
        <p:txBody>
          <a:bodyPr>
            <a:noAutofit/>
          </a:bodyPr>
          <a:lstStyle/>
          <a:p>
            <a:r>
              <a:rPr lang="ru-RU" sz="2400" dirty="0" smtClean="0"/>
              <a:t>Участие школ в конкурсах, организованных ТУМО ОРКСЭ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/>
              <a:t>Открытый окружной фестиваль «Покровские чтения»</a:t>
            </a:r>
            <a:br>
              <a:rPr lang="ru-RU" sz="2400" b="1" dirty="0" smtClean="0"/>
            </a:br>
            <a:r>
              <a:rPr lang="ru-RU" sz="2400" b="1" dirty="0" smtClean="0"/>
              <a:t>                                                   62 работы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404605"/>
              </p:ext>
            </p:extLst>
          </p:nvPr>
        </p:nvGraphicFramePr>
        <p:xfrm>
          <a:off x="3419872" y="3140968"/>
          <a:ext cx="5616624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43608" y="2870554"/>
            <a:ext cx="33123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Номинации</a:t>
            </a:r>
            <a:b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1. Рисунок (35)</a:t>
            </a:r>
            <a:b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2.Художественное 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чтение (20)</a:t>
            </a:r>
            <a:r>
              <a:rPr lang="ru-RU" sz="24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sz="24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3.Исследовательская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работа (7)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16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890080" cy="504056"/>
          </a:xfrm>
        </p:spPr>
        <p:txBody>
          <a:bodyPr>
            <a:normAutofit/>
          </a:bodyPr>
          <a:lstStyle/>
          <a:p>
            <a:r>
              <a:rPr lang="ru-RU" sz="2400" dirty="0"/>
              <a:t>Участие школ в конкурсах, организованных ТУМО ОРКСЭ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297455"/>
              </p:ext>
            </p:extLst>
          </p:nvPr>
        </p:nvGraphicFramePr>
        <p:xfrm>
          <a:off x="3419872" y="1988840"/>
          <a:ext cx="5624542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71600" y="836712"/>
            <a:ext cx="8172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Окружной этап Областных школьных Кирилло-Мефодиевских чтений</a:t>
            </a:r>
          </a:p>
          <a:p>
            <a:r>
              <a:rPr lang="ru-RU" sz="2000" b="1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                                                             46 работ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844824"/>
            <a:ext cx="28803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Номинации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1.Исследовательская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  работа (6 работ)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2. </a:t>
            </a:r>
            <a:r>
              <a:rPr lang="ru-RU" sz="2000" dirty="0" err="1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Художественое</a:t>
            </a: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  чтение (30 работ)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3. Литературное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</a:t>
            </a: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творчество (7 работ)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4. Методические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rgbClr val="4F271C">
                    <a:satMod val="130000"/>
                  </a:srgb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    разработки (3 работы)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536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2653"/>
            <a:ext cx="8100392" cy="52602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4F271C">
                    <a:satMod val="130000"/>
                  </a:srgbClr>
                </a:solidFill>
              </a:rPr>
              <a:t>Участие школ в конкурсах, организованных ТУМО ОРКСЭ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96216" y="980728"/>
            <a:ext cx="756084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Окружной конкурс Пасхальная </a:t>
            </a:r>
            <a:r>
              <a:rPr lang="ru-RU" dirty="0" smtClean="0"/>
              <a:t>неделя</a:t>
            </a:r>
          </a:p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31 работа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219585"/>
              </p:ext>
            </p:extLst>
          </p:nvPr>
        </p:nvGraphicFramePr>
        <p:xfrm>
          <a:off x="3113584" y="2132856"/>
          <a:ext cx="603041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115616" y="3356992"/>
            <a:ext cx="2069976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</a:rPr>
              <a:t>Номинации</a:t>
            </a:r>
          </a:p>
          <a:p>
            <a:pPr lvl="0">
              <a:lnSpc>
                <a:spcPct val="150000"/>
              </a:lnSpc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</a:rPr>
              <a:t>1.Пасхальная</a:t>
            </a:r>
          </a:p>
          <a:p>
            <a:pPr lvl="0">
              <a:lnSpc>
                <a:spcPct val="150000"/>
              </a:lnSpc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</a:rPr>
              <a:t> открытка (27)</a:t>
            </a:r>
          </a:p>
          <a:p>
            <a:pPr lvl="0">
              <a:lnSpc>
                <a:spcPct val="150000"/>
              </a:lnSpc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160" b="1" dirty="0" smtClean="0">
                <a:solidFill>
                  <a:prstClr val="black"/>
                </a:solidFill>
              </a:rPr>
              <a:t>2.Стенд (4)</a:t>
            </a:r>
            <a:endParaRPr lang="ru-RU" sz="216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65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31445199"/>
              </p:ext>
            </p:extLst>
          </p:nvPr>
        </p:nvGraphicFramePr>
        <p:xfrm>
          <a:off x="0" y="0"/>
          <a:ext cx="9144000" cy="6813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645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17240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rgbClr val="4F271C">
                    <a:satMod val="130000"/>
                  </a:srgbClr>
                </a:solidFill>
              </a:rPr>
              <a:t>Участие </a:t>
            </a: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</a:rPr>
              <a:t>ОУ  </a:t>
            </a:r>
            <a:r>
              <a:rPr lang="ru-RU" sz="2400" dirty="0" err="1" smtClean="0">
                <a:solidFill>
                  <a:srgbClr val="4F271C">
                    <a:satMod val="130000"/>
                  </a:srgbClr>
                </a:solidFill>
              </a:rPr>
              <a:t>Отрадненского</a:t>
            </a:r>
            <a:r>
              <a:rPr lang="ru-RU" sz="2400" dirty="0" smtClean="0">
                <a:solidFill>
                  <a:srgbClr val="4F271C">
                    <a:satMod val="130000"/>
                  </a:srgbClr>
                </a:solidFill>
              </a:rPr>
              <a:t> округа в </a:t>
            </a:r>
            <a:r>
              <a:rPr lang="ru-RU" sz="2400" dirty="0">
                <a:solidFill>
                  <a:srgbClr val="4F271C">
                    <a:satMod val="130000"/>
                  </a:srgbClr>
                </a:solidFill>
              </a:rPr>
              <a:t>конкурсах, организованных ТУМО ОРКСЭ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9990196"/>
              </p:ext>
            </p:extLst>
          </p:nvPr>
        </p:nvGraphicFramePr>
        <p:xfrm>
          <a:off x="1043608" y="980728"/>
          <a:ext cx="806720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899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60648"/>
            <a:ext cx="8064896" cy="5400600"/>
          </a:xfrm>
        </p:spPr>
        <p:txBody>
          <a:bodyPr/>
          <a:lstStyle/>
          <a:p>
            <a:pPr marL="82296" indent="0">
              <a:buNone/>
            </a:pPr>
            <a:r>
              <a:rPr lang="ru-RU" b="1" u="sng" dirty="0" smtClean="0"/>
              <a:t>                                     Решение:</a:t>
            </a:r>
          </a:p>
          <a:p>
            <a:r>
              <a:rPr lang="ru-RU" sz="2800" dirty="0" smtClean="0"/>
              <a:t>1.Активизировать участие педагогов в конкурсах, организованных ТУМО ОРКСЭ  </a:t>
            </a:r>
          </a:p>
          <a:p>
            <a:pPr marL="82296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в 2023-24 учебном году</a:t>
            </a:r>
          </a:p>
          <a:p>
            <a:pPr marL="82296" indent="0">
              <a:buNone/>
            </a:pPr>
            <a:endParaRPr lang="ru-RU" sz="2800" dirty="0" smtClean="0"/>
          </a:p>
          <a:p>
            <a:r>
              <a:rPr lang="ru-RU" sz="2800" dirty="0" smtClean="0"/>
              <a:t>2. Активизировать участие </a:t>
            </a:r>
            <a:r>
              <a:rPr lang="ru-RU" sz="2800" dirty="0"/>
              <a:t>школьников ОУ </a:t>
            </a:r>
            <a:r>
              <a:rPr lang="ru-RU" sz="2800" dirty="0" err="1"/>
              <a:t>Отрадненского</a:t>
            </a:r>
            <a:r>
              <a:rPr lang="ru-RU" sz="2800" dirty="0"/>
              <a:t> </a:t>
            </a:r>
            <a:r>
              <a:rPr lang="ru-RU" sz="2800" dirty="0" smtClean="0"/>
              <a:t>округа в ОЛИМПИАДАХ, организованных </a:t>
            </a:r>
            <a:r>
              <a:rPr lang="ru-RU" sz="2800" dirty="0"/>
              <a:t>Московским </a:t>
            </a:r>
            <a:r>
              <a:rPr lang="ru-RU" sz="2800" dirty="0" smtClean="0"/>
              <a:t>ПСТГУ для учащихся 1-6 классов.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98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8172400" cy="6885384"/>
          </a:xfrm>
        </p:spPr>
        <p:txBody>
          <a:bodyPr>
            <a:noAutofit/>
          </a:bodyPr>
          <a:lstStyle/>
          <a:p>
            <a:pPr algn="ctr"/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Вся 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информация и регистрация на туры ОЛИМПИАДЫ, организованные Московским ПСТГУ будет публиковаться здесь: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https://ooo.pravolimp.ru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 smtClean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2023-2024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олимпиады ОПК, ОРКСЭ и ОДНКНР 1-6 классы</a:t>
            </a:r>
          </a:p>
          <a:p>
            <a:pPr algn="just"/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Темы: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«Моя страна – Россия. Паломничество»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  </a:t>
            </a:r>
            <a:endParaRPr lang="ru-RU" sz="1400" dirty="0" smtClean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Календарь: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://ooo.pravolimp.ru/documents/64e85f4653bb560c360015df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                  1 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и 2 классы могут принять участие в школьном туре в течение всего учебного года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4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тур для этой категории участников не предусмотрен.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1.09 – 20.11.2023         Школьный тур для 3-6 классов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24.11 - 25.11.2023        Муниципальный тур 3-6 классов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03.02.2024                    Региональный тур 3-6 классов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08.03 - 10.03.2024        Финальный тур 3-6 классов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Очень важный комментарий к календарю.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Заявки на участие в муниципальных и региональных турах будут открываться не позднее чем за 10 дней до начала тура и закрываться - за сутки до начала тура</a:t>
            </a:r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Другой очень важный момент –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тур может пройти только в указанные сроки и результаты должны быть загружены не позднее 2 суток после проведения тура</a:t>
            </a:r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                               С 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заданиями прошедшего года можно познакомиться по следующим ссылкам: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Школьный тур 1-2 классов:    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Школьный тур 3-4 классов:    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Школьный тур 5-6 классов:    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8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Муниципальный тур 3-6 классов:    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9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0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Региональный тур 3-6 классов:      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1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2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Финальный тур 3-6 классов:            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3"/>
              </a:rPr>
              <a:t>2022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2023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Школьный тур 2023/24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Олимпиада по ОРКСЭ и ОДНКНР проводится для учащихся 1 – 6 классов по всем модулям.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 школьном туре 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1 и 2 классы могут принять участие в школьном туре в течение всего учебного года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3-6 классам важно провести школьный тур до 13 ноября, когда стартует муниципальный тур.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Условия участия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Олимпиада – бесплатная олимпиада. Сбор взносов за участие в олимпиаде ни на одном из этапов не допускается. Заявку на проведение школьного тура может подавать только учитель. Тур проводится в школьных кабинетах под строгим контролем учителей.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Как провести школьный тур для 1-6 классов? 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Представитель от школы (обязательно учитель, не ученик и не родитель) подаёт заявку на школьный тур на сайте олимпиады (возможно несколько заявок от одной школы от учителей из разных классов и параллелей).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Важное примечание: 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чтобы подать заявку, нужно сначала зарегистрироваться на сайте или войти на сайт (если Вы уже были зарегистрированы), а уже потом на главной странице олимпиады 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http://ooo.pravolimp.ru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, подать заявку нажав на кнопку «Подать заявку на школьный тур 2023/24».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Важно!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В заявках есть дублирование заданий, нужно выбрать нужную Вам заявку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6"/>
              </a:rPr>
              <a:t>Школьный тур 2023/24 для 3-6 классов по ОПК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 это тоже самое, что и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7"/>
              </a:rPr>
              <a:t>Школьный тур 2023/24 для 3-4 классов (ОРКСЭ)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18"/>
              </a:rPr>
              <a:t>Школьный тур 2023/24 для 5-6 классов (ОДНКНР)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Разница только в бланках дипломов. Например, те кто проходит модуль ОПК предпочтут диплом ОПК, а те кто Светскую этику или другие модули диплом ОРКСЭ. Для дальнейшего участия разницы нет: из всех туров учащиеся на одинаковых условиях проходит в муниципальный тур.</a:t>
            </a:r>
          </a:p>
          <a:p>
            <a:pPr algn="ctr"/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" y="-16192"/>
            <a:ext cx="954460" cy="95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4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6632"/>
            <a:ext cx="8064896" cy="6552728"/>
          </a:xfrm>
        </p:spPr>
        <p:txBody>
          <a:bodyPr>
            <a:normAutofit lnSpcReduction="10000"/>
          </a:bodyPr>
          <a:lstStyle/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Школьный тур 2023/24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Олимпиада по ОРКСЭ и ОДНКНР проводится для учащихся 1 – 6 классов по всем модулям.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 школьном туре </a:t>
            </a: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1 и 2 классы могут принять участие в школьном туре в течение всего учебного года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3-6 классам важно провести школьный тур до 13 ноября, когда стартует муниципальный тур.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Условия участия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Олимпиада – бесплатная олимпиада. Сбор взносов за участие в олимпиаде ни на одном из этапов не допускается. Заявку на проведение школьного тура может подавать только учитель. Тур проводится в школьных кабинетах под строгим контролем учителей.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Как провести школьный тур для 1-6 классов? 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Представитель от школы (обязательно учитель, не ученик и не родитель) подаёт заявку на школьный тур на сайте олимпиады (возможно несколько заявок от одной школы от учителей из разных классов и параллелей).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Важное примечание: 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чтобы подать заявку, нужно сначала зарегистрироваться на сайте или войти на сайт (если Вы уже были зарегистрированы), а уже потом на главной странице олимпиады 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http://ooo.pravolimp.ru</a:t>
            </a:r>
            <a:r>
              <a:rPr lang="ru-RU" sz="1400" i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, подать заявку нажав на кнопку «Подать заявку на школьный тур 2023/24».</a:t>
            </a:r>
            <a:endParaRPr lang="ru-RU" sz="1400" dirty="0">
              <a:solidFill>
                <a:srgbClr val="11111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b="1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Важно!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В заявках есть дублирование заданий, нужно выбрать нужную Вам заявку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Школьный тур 2023/24 для 3-6 классов по ОПК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  это тоже самое, что и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Школьный тур 2023/24 для 3-4 классов (ОРКСЭ)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Школьный тур 2023/24 для 5-6 классов (ОДНКНР)</a:t>
            </a: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" lvl="0" indent="0" algn="just">
              <a:buClr>
                <a:srgbClr val="3891A7"/>
              </a:buClr>
              <a:buNone/>
            </a:pPr>
            <a:r>
              <a:rPr lang="ru-RU" sz="1400" dirty="0">
                <a:solidFill>
                  <a:srgbClr val="111111"/>
                </a:solidFill>
                <a:latin typeface="Times New Roman" pitchFamily="18" charset="0"/>
                <a:cs typeface="Times New Roman" pitchFamily="18" charset="0"/>
              </a:rPr>
              <a:t>Разница только в бланках дипломов. Например, те кто проходит модуль ОПК предпочтут диплом ОПК, а те кто Светскую этику или другие модули диплом ОРКСЭ. Для дальнейшего участия разницы нет: из всех туров учащиеся на одинаковых условиях проходит в муниципальный тур.</a:t>
            </a:r>
          </a:p>
          <a:p>
            <a:pPr marL="27432" lvl="0" indent="0" algn="ctr">
              <a:buClr>
                <a:srgbClr val="3891A7"/>
              </a:buClr>
              <a:buNone/>
            </a:pPr>
            <a:endParaRPr 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2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91880" y="5877272"/>
            <a:ext cx="5318408" cy="752104"/>
          </a:xfrm>
        </p:spPr>
        <p:txBody>
          <a:bodyPr>
            <a:normAutofit/>
          </a:bodyPr>
          <a:lstStyle/>
          <a:p>
            <a:r>
              <a:rPr lang="en-US" sz="2800" b="1" dirty="0">
                <a:effectLst/>
              </a:rPr>
              <a:t>prokaeva.olga2015@yandex.ru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i="1" dirty="0" smtClean="0"/>
              <a:t>Спасибо за внимание 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73061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918</TotalTime>
  <Words>626</Words>
  <Application>Microsoft Office PowerPoint</Application>
  <PresentationFormat>Экран (4:3)</PresentationFormat>
  <Paragraphs>153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Презентация PowerPoint</vt:lpstr>
      <vt:lpstr>Презентация PowerPoint</vt:lpstr>
      <vt:lpstr> Территориального учебно-методического объединения педагогов модулей курса ОРКСЭ Отрадненского образовательного округа   на 2022-2023 учебный год. </vt:lpstr>
      <vt:lpstr>Презентация PowerPoint</vt:lpstr>
      <vt:lpstr>Презентация PowerPoint</vt:lpstr>
      <vt:lpstr>Участие школ в конкурсах, организованных ТУМО ОРКСЭ    Открытый окружной фестиваль «Покровские чтения»                                                    62 работы </vt:lpstr>
      <vt:lpstr>Участие школ в конкурсах, организованных ТУМО ОРКСЭ</vt:lpstr>
      <vt:lpstr>Участие школ в конкурсах, организованных ТУМО ОРКСЭ</vt:lpstr>
      <vt:lpstr>Презентация PowerPoint</vt:lpstr>
      <vt:lpstr>Участие ОУ  Отрадненского округа в конкурсах, организованных ТУМО ОРКСЭ</vt:lpstr>
      <vt:lpstr>Презентация PowerPoint</vt:lpstr>
      <vt:lpstr>Презентация PowerPoint</vt:lpstr>
      <vt:lpstr>Презентация PowerPoint</vt:lpstr>
      <vt:lpstr>prokaeva.olga2015@yandex.ru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русский язык</dc:creator>
  <cp:lastModifiedBy>русский язык</cp:lastModifiedBy>
  <cp:revision>37</cp:revision>
  <cp:lastPrinted>2023-09-05T13:54:37Z</cp:lastPrinted>
  <dcterms:created xsi:type="dcterms:W3CDTF">2023-09-03T03:15:31Z</dcterms:created>
  <dcterms:modified xsi:type="dcterms:W3CDTF">2023-09-05T13:55:10Z</dcterms:modified>
</cp:coreProperties>
</file>