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4"/>
  </p:notesMasterIdLst>
  <p:sldIdLst>
    <p:sldId id="259" r:id="rId2"/>
    <p:sldId id="258" r:id="rId3"/>
    <p:sldId id="260" r:id="rId4"/>
    <p:sldId id="268" r:id="rId5"/>
    <p:sldId id="262" r:id="rId6"/>
    <p:sldId id="263" r:id="rId7"/>
    <p:sldId id="272" r:id="rId8"/>
    <p:sldId id="271" r:id="rId9"/>
    <p:sldId id="270" r:id="rId10"/>
    <p:sldId id="269" r:id="rId11"/>
    <p:sldId id="264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B3289-D170-420D-80D0-5C2E180751B9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534EA8-D95D-48CD-B32F-DC80DA719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382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34EA8-D95D-48CD-B32F-DC80DA719B5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011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34EA8-D95D-48CD-B32F-DC80DA719B5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58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34EA8-D95D-48CD-B32F-DC80DA719B5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351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34EA8-D95D-48CD-B32F-DC80DA719B5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362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34EA8-D95D-48CD-B32F-DC80DA719B5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728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914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97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701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28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34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646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4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221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62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696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157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327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885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559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524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886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5287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66D714-09D6-405F-8E0D-D83CBE71D2C7}" type="datetimeFigureOut">
              <a:rPr lang="ru-RU" smtClean="0"/>
              <a:t>чт 30.10.25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D860AAC-3A3C-4538-8836-95881AA77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808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7" y="1774150"/>
            <a:ext cx="6815669" cy="1515533"/>
          </a:xfrm>
        </p:spPr>
        <p:txBody>
          <a:bodyPr/>
          <a:lstStyle/>
          <a:p>
            <a:r>
              <a:rPr lang="ru-RU" sz="2000" b="1" dirty="0">
                <a:solidFill>
                  <a:srgbClr val="002060"/>
                </a:solidFill>
              </a:rPr>
              <a:t>Единство творчества и души: </a:t>
            </a: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родительское </a:t>
            </a:r>
            <a:r>
              <a:rPr lang="ru-RU" sz="2000" b="1" dirty="0">
                <a:solidFill>
                  <a:srgbClr val="002060"/>
                </a:solidFill>
              </a:rPr>
              <a:t>участие в нравственном воспитании обучающихся детского объединения «Театр народной песни «</a:t>
            </a:r>
            <a:r>
              <a:rPr lang="ru-RU" sz="2000" b="1" dirty="0" err="1">
                <a:solidFill>
                  <a:srgbClr val="002060"/>
                </a:solidFill>
              </a:rPr>
              <a:t>Отрадушка</a:t>
            </a:r>
            <a:r>
              <a:rPr lang="ru-RU" sz="2000" b="1" dirty="0">
                <a:solidFill>
                  <a:srgbClr val="002060"/>
                </a:solidFill>
              </a:rPr>
              <a:t>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3740724"/>
            <a:ext cx="6815669" cy="1320802"/>
          </a:xfrm>
        </p:spPr>
        <p:txBody>
          <a:bodyPr>
            <a:normAutofit fontScale="70000" lnSpcReduction="20000"/>
          </a:bodyPr>
          <a:lstStyle/>
          <a:p>
            <a:r>
              <a:rPr lang="ru-RU" sz="2200" b="1" dirty="0" smtClean="0">
                <a:solidFill>
                  <a:schemeClr val="accent1"/>
                </a:solidFill>
              </a:rPr>
              <a:t>Пушкина </a:t>
            </a:r>
            <a:r>
              <a:rPr lang="ru-RU" sz="2200" b="1" dirty="0">
                <a:solidFill>
                  <a:schemeClr val="accent1"/>
                </a:solidFill>
              </a:rPr>
              <a:t>Екатерина Евгеньевна</a:t>
            </a:r>
          </a:p>
          <a:p>
            <a:r>
              <a:rPr lang="ru-RU" sz="2200" b="1" dirty="0">
                <a:solidFill>
                  <a:schemeClr val="accent1"/>
                </a:solidFill>
              </a:rPr>
              <a:t>педагог дополнительного образования СП ГБОУ СОШ № 6 </a:t>
            </a:r>
            <a:endParaRPr lang="ru-RU" sz="2200" b="1" dirty="0" smtClean="0">
              <a:solidFill>
                <a:schemeClr val="accent1"/>
              </a:solidFill>
            </a:endParaRPr>
          </a:p>
          <a:p>
            <a:r>
              <a:rPr lang="ru-RU" sz="2200" b="1" dirty="0" err="1" smtClean="0">
                <a:solidFill>
                  <a:schemeClr val="accent1"/>
                </a:solidFill>
              </a:rPr>
              <a:t>г.о</a:t>
            </a:r>
            <a:r>
              <a:rPr lang="ru-RU" sz="2200" b="1" dirty="0">
                <a:solidFill>
                  <a:schemeClr val="accent1"/>
                </a:solidFill>
              </a:rPr>
              <a:t>. Отрадный</a:t>
            </a:r>
          </a:p>
          <a:p>
            <a:r>
              <a:rPr lang="ru-RU" sz="2200" b="1" dirty="0">
                <a:solidFill>
                  <a:schemeClr val="accent1"/>
                </a:solidFill>
              </a:rPr>
              <a:t>Центр Дополнительного Образования Детей</a:t>
            </a:r>
          </a:p>
          <a:p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87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1098279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Взаимодействие с родителями как основа нравственного воспитания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8982" y="2826270"/>
            <a:ext cx="52370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alibri" panose="020F0502020204030204" pitchFamily="34" charset="0"/>
              </a:rPr>
              <a:t>В основе моей работы с родителями лежит убеждение, что нравственные ценности формируются в гармоничном союзе семьи и творческого коллектива. Родители – не просто зрители, а активные участники образовательного процесса.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592877"/>
            <a:ext cx="5221944" cy="308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6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565" y="912046"/>
            <a:ext cx="9712033" cy="1482435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</a:rPr>
              <a:t>Ф</a:t>
            </a:r>
            <a:r>
              <a:rPr lang="ru-RU" b="1" dirty="0" smtClean="0">
                <a:solidFill>
                  <a:schemeClr val="accent1"/>
                </a:solidFill>
              </a:rPr>
              <a:t>ормы </a:t>
            </a:r>
            <a:r>
              <a:rPr lang="ru-RU" b="1" dirty="0">
                <a:solidFill>
                  <a:schemeClr val="accent1"/>
                </a:solidFill>
              </a:rPr>
              <a:t>взаимодействия с родителями обучающихся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16182" y="2105891"/>
            <a:ext cx="4218710" cy="408709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9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совместные </a:t>
            </a:r>
            <a:r>
              <a:rPr lang="ru-RU" sz="8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репетиции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мастер-классы по народному </a:t>
            </a:r>
            <a:r>
              <a:rPr lang="ru-RU" sz="8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творчеству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тематические вечера, посвященные русским традициям и </a:t>
            </a:r>
            <a:r>
              <a:rPr lang="ru-RU" sz="8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обычаям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родители </a:t>
            </a:r>
            <a:r>
              <a:rPr lang="ru-RU" sz="8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помогают в создании костюмов и декораций, делятся своими знаниями и опытом, поддерживают детей в их творческих </a:t>
            </a:r>
            <a:r>
              <a:rPr lang="ru-RU" sz="8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начинаниях</a:t>
            </a:r>
            <a:endParaRPr lang="ru-RU" sz="8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8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8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9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9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642" y="2394481"/>
            <a:ext cx="3214590" cy="21092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028" y="4322618"/>
            <a:ext cx="3092091" cy="178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2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565" y="912046"/>
            <a:ext cx="9712033" cy="1482435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Объединение </a:t>
            </a:r>
            <a:r>
              <a:rPr lang="ru-RU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«Театр народной песни «</a:t>
            </a:r>
            <a:r>
              <a:rPr lang="ru-RU" b="1" dirty="0" err="1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Отрадушка</a:t>
            </a:r>
            <a:r>
              <a:rPr lang="ru-RU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br>
              <a:rPr lang="ru-RU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79765" y="2394481"/>
            <a:ext cx="4218710" cy="374072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9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8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Так как наш коллектив песенный, то особое внимание уделяется народной песне как источнику нравственных идеалов. Через изучение текстов, мелодий, традиционного костюма дети приобщаются к культурному наследию, учатся уважать историю своего </a:t>
            </a:r>
            <a:r>
              <a:rPr lang="ru-RU" sz="80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народа.</a:t>
            </a:r>
            <a:r>
              <a:rPr lang="ru-RU" sz="8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Родители также вовлекаются в этот процесс, вместе с детьми разучивают песни, изучают традиции.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8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8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9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9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475" y="2530765"/>
            <a:ext cx="2610690" cy="36622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386" y="2504163"/>
            <a:ext cx="3674466" cy="36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3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accent1"/>
                </a:solidFill>
              </a:rPr>
              <a:t>Результат </a:t>
            </a:r>
            <a:r>
              <a:rPr lang="ru-RU" b="1" dirty="0">
                <a:solidFill>
                  <a:schemeClr val="accent1"/>
                </a:solidFill>
              </a:rPr>
              <a:t>такого взаимодействия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6692" y="2607311"/>
            <a:ext cx="4329510" cy="3063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укрепление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семейных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связей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детей чувства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гордости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свою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культуру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нравственных качеств: доброты, милосердия, уважения к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старшим.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466" y="2607311"/>
            <a:ext cx="4507825" cy="31080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02" y="2745520"/>
            <a:ext cx="2052336" cy="296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6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</a:rPr>
              <a:t>О</a:t>
            </a:r>
            <a:r>
              <a:rPr lang="ru-RU" b="1" dirty="0" smtClean="0">
                <a:solidFill>
                  <a:schemeClr val="accent1"/>
                </a:solidFill>
              </a:rPr>
              <a:t>рганизация </a:t>
            </a:r>
            <a:r>
              <a:rPr lang="ru-RU" b="1" dirty="0">
                <a:solidFill>
                  <a:schemeClr val="accent1"/>
                </a:solidFill>
              </a:rPr>
              <a:t>совместных концертов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28255" y="2604653"/>
            <a:ext cx="5458692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Большое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значение имеет организация совместных концертов и выступлений, где дети и родители выступают на одной сцене. Это не только дарит незабываемые эмоции, но и способствует развитию творческих способностей, уверенности в себе, умению работать в команде. Родители видят результаты своего труда, гордятся достижениями детей, а дети чувствуют поддержку и вдохновение.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47" y="2462644"/>
            <a:ext cx="3422073" cy="25665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290" y="4201389"/>
            <a:ext cx="2678545" cy="200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7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623456"/>
            <a:ext cx="9601196" cy="166254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О </a:t>
            </a:r>
            <a:r>
              <a:rPr lang="ru-RU" b="1" dirty="0">
                <a:solidFill>
                  <a:schemeClr val="accent1"/>
                </a:solidFill>
              </a:rPr>
              <a:t>роли родителей в организации тематических праздников и народных гуляний 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28255" y="2604653"/>
            <a:ext cx="5458692" cy="3370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 помогают в подготовке костюмов, декораций, угощений, делятся рецептами традиционных блюд. Эти мероприятия не только знакомят детей с народными традициями, но и сплачивают коллектив, создают атмосферу радости и единства. Участие родителей в таких мероприятиях – это отличная возможность проявить свои творческие способности, поделиться знаниями и умениями, передать детям любовь к народной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культуре.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947" y="2454114"/>
            <a:ext cx="3634286" cy="22239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926" y="4128655"/>
            <a:ext cx="3632669" cy="205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О </a:t>
            </a:r>
            <a:r>
              <a:rPr lang="ru-RU" b="1" dirty="0">
                <a:solidFill>
                  <a:schemeClr val="accent1"/>
                </a:solidFill>
              </a:rPr>
              <a:t>роли семьи в формировании ценностей 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28255" y="2335161"/>
            <a:ext cx="5458692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помнить о роли семьи в формировании ценностей и жизненных ориентиров ребенка. Знакомство с историей своей семьи, традициями, культурой предков помогает детям почувствовать связь поколений, осознать свою принадлежность к определенной общности. Организация совместных мероприятий, посвященных семейным праздникам, традициям, увлечениям, способствует укреплению семейных уз, созданию атмосферы любви и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взаимопонимания.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638" y="2524570"/>
            <a:ext cx="4529284" cy="366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6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Родители </a:t>
            </a:r>
            <a:r>
              <a:rPr lang="ru-RU" b="1" dirty="0">
                <a:solidFill>
                  <a:schemeClr val="accent1"/>
                </a:solidFill>
              </a:rPr>
              <a:t>и педагог – это союзники в воспитании ребенка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37490" y="2409607"/>
            <a:ext cx="5458692" cy="3700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следует забывать и о важности индивидуального подхода к каждому родителю. У каждого из них свой жизненный опыт, образование, взгляды на воспитание. Я стараюсь учитывать эти особенности, проявлять гибкость и тактичность в общении с родителями, находить индивидуальные способы взаимодействия. Важно помнить, что родители и педагог – это союзники в воспитании ребенка, и только вместе они могут добиться максимальных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результатов.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671" y="2466107"/>
            <a:ext cx="4528474" cy="364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6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accent1"/>
                </a:solidFill>
              </a:rPr>
              <a:t>Вывод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86691" y="2563090"/>
            <a:ext cx="5389418" cy="3370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убеждены, что в основе нравственного воспитания лежит личный пример родителей. Если родители сами проявляют интерес к народной культуре, участвуют в творческой жизни коллектива, то и дети с большей готовностью перенимают эти ценности.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тесном сотрудничестве мы сможем воспитать духовно богатую, нравственно здоровую личность, способную внести свой вклад в развитие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общества.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9" y="2770112"/>
            <a:ext cx="5114619" cy="316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Заключение</a:t>
            </a:r>
            <a: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0544" y="2630540"/>
            <a:ext cx="5818911" cy="3207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заключение хочу отметить, что сотрудничество с родителями – это не просто дополнение к образовательному и воспитательному процессам, а неотъемлемая его часть. Только вместе мы сможем воспитать поколение, которое будет бережно хранить и передавать традиции народной культуры, ценить нравственные идеалы и строить будущее на основе добра и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справедливости.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332" y="2770909"/>
            <a:ext cx="4626587" cy="281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7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25154" y="3031913"/>
            <a:ext cx="56733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prstClr val="black"/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8264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220</TotalTime>
  <Words>564</Words>
  <Application>Microsoft Office PowerPoint</Application>
  <PresentationFormat>Широкоэкранный</PresentationFormat>
  <Paragraphs>46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Garamond</vt:lpstr>
      <vt:lpstr>Times New Roman</vt:lpstr>
      <vt:lpstr>Натуральные материалы</vt:lpstr>
      <vt:lpstr>Единство творчества и души:  родительское участие в нравственном воспитании обучающихся детского объединения «Театр народной песни «Отрадушка» </vt:lpstr>
      <vt:lpstr>Взаимодействие с родителями как основа нравственного воспитания </vt:lpstr>
      <vt:lpstr>Формы взаимодействия с родителями обучающихся </vt:lpstr>
      <vt:lpstr>  Объединение «Театр народной песни «Отрадушка»  </vt:lpstr>
      <vt:lpstr>Результат такого взаимодействия  </vt:lpstr>
      <vt:lpstr>Организация совместных концертов  </vt:lpstr>
      <vt:lpstr> О роли родителей в организации тематических праздников и народных гуляний   </vt:lpstr>
      <vt:lpstr> О роли семьи в формировании ценностей   </vt:lpstr>
      <vt:lpstr> Родители и педагог – это союзники в воспитании ребенка  </vt:lpstr>
      <vt:lpstr>Вывод  </vt:lpstr>
      <vt:lpstr>Заключение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</cp:lastModifiedBy>
  <cp:revision>27</cp:revision>
  <dcterms:created xsi:type="dcterms:W3CDTF">2025-09-09T19:58:26Z</dcterms:created>
  <dcterms:modified xsi:type="dcterms:W3CDTF">2025-10-30T10:34:36Z</dcterms:modified>
</cp:coreProperties>
</file>