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4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75" r:id="rId4"/>
    <p:sldId id="276" r:id="rId5"/>
    <p:sldId id="269" r:id="rId6"/>
    <p:sldId id="270" r:id="rId7"/>
    <p:sldId id="259" r:id="rId8"/>
    <p:sldId id="258" r:id="rId9"/>
    <p:sldId id="271" r:id="rId10"/>
    <p:sldId id="272" r:id="rId11"/>
    <p:sldId id="273" r:id="rId12"/>
    <p:sldId id="274" r:id="rId13"/>
    <p:sldId id="278" r:id="rId14"/>
    <p:sldId id="261" r:id="rId15"/>
    <p:sldId id="262" r:id="rId16"/>
    <p:sldId id="263" r:id="rId17"/>
    <p:sldId id="264" r:id="rId18"/>
    <p:sldId id="260" r:id="rId19"/>
    <p:sldId id="266" r:id="rId20"/>
    <p:sldId id="268" r:id="rId21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9651AB-49DD-4FEA-B313-56DF16DEEC10}" v="2" dt="2023-08-24T09:51:16.332"/>
    <p1510:client id="{A4CBB827-1DF1-451E-9E67-D5D7F0202BEE}" v="336" dt="2023-08-20T11:16:35.7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984" autoAdjust="0"/>
    <p:restoredTop sz="96623" autoAdjust="0"/>
  </p:normalViewPr>
  <p:slideViewPr>
    <p:cSldViewPr snapToGrid="0">
      <p:cViewPr>
        <p:scale>
          <a:sx n="80" d="100"/>
          <a:sy n="80" d="100"/>
        </p:scale>
        <p:origin x="-1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D519CA46-8B36-46A5-816C-7967F71F67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E427AA7-1B77-4DAA-A7F6-908B01560F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F1B67-F02A-47F3-8693-C7BBE257EADF}" type="datetime1">
              <a:rPr lang="ru-RU" smtClean="0"/>
              <a:pPr/>
              <a:t>12.03.2024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05B5F2D-53D7-48B9-BC43-698D68FC39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5F566D5-1EF4-4EC7-BE91-E0B256AD90B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EC541-6F2F-4C5D-A526-6DC013B2AC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46486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31F87-841A-4734-AF2C-1C2A52F9D865}" type="datetime1">
              <a:rPr lang="ru-RU" smtClean="0"/>
              <a:pPr/>
              <a:t>12.03.2024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EDFF7-CE3D-41FC-A701-5F457E268C89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5532114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3EDFF7-CE3D-41FC-A701-5F457E268C8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2533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728987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BD59E5-244C-439E-B9D1-6AD1F408E4CF}" type="datetime1">
              <a:rPr lang="ru-RU" noProof="0" smtClean="0"/>
              <a:pPr rtl="0"/>
              <a:t>12.03.2024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5192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431276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141965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576405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557196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293997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498825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669015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4065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0600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0829570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3482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397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6622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414327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937197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2" name="Объект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10363826" cy="3424107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AAD347D-5ACD-4C99-B74B-A9C85AD731AF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638306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3/12/2024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56369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911" y="1803847"/>
            <a:ext cx="10858951" cy="1400530"/>
          </a:xfrm>
        </p:spPr>
        <p:txBody>
          <a:bodyPr rtlCol="0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ФОРМИРОВАНИЕ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ФУНКЦИОНАЛЬНОЙ ГРАМОТНОСТИ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НА УРОКАХ ГЕОГРАФИИ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1828174" y="4580305"/>
            <a:ext cx="10363826" cy="34241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Учитель географии ГБОУ СОШ№10 "ОЦ ЛИК"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Отрадный</a:t>
            </a:r>
          </a:p>
          <a:p>
            <a:pPr algn="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Долгова Л.А</a:t>
            </a:r>
            <a:r>
              <a:rPr lang="ru-RU" sz="2400" dirty="0" smtClean="0">
                <a:latin typeface="Calibri"/>
                <a:cs typeface="Calibri"/>
              </a:rPr>
              <a:t>.</a:t>
            </a:r>
            <a:endParaRPr lang="ru-RU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218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CD6213-FFC1-F091-41B0-A482D05E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951" y="0"/>
            <a:ext cx="7372948" cy="966651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  <a:t/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</a:b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210190" y="1316648"/>
            <a:ext cx="8946541" cy="419548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    Функционально грамотный человек — это человек, который способен использовать все постоянно приобретаемые в течение жизни знания, умения и навыки для решения максимально широкого диапазона жизненных задач в различных сферах человеческой деятельности, общения и социальных отношений.</a:t>
            </a:r>
            <a:endParaRPr lang="ru-RU" dirty="0" smtClean="0"/>
          </a:p>
          <a:p>
            <a:pPr algn="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А.А.Леонтьев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32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CD6213-FFC1-F091-41B0-A482D05E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951" y="0"/>
            <a:ext cx="7372948" cy="966651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  <a:t/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</a:b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Кто не умеет читать, тот не умеет мыслить.</a:t>
            </a:r>
          </a:p>
          <a:p>
            <a:pPr algn="r"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В. А. Сухомлинский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08614" y="310065"/>
            <a:ext cx="2522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 текстом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32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CD6213-FFC1-F091-41B0-A482D05E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699" y="0"/>
            <a:ext cx="7372948" cy="966651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  <a:t/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</a:br>
            <a:endParaRPr lang="ru-RU" sz="2800" dirty="0"/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1255712" y="22053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49557" y="228179"/>
            <a:ext cx="2522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 текстом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-1460666" y="1016330"/>
            <a:ext cx="101059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8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с географическими понятиями 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924051" y="1642135"/>
            <a:ext cx="79343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зучение приведенных в тексте примеров и придумывание своих</a:t>
            </a: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1525361" y="2099829"/>
            <a:ext cx="32956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algn="ctr"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Логическая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цепочка»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16021" y="2597479"/>
            <a:ext cx="25426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Составление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плана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6440" y="3029197"/>
            <a:ext cx="5648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Продолжи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фразу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54258" y="3530064"/>
            <a:ext cx="4857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ошибку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или исправь текст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32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CD6213-FFC1-F091-41B0-A482D05E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951" y="0"/>
            <a:ext cx="7372948" cy="966651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  <a:t/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</a:b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214025" y="224393"/>
            <a:ext cx="10363826" cy="159075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 текстом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9935" y="813011"/>
            <a:ext cx="10836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Составление  таблицы на основе параграфа учебника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323834" y="1473958"/>
          <a:ext cx="10017457" cy="4949321"/>
        </p:xfrm>
        <a:graphic>
          <a:graphicData uri="http://schemas.openxmlformats.org/drawingml/2006/table">
            <a:tbl>
              <a:tblPr/>
              <a:tblGrid>
                <a:gridCol w="2156345"/>
                <a:gridCol w="3821373"/>
                <a:gridCol w="4039739"/>
              </a:tblGrid>
              <a:tr h="4287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Дата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Северное полушарие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Южное полушарие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30">
                <a:tc rowSpan="3"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21 марта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1.День весеннего равноденствия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1.День осеннего равноденствия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2.День равен ночи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3.Солнце находится в зените над экватором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29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4. За СПК заканчивается полярная ночь и начинается полярный день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4. За ЮПК заканчивается полярный день и начинается полярная ночь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2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22 июня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1.День летнего солнцестояния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2.День самый длинный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3.Солнце находится в зените над СТ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4. За СПК продолжается полярный день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1.День зимнего солнцестояния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2. День самый короткий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3.Солнце находится на минимальной высоте  над ЮТ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4. За ЮПК продолжается полярная ночь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5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23 сентября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24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22 декабря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232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CD6213-FFC1-F091-41B0-A482D05E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951" y="0"/>
            <a:ext cx="7372948" cy="966651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  <a:t/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</a:br>
            <a:endParaRPr lang="ru-RU" sz="28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18614" y="265336"/>
            <a:ext cx="10868167" cy="455232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Работа с текстом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/>
              <a:t> 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Составление  таблицы на основе текста, карты и рисунка учебника 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832511" y="1377712"/>
          <a:ext cx="10017460" cy="2887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5406"/>
                <a:gridCol w="1891578"/>
                <a:gridCol w="2003492"/>
                <a:gridCol w="2003492"/>
                <a:gridCol w="2003492"/>
              </a:tblGrid>
              <a:tr h="40693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Атмосферный вихрь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Давление в центре вихря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Движение воздуха в вихре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Обозначение на карте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Ожидаемая погода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948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11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https://i1.wp.com/tepka.ru/geografiya_8/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92685" y="4452805"/>
            <a:ext cx="4456416" cy="2405195"/>
          </a:xfrm>
          <a:prstGeom prst="rect">
            <a:avLst/>
          </a:prstGeom>
          <a:noFill/>
        </p:spPr>
      </p:pic>
      <p:pic>
        <p:nvPicPr>
          <p:cNvPr id="7" name="Рисунок 6" descr="https://geo-oge.sdamgia.ru/get_file?id=11945"/>
          <p:cNvPicPr/>
          <p:nvPr/>
        </p:nvPicPr>
        <p:blipFill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34390" y="4381995"/>
            <a:ext cx="5180116" cy="228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232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754D9A-5A1F-C74F-0644-5553F29B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 текстом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913774" y="1160060"/>
            <a:ext cx="10363826" cy="499508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Заполнение текста пропущенными словами </a:t>
            </a:r>
          </a:p>
          <a:p>
            <a:pPr algn="ctr"/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Монголия_______________азиатское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государство, имеет границы с самым большим по площади государством мира и с лидером по численности населения среди стран мира. Большая часть немногочисленного населения страны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ведет_______________образ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жизни,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занимаясь______________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Выбирайте последовательно одно слово за другим, мысленно вставляя на места пропусков слова из списка в нужной форме. Обратите внимание на то, что слов в списке больше, чем вам потребуется для заполнения пропусков. Каждое слово может быть использовано только один раз. </a:t>
            </a:r>
          </a:p>
          <a:p>
            <a:pPr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Список слов: 1) приморское    2) внутриконтинентальное     3) растениеводство 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                        4) скотоводство    5)оседлый                                 6) кочев</a:t>
            </a:r>
            <a:r>
              <a:rPr lang="ru-RU" dirty="0" smtClean="0"/>
              <a:t>ой 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2630D53-7FA7-CA39-8C67-3B4230A10890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178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5A56A6-4373-2F3D-5590-5A2F6A4BE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 текстом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89664" y="1356882"/>
            <a:ext cx="11102336" cy="1195249"/>
          </a:xfrm>
        </p:spPr>
        <p:txBody>
          <a:bodyPr/>
          <a:lstStyle/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Комментированное чтение – это чтение, сопровождающееся пояснением, толкованием текста в форме объяснений, рассуждений, предположений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Составление  и разгадывание кроссвордов </a:t>
            </a:r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  <p:pic>
        <p:nvPicPr>
          <p:cNvPr id="19" name="Picture 4" descr="https://tanyaten19.ucoz.net/_si/0/4733680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3379" y="2730712"/>
            <a:ext cx="4735773" cy="36359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5289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754D9A-5A1F-C74F-0644-5553F29B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 текстом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2630D53-7FA7-CA39-8C67-3B4230A10890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337481" y="1522694"/>
            <a:ext cx="8215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Чтение и анализ художественного текста из произведений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3457" y="1897756"/>
            <a:ext cx="107271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Белый Медведь как – то рассказывал, что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давным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 - давно храбрый охотник гнался за горным бараном. Он убил его на высокой вершине и посмотрел вниз. Небольшими кучками хвороста показались ему вигвамы, между которыми ползали мухи – люди. Реки превратились в маленькие ручейки, озёра в лужицы, а лес стал травой. А ещё охотник ясно видел все охотничьи дороги от их начала и до конца.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         С тех пор, говорил Белый Медведь, и научились люди чертить на шкуре, бересте или просто на земле путь. И рисунки эти помогали понять и запомнить дорогу лучше слов.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178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754D9A-5A1F-C74F-0644-5553F29B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2630D53-7FA7-CA39-8C67-3B4230A10890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2052918"/>
            <a:ext cx="12192000" cy="419548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Карта есть «альфа и омега» географии. От карты всякое географическое исследование исходит и к карте приходит, с карты начинается и картой кончается</a:t>
            </a:r>
          </a:p>
          <a:p>
            <a:pPr algn="r"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Н.Н.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Баранский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178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754D9A-5A1F-C74F-0644-5553F29B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 географической картой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2630D53-7FA7-CA39-8C67-3B4230A10890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131887" y="957542"/>
            <a:ext cx="10826565" cy="5462307"/>
          </a:xfrm>
        </p:spPr>
        <p:txBody>
          <a:bodyPr>
            <a:normAutofit fontScale="25000" lnSpcReduction="20000"/>
          </a:bodyPr>
          <a:lstStyle/>
          <a:p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Использование общегеографических карт</a:t>
            </a:r>
          </a:p>
          <a:p>
            <a:pPr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«Стороны горизонта»:</a:t>
            </a:r>
          </a:p>
          <a:p>
            <a:pPr>
              <a:buFont typeface="Wingdings" pitchFamily="2" charset="2"/>
              <a:buChar char="Ø"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Укажите материки западного и восточного полушария.</a:t>
            </a:r>
          </a:p>
          <a:p>
            <a:pPr>
              <a:buFont typeface="Wingdings" pitchFamily="2" charset="2"/>
              <a:buChar char="Ø"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Расположи горы мира с севера на юг: Тибет, Кавказ, Анды, Кордильеры, Альпы, Тянь-Шань.</a:t>
            </a:r>
          </a:p>
          <a:p>
            <a:pPr>
              <a:buFont typeface="Wingdings" pitchFamily="2" charset="2"/>
              <a:buChar char="Ø"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Расположи реки России с востока на запад: Обь, Иртыш, Енисей, Амур, Волга, Лена.</a:t>
            </a:r>
          </a:p>
          <a:p>
            <a:pPr>
              <a:buFont typeface="Wingdings" pitchFamily="2" charset="2"/>
              <a:buChar char="Ø"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Приведи примеры географических объектов расположенных в северном и южном полушариях, западном и восточном полушарии</a:t>
            </a:r>
          </a:p>
          <a:p>
            <a:pPr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«Ранжированный ряд»:</a:t>
            </a:r>
          </a:p>
          <a:p>
            <a:pPr>
              <a:buFont typeface="Wingdings" pitchFamily="2" charset="2"/>
              <a:buChar char="Ø"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Выстройте данные названия гор от самых низких до самых высоких: Гималаи, Альпы, Кавказ, Анды, Уральские</a:t>
            </a:r>
          </a:p>
          <a:p>
            <a:pPr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«Я – капитан»:</a:t>
            </a:r>
          </a:p>
          <a:p>
            <a:pPr>
              <a:buFont typeface="Wingdings" pitchFamily="2" charset="2"/>
              <a:buChar char="Ø"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Разработай маршрут движения своего корабля из пункта г. Канберра (Австралия) до г. Хельсинки (Финляндия) запиши все географические объекты, которые встретятся тебе на пути</a:t>
            </a:r>
          </a:p>
          <a:p>
            <a:pPr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«Я - экономист»:</a:t>
            </a:r>
          </a:p>
          <a:p>
            <a:pPr>
              <a:buFont typeface="Wingdings" pitchFamily="2" charset="2"/>
              <a:buChar char="Ø"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Оцените береговую линию Австралии и предложите пункты размещения портов.</a:t>
            </a:r>
          </a:p>
          <a:p>
            <a:pPr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«Согласен- не согласен»</a:t>
            </a:r>
          </a:p>
          <a:p>
            <a:pPr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«Самое-самое»:</a:t>
            </a:r>
          </a:p>
          <a:p>
            <a:pPr>
              <a:buFont typeface="Wingdings" pitchFamily="2" charset="2"/>
              <a:buChar char="Ø"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Южная Америка-материк рекордов мира. Назовите их и покажите на карте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 descr="https://theslide.ru/img/thumbs/e08f49d154a766e87f26760be549515a-800x.jpg"/>
          <p:cNvPicPr/>
          <p:nvPr/>
        </p:nvPicPr>
        <p:blipFill>
          <a:blip r:embed="rId2"/>
          <a:srcRect t="14957" b="3294"/>
          <a:stretch>
            <a:fillRect/>
          </a:stretch>
        </p:blipFill>
        <p:spPr bwMode="auto">
          <a:xfrm>
            <a:off x="9068789" y="142506"/>
            <a:ext cx="3123211" cy="19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0178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754D9A-5A1F-C74F-0644-5553F29B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 географической картой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2630D53-7FA7-CA39-8C67-3B4230A10890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185198" y="1425121"/>
            <a:ext cx="8946541" cy="4195481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Использование топографических карт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«Найди меня»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«Направление по карте»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«Расстояние по карте»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«Выбери правильный профиль участка»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«Выбор участка»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1266" name="Picture 2" descr="https://geo-oge.sdamgia.ru/get_file?id=5859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1666" y="2210937"/>
            <a:ext cx="5005525" cy="39070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0178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754D9A-5A1F-C74F-0644-5553F29B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 географической картой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2630D53-7FA7-CA39-8C67-3B4230A10890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13748" y="1158421"/>
            <a:ext cx="8946541" cy="4966154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Использование политических карт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Найди лишнее»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Бразилия, Аргентина, Перу, Колумбия, Парагвай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Монголия, Сирия, Албания, Китай, Турция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Россия, Канада, США, Бразилия, Австралия, Италия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Индонезия, Филиппины, Япония, Алжир, Великобритания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«Ранжированный ряд»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Выстроите ряд государств по уровню экономического развития или принадлежности к экономической группировке.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«Поиск аналогов»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Называется какой – либо географический объект, надо найти как можно больше его географических аналогов по тем или иным признакам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b="1" dirty="0" smtClean="0"/>
          </a:p>
          <a:p>
            <a:endParaRPr lang="ru-RU" dirty="0"/>
          </a:p>
        </p:txBody>
      </p:sp>
      <p:pic>
        <p:nvPicPr>
          <p:cNvPr id="7" name="Рисунок 6" descr="https://img.razrisyika.ru/kart/84/334699-karta-mira-so-stranami-7.jpg"/>
          <p:cNvPicPr/>
          <p:nvPr/>
        </p:nvPicPr>
        <p:blipFill>
          <a:blip r:embed="rId2"/>
          <a:srcRect l="8979" t="10648" r="7162" b="8796"/>
          <a:stretch>
            <a:fillRect/>
          </a:stretch>
        </p:blipFill>
        <p:spPr bwMode="auto">
          <a:xfrm>
            <a:off x="7505205" y="1258782"/>
            <a:ext cx="4394798" cy="2711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0178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EB142F-5931-4304-D4D9-3A8B82347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052" y="208907"/>
            <a:ext cx="9404723" cy="1400530"/>
          </a:xfrm>
        </p:spPr>
        <p:txBody>
          <a:bodyPr/>
          <a:lstStyle/>
          <a:p>
            <a:r>
              <a:rPr lang="ru-RU" sz="2800" b="1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Использование контурных карт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312862" y="995643"/>
            <a:ext cx="8946541" cy="571948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Географический диктант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Подпишите объекты, которые имеют следующие характеристики: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Крайняя северная и южная  точки материка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Самая полноводная река материка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Горная система в западной части материка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Самое большое озеро на материке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Самое глубокое озеро материка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Море, которое омывает материк на севере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Самая высокая точка материка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Немая карта 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отметить на карте цифрами соответствующие географические объекты, которые озвучивает учитель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написать  названия географических объектов, которые указаны цифрами на выданной контурной карте.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6" descr="https://obrazavr.ru/wp-content/uploads/2023/06/konturnaya_karta-2048x1357-optimized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94566" y="1983179"/>
            <a:ext cx="4111657" cy="2873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5087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50836" y="1300443"/>
            <a:ext cx="9404723" cy="1400530"/>
          </a:xfrm>
        </p:spPr>
        <p:txBody>
          <a:bodyPr/>
          <a:lstStyle/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091821" y="4790365"/>
            <a:ext cx="8903441" cy="173099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3998" y="1545119"/>
            <a:ext cx="94782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Проанализируйте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климатограмму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определите, какой буквой на карте обозначен пункт, климат которого показан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климатограмме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  A  2)  B   3)  C   4)  D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s://geo-oge.sdamgia.ru/get_file?id=531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7237" y="3610182"/>
            <a:ext cx="3571875" cy="2409826"/>
          </a:xfrm>
          <a:prstGeom prst="rect">
            <a:avLst/>
          </a:prstGeom>
          <a:noFill/>
        </p:spPr>
      </p:pic>
      <p:pic>
        <p:nvPicPr>
          <p:cNvPr id="7172" name="Picture 4" descr="https://geo-oge.sdamgia.ru/get_file?id=531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6493" y="3579448"/>
            <a:ext cx="4514850" cy="2838450"/>
          </a:xfrm>
          <a:prstGeom prst="rect">
            <a:avLst/>
          </a:prstGeom>
          <a:noFill/>
        </p:spPr>
      </p:pic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3190875" y="314325"/>
            <a:ext cx="55785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со статистическим материалом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0870" y="894751"/>
            <a:ext cx="33911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Работа с 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климатограммами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74636" y="0"/>
            <a:ext cx="9404723" cy="1400530"/>
          </a:xfrm>
        </p:spPr>
        <p:txBody>
          <a:bodyPr/>
          <a:lstStyle/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19293" y="841636"/>
            <a:ext cx="8946541" cy="595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Выявление эмпирических зависимостей на основе данных таблицы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21725" y="220380"/>
            <a:ext cx="100702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со статистическим материалом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3827" y="3543302"/>
          <a:ext cx="11886952" cy="3402237"/>
        </p:xfrm>
        <a:graphic>
          <a:graphicData uri="http://schemas.openxmlformats.org/drawingml/2006/table">
            <a:tbl>
              <a:tblPr/>
              <a:tblGrid>
                <a:gridCol w="1698136"/>
                <a:gridCol w="1698136"/>
                <a:gridCol w="1698136"/>
                <a:gridCol w="1698136"/>
                <a:gridCol w="1698136"/>
                <a:gridCol w="1574522"/>
                <a:gridCol w="1821750"/>
              </a:tblGrid>
              <a:tr h="521986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Пункт наблюдения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Географические координаты пункта наблюдения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Средняя температура воздуха, °С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Атмосферные осадки, норма, мм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Среднегодовое количество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атмосферных осадков, мм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4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июль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январь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июль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январь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1986">
                <a:tc>
                  <a:txBody>
                    <a:bodyPr/>
                    <a:lstStyle/>
                    <a:p>
                      <a:pPr algn="l"/>
                      <a:r>
                        <a:rPr lang="ru-RU" sz="1200"/>
                        <a:t>Воронеж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51° с.ш. 39° в.д.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+19,5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–9,2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574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1986">
                <a:tc>
                  <a:txBody>
                    <a:bodyPr/>
                    <a:lstStyle/>
                    <a:p>
                      <a:pPr algn="l"/>
                      <a:r>
                        <a:rPr lang="ru-RU" sz="1200"/>
                        <a:t>Саратов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51° с.ш. 46° в.д.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+20,2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–11,4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422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1986">
                <a:tc>
                  <a:txBody>
                    <a:bodyPr/>
                    <a:lstStyle/>
                    <a:p>
                      <a:pPr algn="l"/>
                      <a:r>
                        <a:rPr lang="ru-RU" sz="1200"/>
                        <a:t>Орск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51° с.ш. 58° в.д.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+20,8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–13,4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297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1986">
                <a:tc>
                  <a:txBody>
                    <a:bodyPr/>
                    <a:lstStyle/>
                    <a:p>
                      <a:pPr algn="l"/>
                      <a:r>
                        <a:rPr lang="ru-RU" sz="1200"/>
                        <a:t>Нур-Султан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51° с.ш. 71° в.д.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+20,6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–16,8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287</a:t>
                      </a:r>
                    </a:p>
                  </a:txBody>
                  <a:tcPr marL="60884" marR="60884" marT="30442" marB="3044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12061635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38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38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38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0" marR="0" lvl="0" indent="2238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38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38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Учащиеся проанализировали собранные данные с целью выявления зависимости между особенностями климата</a:t>
            </a:r>
          </a:p>
          <a:p>
            <a:pPr marL="0" marR="0" lvl="0" indent="2238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и географическим положением пункта. У всех учащихся выводы получились разные. Кто из учащихся сделал верный</a:t>
            </a:r>
          </a:p>
          <a:p>
            <a:pPr marL="0" marR="0" lvl="0" indent="2238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вывод на основе представленных данных?</a:t>
            </a:r>
          </a:p>
          <a:p>
            <a:pPr marL="0" marR="0" lvl="0" indent="2238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1)  Александр: «Среднегодовое количество атмосферных осадков уменьшается при движении с запада на восток».</a:t>
            </a:r>
          </a:p>
          <a:p>
            <a:pPr marL="0" marR="0" lvl="0" indent="2238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2)  Клара: «Для всех пунктов характерен летний максимум атмосферных осадков».</a:t>
            </a:r>
          </a:p>
          <a:p>
            <a:pPr marL="0" marR="0" lvl="0" indent="2238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3)  Михаил: «Летом количество атмосферных осадков зависит от температуры воздуха  — чем выше температура, </a:t>
            </a:r>
          </a:p>
          <a:p>
            <a:pPr marL="0" marR="0" lvl="0" indent="2238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тем больше осадков выпадает».</a:t>
            </a:r>
          </a:p>
          <a:p>
            <a:pPr marL="0" marR="0" lvl="0" indent="2238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4)  Вероника: «Чем ближе в Атлантическому океану расположен пункт, тем лето более жаркое».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59275" y="250838"/>
            <a:ext cx="9404723" cy="1400530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со статистическим материалом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29394" y="1197896"/>
            <a:ext cx="12025744" cy="761534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Определение заданного показателя по формуле, выбирая необходимые данные из таблицы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3759" y="3280557"/>
          <a:ext cx="11697189" cy="2146213"/>
        </p:xfrm>
        <a:graphic>
          <a:graphicData uri="http://schemas.openxmlformats.org/drawingml/2006/table">
            <a:tbl>
              <a:tblPr/>
              <a:tblGrid>
                <a:gridCol w="1671027"/>
                <a:gridCol w="1671027"/>
                <a:gridCol w="1671027"/>
                <a:gridCol w="1671027"/>
                <a:gridCol w="1671027"/>
                <a:gridCol w="1061994"/>
                <a:gridCol w="2280060"/>
              </a:tblGrid>
              <a:tr h="532174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Численность всего населения, человек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Лица, указавшие национальную принадлежность, человек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Удельный вес лиц данной национальности среди лиц, указавших национальную принадлежность, 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0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русские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буряты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украинцы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татары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другие национальности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09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972 021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955 002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66,1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78129" y="2232561"/>
            <a:ext cx="117209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Используя данные таблицы «Национальная структура населения Республики Бурятия в 2010 г.», определите численность бурят в Республике в 2010 году. Ответ запишите в виде целого числа.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FAC376-1D44-D2CB-1822-0C410C7A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159" y="384479"/>
            <a:ext cx="9404723" cy="1400530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со статистическим материалом</a:t>
            </a:r>
            <a:endParaRPr lang="ru-RU" sz="2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103312" y="1116281"/>
            <a:ext cx="10605758" cy="5741719"/>
          </a:xfrm>
        </p:spPr>
        <p:txBody>
          <a:bodyPr/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преобразование таблицы в  диаграмму:</a:t>
            </a:r>
          </a:p>
          <a:p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решение различных географических задач: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Замеры атмосферного давления в одно и тоже время показали у здания Башкирского университета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742 мм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а у автодорожного моста – 758 мм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ст. Определите, на какой высоте от уровня моря расположен БГУ?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26777" t="28490" r="27238" b="18519"/>
          <a:stretch>
            <a:fillRect/>
          </a:stretch>
        </p:blipFill>
        <p:spPr bwMode="auto">
          <a:xfrm>
            <a:off x="1425039" y="1484415"/>
            <a:ext cx="8787740" cy="3130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35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FAC376-1D44-D2CB-1822-0C410C7A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159" y="384479"/>
            <a:ext cx="9404723" cy="1400530"/>
          </a:xfrm>
        </p:spPr>
        <p:txBody>
          <a:bodyPr/>
          <a:lstStyle/>
          <a:p>
            <a:endParaRPr lang="ru-RU" sz="2800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447696" y="1162269"/>
            <a:ext cx="8946541" cy="4195481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Три пути ведут к знанию: путь подражания – это путь самый легкий, путь размышления – это путь самый благородный, и путь опыта – путь самый горький.</a:t>
            </a:r>
          </a:p>
          <a:p>
            <a:pPr algn="r"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Конфуций 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5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FAC376-1D44-D2CB-1822-0C410C7A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159" y="384479"/>
            <a:ext cx="9404723" cy="1400530"/>
          </a:xfrm>
        </p:spPr>
        <p:txBody>
          <a:bodyPr/>
          <a:lstStyle/>
          <a:p>
            <a:endParaRPr lang="ru-RU" sz="2800" dirty="0"/>
          </a:p>
        </p:txBody>
      </p:sp>
      <p:pic>
        <p:nvPicPr>
          <p:cNvPr id="7" name="Содержимое 6" descr="https://sun9-38.userapi.com/impg/ouFRlXRdrrUYw5F5IWEuupUZxFPwCec15vQzhg/3Sg1liKY6bc.jpg?size=603x414&amp;quality=95&amp;sign=24d999046c14c98cd106e0de9c1d8159&amp;c_uniq_tag=6fy79BhgrGdiJayVj2lvapP1v_igVpNcfntW8_jEzAY&amp;type=album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41197" y="1206903"/>
            <a:ext cx="7616199" cy="5296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35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1450</TotalTime>
  <Words>1007</Words>
  <Application>Microsoft Office PowerPoint</Application>
  <PresentationFormat>Произвольный</PresentationFormat>
  <Paragraphs>224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Тема1</vt:lpstr>
      <vt:lpstr>ФОРМИРОВАНИЕ  ФУНКЦИОНАЛЬНОЙ ГРАМОТНОСТИ  НА УРОКАХ ГЕОГРАФИИ </vt:lpstr>
      <vt:lpstr> </vt:lpstr>
      <vt:lpstr> </vt:lpstr>
      <vt:lpstr> </vt:lpstr>
      <vt:lpstr> </vt:lpstr>
      <vt:lpstr> </vt:lpstr>
      <vt:lpstr>Работа с текстом</vt:lpstr>
      <vt:lpstr>Работа с текстом </vt:lpstr>
      <vt:lpstr>Работа с текстом</vt:lpstr>
      <vt:lpstr>Слайд 10</vt:lpstr>
      <vt:lpstr>Работа с географической картой</vt:lpstr>
      <vt:lpstr>Работа с географической картой</vt:lpstr>
      <vt:lpstr>Работа с географической картой</vt:lpstr>
      <vt:lpstr> Использование контурных карт</vt:lpstr>
      <vt:lpstr>Слайд 15</vt:lpstr>
      <vt:lpstr>Слайд 16</vt:lpstr>
      <vt:lpstr>Работа со статистическим материалом </vt:lpstr>
      <vt:lpstr>Работа со статистическим материалом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10school</dc:creator>
  <cp:lastModifiedBy>10school</cp:lastModifiedBy>
  <cp:revision>201</cp:revision>
  <dcterms:created xsi:type="dcterms:W3CDTF">2023-08-20T10:24:48Z</dcterms:created>
  <dcterms:modified xsi:type="dcterms:W3CDTF">2024-03-12T14:35:40Z</dcterms:modified>
</cp:coreProperties>
</file>