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7"/>
  </p:handoutMasterIdLst>
  <p:sldIdLst>
    <p:sldId id="256" r:id="rId2"/>
    <p:sldId id="257" r:id="rId3"/>
    <p:sldId id="258" r:id="rId4"/>
    <p:sldId id="259" r:id="rId5"/>
    <p:sldId id="260" r:id="rId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3" d="100"/>
          <a:sy n="73" d="100"/>
        </p:scale>
        <p:origin x="4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54D834-6F60-4A48-AFAE-39DA50EB16BE}" type="datetimeFigureOut">
              <a:rPr lang="ru-RU" smtClean="0"/>
              <a:t>30.03.2026</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594104-929E-456C-B69F-B602C677CC8C}" type="slidenum">
              <a:rPr lang="ru-RU" smtClean="0"/>
              <a:t>‹#›</a:t>
            </a:fld>
            <a:endParaRPr lang="ru-RU"/>
          </a:p>
        </p:txBody>
      </p:sp>
    </p:spTree>
    <p:extLst>
      <p:ext uri="{BB962C8B-B14F-4D97-AF65-F5344CB8AC3E}">
        <p14:creationId xmlns:p14="http://schemas.microsoft.com/office/powerpoint/2010/main" val="100097563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0862050-1A9F-46D1-B9D6-98B1D8A48B6C}" type="datetimeFigureOut">
              <a:rPr lang="ru-RU" smtClean="0"/>
              <a:t>30.03.2026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475E6B-7A95-43DD-B7D9-1DB810525691}" type="slidenum">
              <a:rPr lang="ru-RU" smtClean="0"/>
              <a:t>‹#›</a:t>
            </a:fld>
            <a:endParaRPr lang="ru-RU"/>
          </a:p>
        </p:txBody>
      </p:sp>
    </p:spTree>
    <p:extLst>
      <p:ext uri="{BB962C8B-B14F-4D97-AF65-F5344CB8AC3E}">
        <p14:creationId xmlns:p14="http://schemas.microsoft.com/office/powerpoint/2010/main" val="2372249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0862050-1A9F-46D1-B9D6-98B1D8A48B6C}" type="datetimeFigureOut">
              <a:rPr lang="ru-RU" smtClean="0"/>
              <a:t>30.03.2026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475E6B-7A95-43DD-B7D9-1DB810525691}" type="slidenum">
              <a:rPr lang="ru-RU" smtClean="0"/>
              <a:t>‹#›</a:t>
            </a:fld>
            <a:endParaRPr lang="ru-RU"/>
          </a:p>
        </p:txBody>
      </p:sp>
    </p:spTree>
    <p:extLst>
      <p:ext uri="{BB962C8B-B14F-4D97-AF65-F5344CB8AC3E}">
        <p14:creationId xmlns:p14="http://schemas.microsoft.com/office/powerpoint/2010/main" val="1300820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0862050-1A9F-46D1-B9D6-98B1D8A48B6C}" type="datetimeFigureOut">
              <a:rPr lang="ru-RU" smtClean="0"/>
              <a:t>30.03.2026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475E6B-7A95-43DD-B7D9-1DB810525691}" type="slidenum">
              <a:rPr lang="ru-RU" smtClean="0"/>
              <a:t>‹#›</a:t>
            </a:fld>
            <a:endParaRPr lang="ru-RU"/>
          </a:p>
        </p:txBody>
      </p:sp>
    </p:spTree>
    <p:extLst>
      <p:ext uri="{BB962C8B-B14F-4D97-AF65-F5344CB8AC3E}">
        <p14:creationId xmlns:p14="http://schemas.microsoft.com/office/powerpoint/2010/main" val="1172098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0862050-1A9F-46D1-B9D6-98B1D8A48B6C}" type="datetimeFigureOut">
              <a:rPr lang="ru-RU" smtClean="0"/>
              <a:t>30.03.2026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4475E6B-7A95-43DD-B7D9-1DB810525691}" type="slidenum">
              <a:rPr lang="ru-RU" smtClean="0"/>
              <a:t>‹#›</a:t>
            </a:fld>
            <a:endParaRPr lang="ru-RU"/>
          </a:p>
        </p:txBody>
      </p:sp>
    </p:spTree>
    <p:extLst>
      <p:ext uri="{BB962C8B-B14F-4D97-AF65-F5344CB8AC3E}">
        <p14:creationId xmlns:p14="http://schemas.microsoft.com/office/powerpoint/2010/main" val="805105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0862050-1A9F-46D1-B9D6-98B1D8A48B6C}" type="datetimeFigureOut">
              <a:rPr lang="ru-RU" smtClean="0"/>
              <a:t>30.03.2026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4475E6B-7A95-43DD-B7D9-1DB810525691}" type="slidenum">
              <a:rPr lang="ru-RU" smtClean="0"/>
              <a:t>‹#›</a:t>
            </a:fld>
            <a:endParaRPr lang="ru-RU"/>
          </a:p>
        </p:txBody>
      </p:sp>
    </p:spTree>
    <p:extLst>
      <p:ext uri="{BB962C8B-B14F-4D97-AF65-F5344CB8AC3E}">
        <p14:creationId xmlns:p14="http://schemas.microsoft.com/office/powerpoint/2010/main" val="875648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0862050-1A9F-46D1-B9D6-98B1D8A48B6C}" type="datetimeFigureOut">
              <a:rPr lang="ru-RU" smtClean="0"/>
              <a:t>30.03.2026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4475E6B-7A95-43DD-B7D9-1DB810525691}" type="slidenum">
              <a:rPr lang="ru-RU" smtClean="0"/>
              <a:t>‹#›</a:t>
            </a:fld>
            <a:endParaRPr lang="ru-RU"/>
          </a:p>
        </p:txBody>
      </p:sp>
    </p:spTree>
    <p:extLst>
      <p:ext uri="{BB962C8B-B14F-4D97-AF65-F5344CB8AC3E}">
        <p14:creationId xmlns:p14="http://schemas.microsoft.com/office/powerpoint/2010/main" val="550153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0862050-1A9F-46D1-B9D6-98B1D8A48B6C}" type="datetimeFigureOut">
              <a:rPr lang="ru-RU" smtClean="0"/>
              <a:t>30.03.2026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4475E6B-7A95-43DD-B7D9-1DB810525691}" type="slidenum">
              <a:rPr lang="ru-RU" smtClean="0"/>
              <a:t>‹#›</a:t>
            </a:fld>
            <a:endParaRPr lang="ru-RU"/>
          </a:p>
        </p:txBody>
      </p:sp>
    </p:spTree>
    <p:extLst>
      <p:ext uri="{BB962C8B-B14F-4D97-AF65-F5344CB8AC3E}">
        <p14:creationId xmlns:p14="http://schemas.microsoft.com/office/powerpoint/2010/main" val="1445149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0862050-1A9F-46D1-B9D6-98B1D8A48B6C}" type="datetimeFigureOut">
              <a:rPr lang="ru-RU" smtClean="0"/>
              <a:t>30.03.2026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4475E6B-7A95-43DD-B7D9-1DB810525691}" type="slidenum">
              <a:rPr lang="ru-RU" smtClean="0"/>
              <a:t>‹#›</a:t>
            </a:fld>
            <a:endParaRPr lang="ru-RU"/>
          </a:p>
        </p:txBody>
      </p:sp>
    </p:spTree>
    <p:extLst>
      <p:ext uri="{BB962C8B-B14F-4D97-AF65-F5344CB8AC3E}">
        <p14:creationId xmlns:p14="http://schemas.microsoft.com/office/powerpoint/2010/main" val="3122116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0862050-1A9F-46D1-B9D6-98B1D8A48B6C}" type="datetimeFigureOut">
              <a:rPr lang="ru-RU" smtClean="0"/>
              <a:t>30.03.2026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4475E6B-7A95-43DD-B7D9-1DB810525691}" type="slidenum">
              <a:rPr lang="ru-RU" smtClean="0"/>
              <a:t>‹#›</a:t>
            </a:fld>
            <a:endParaRPr lang="ru-RU"/>
          </a:p>
        </p:txBody>
      </p:sp>
    </p:spTree>
    <p:extLst>
      <p:ext uri="{BB962C8B-B14F-4D97-AF65-F5344CB8AC3E}">
        <p14:creationId xmlns:p14="http://schemas.microsoft.com/office/powerpoint/2010/main" val="869728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0862050-1A9F-46D1-B9D6-98B1D8A48B6C}" type="datetimeFigureOut">
              <a:rPr lang="ru-RU" smtClean="0"/>
              <a:t>30.03.2026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475E6B-7A95-43DD-B7D9-1DB810525691}" type="slidenum">
              <a:rPr lang="ru-RU" smtClean="0"/>
              <a:t>‹#›</a:t>
            </a:fld>
            <a:endParaRPr lang="ru-RU"/>
          </a:p>
        </p:txBody>
      </p:sp>
    </p:spTree>
    <p:extLst>
      <p:ext uri="{BB962C8B-B14F-4D97-AF65-F5344CB8AC3E}">
        <p14:creationId xmlns:p14="http://schemas.microsoft.com/office/powerpoint/2010/main" val="2493094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0862050-1A9F-46D1-B9D6-98B1D8A48B6C}" type="datetimeFigureOut">
              <a:rPr lang="ru-RU" smtClean="0"/>
              <a:t>30.03.2026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4475E6B-7A95-43DD-B7D9-1DB810525691}" type="slidenum">
              <a:rPr lang="ru-RU" smtClean="0"/>
              <a:t>‹#›</a:t>
            </a:fld>
            <a:endParaRPr lang="ru-RU"/>
          </a:p>
        </p:txBody>
      </p:sp>
    </p:spTree>
    <p:extLst>
      <p:ext uri="{BB962C8B-B14F-4D97-AF65-F5344CB8AC3E}">
        <p14:creationId xmlns:p14="http://schemas.microsoft.com/office/powerpoint/2010/main" val="1381332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62050-1A9F-46D1-B9D6-98B1D8A48B6C}" type="datetimeFigureOut">
              <a:rPr lang="ru-RU" smtClean="0"/>
              <a:t>30.03.2026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475E6B-7A95-43DD-B7D9-1DB810525691}" type="slidenum">
              <a:rPr lang="ru-RU" smtClean="0"/>
              <a:t>‹#›</a:t>
            </a:fld>
            <a:endParaRPr lang="ru-RU"/>
          </a:p>
        </p:txBody>
      </p:sp>
    </p:spTree>
    <p:extLst>
      <p:ext uri="{BB962C8B-B14F-4D97-AF65-F5344CB8AC3E}">
        <p14:creationId xmlns:p14="http://schemas.microsoft.com/office/powerpoint/2010/main" val="3649721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3200" dirty="0" smtClean="0">
                <a:latin typeface="Times New Roman" panose="02020603050405020304" pitchFamily="18" charset="0"/>
                <a:cs typeface="Times New Roman" panose="02020603050405020304" pitchFamily="18" charset="0"/>
              </a:rPr>
              <a:t>«Формирование исторической памяти как духовно‑нравственной ценности: интеграция ОРКСЭ, истории, музыки и «Рассказах по истории Самарского края»</a:t>
            </a:r>
            <a:endParaRPr lang="ru-RU" sz="32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638300" y="3644900"/>
            <a:ext cx="9144000" cy="1625600"/>
          </a:xfrm>
        </p:spPr>
        <p:txBody>
          <a:bodyPr>
            <a:normAutofit/>
          </a:bodyPr>
          <a:lstStyle/>
          <a:p>
            <a:pPr algn="r">
              <a:lnSpc>
                <a:spcPct val="100000"/>
              </a:lnSpc>
              <a:spcBef>
                <a:spcPts val="0"/>
              </a:spcBef>
            </a:pPr>
            <a:endParaRPr lang="ru-RU" sz="2000" dirty="0" smtClean="0"/>
          </a:p>
          <a:p>
            <a:pPr algn="r">
              <a:lnSpc>
                <a:spcPct val="100000"/>
              </a:lnSpc>
              <a:spcBef>
                <a:spcPts val="0"/>
              </a:spcBef>
            </a:pPr>
            <a:endParaRPr lang="ru-RU" sz="2000" dirty="0"/>
          </a:p>
          <a:p>
            <a:pPr algn="r">
              <a:lnSpc>
                <a:spcPct val="100000"/>
              </a:lnSpc>
              <a:spcBef>
                <a:spcPts val="0"/>
              </a:spcBef>
            </a:pPr>
            <a:r>
              <a:rPr lang="ru-RU" sz="2000" dirty="0" smtClean="0"/>
              <a:t>Старкова </a:t>
            </a:r>
            <a:r>
              <a:rPr lang="ru-RU" sz="2000" dirty="0" smtClean="0"/>
              <a:t>Юлия Владимировна</a:t>
            </a:r>
          </a:p>
          <a:p>
            <a:pPr algn="r">
              <a:lnSpc>
                <a:spcPct val="100000"/>
              </a:lnSpc>
              <a:spcBef>
                <a:spcPts val="0"/>
              </a:spcBef>
            </a:pPr>
            <a:r>
              <a:rPr lang="ru-RU" sz="2000" dirty="0" smtClean="0"/>
              <a:t>Учитель истории, руководитель музея </a:t>
            </a:r>
          </a:p>
          <a:p>
            <a:pPr algn="r">
              <a:lnSpc>
                <a:spcPct val="100000"/>
              </a:lnSpc>
              <a:spcBef>
                <a:spcPts val="0"/>
              </a:spcBef>
            </a:pPr>
            <a:r>
              <a:rPr lang="ru-RU" sz="2000" dirty="0" smtClean="0"/>
              <a:t>«Диалоги со временем»</a:t>
            </a:r>
            <a:endParaRPr lang="ru-RU" sz="2000" dirty="0"/>
          </a:p>
        </p:txBody>
      </p:sp>
    </p:spTree>
    <p:extLst>
      <p:ext uri="{BB962C8B-B14F-4D97-AF65-F5344CB8AC3E}">
        <p14:creationId xmlns:p14="http://schemas.microsoft.com/office/powerpoint/2010/main" val="3377589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90575"/>
          </a:xfrm>
        </p:spPr>
        <p:txBody>
          <a:bodyPr>
            <a:normAutofit fontScale="90000"/>
          </a:bodyPr>
          <a:lstStyle/>
          <a:p>
            <a:r>
              <a:rPr lang="ru-RU" b="1" dirty="0" smtClean="0"/>
              <a:t>Тема: Верность и принятие страданий</a:t>
            </a:r>
            <a:br>
              <a:rPr lang="ru-RU" b="1" dirty="0" smtClean="0"/>
            </a:br>
            <a:endParaRPr lang="ru-RU" b="1" dirty="0"/>
          </a:p>
        </p:txBody>
      </p:sp>
      <p:sp>
        <p:nvSpPr>
          <p:cNvPr id="3" name="Объект 2"/>
          <p:cNvSpPr>
            <a:spLocks noGrp="1"/>
          </p:cNvSpPr>
          <p:nvPr>
            <p:ph idx="1"/>
          </p:nvPr>
        </p:nvSpPr>
        <p:spPr>
          <a:xfrm>
            <a:off x="838200" y="974725"/>
            <a:ext cx="10515600" cy="5146675"/>
          </a:xfrm>
        </p:spPr>
        <p:txBody>
          <a:bodyPr>
            <a:normAutofit fontScale="55000" lnSpcReduction="20000"/>
          </a:bodyPr>
          <a:lstStyle/>
          <a:p>
            <a:r>
              <a:rPr lang="ru-RU" sz="5100" dirty="0">
                <a:latin typeface="Times New Roman" panose="02020603050405020304" pitchFamily="18" charset="0"/>
                <a:cs typeface="Times New Roman" panose="02020603050405020304" pitchFamily="18" charset="0"/>
              </a:rPr>
              <a:t>После отречения от престола император Николай II вместе с семьёй оказался под арестом. Им предлагали возможность уехать за границу, спасти детей. Но государь ответил: </a:t>
            </a:r>
            <a:r>
              <a:rPr lang="ru-RU" sz="5100" i="1" dirty="0">
                <a:latin typeface="Times New Roman" panose="02020603050405020304" pitchFamily="18" charset="0"/>
                <a:cs typeface="Times New Roman" panose="02020603050405020304" pitchFamily="18" charset="0"/>
              </a:rPr>
              <a:t>«Если Россия должна выпить горькую чашу, я выпью её вместе с нею».</a:t>
            </a:r>
            <a:r>
              <a:rPr lang="ru-RU" sz="5100" dirty="0">
                <a:latin typeface="Times New Roman" panose="02020603050405020304" pitchFamily="18" charset="0"/>
                <a:cs typeface="Times New Roman" panose="02020603050405020304" pitchFamily="18" charset="0"/>
              </a:rPr>
              <a:t> Семья осталась в России. Их держали в заточении, лишали привычного уклада, унижали. Но они не озлобились, продолжали молиться, читать, заниматься с детьми. Великая княжна Ольга писала в письме: </a:t>
            </a:r>
            <a:r>
              <a:rPr lang="ru-RU" sz="5100" i="1" dirty="0">
                <a:latin typeface="Times New Roman" panose="02020603050405020304" pitchFamily="18" charset="0"/>
                <a:cs typeface="Times New Roman" panose="02020603050405020304" pitchFamily="18" charset="0"/>
              </a:rPr>
              <a:t>«Отец просит передать всем, кто остался ему верен, чтобы они не мстили за него. Он всех простил и за всех молится».</a:t>
            </a:r>
            <a:r>
              <a:rPr lang="ru-RU" sz="5100" dirty="0">
                <a:latin typeface="Times New Roman" panose="02020603050405020304" pitchFamily="18" charset="0"/>
                <a:cs typeface="Times New Roman" panose="02020603050405020304" pitchFamily="18" charset="0"/>
              </a:rPr>
              <a:t> В ночь с 16 на 17 июля 1918 года вся семья была расстреляна в подвале </a:t>
            </a:r>
            <a:r>
              <a:rPr lang="ru-RU" sz="5100" dirty="0" err="1">
                <a:latin typeface="Times New Roman" panose="02020603050405020304" pitchFamily="18" charset="0"/>
                <a:cs typeface="Times New Roman" panose="02020603050405020304" pitchFamily="18" charset="0"/>
              </a:rPr>
              <a:t>Ипатьевского</a:t>
            </a:r>
            <a:r>
              <a:rPr lang="ru-RU" sz="5100" dirty="0">
                <a:latin typeface="Times New Roman" panose="02020603050405020304" pitchFamily="18" charset="0"/>
                <a:cs typeface="Times New Roman" panose="02020603050405020304" pitchFamily="18" charset="0"/>
              </a:rPr>
              <a:t> дома.</a:t>
            </a:r>
          </a:p>
          <a:p>
            <a:pPr>
              <a:buFont typeface="+mj-lt"/>
              <a:buAutoNum type="arabicPeriod"/>
            </a:pPr>
            <a:r>
              <a:rPr lang="ru-RU" b="0" i="0" dirty="0" smtClean="0">
                <a:solidFill>
                  <a:srgbClr val="0F1115"/>
                </a:solidFill>
                <a:effectLst/>
                <a:latin typeface="quote-cjk-patch"/>
              </a:rPr>
              <a:t>Почему император отказался от возможности спасти семью и уехать за границу?</a:t>
            </a:r>
          </a:p>
          <a:p>
            <a:pPr>
              <a:buFont typeface="+mj-lt"/>
              <a:buAutoNum type="arabicPeriod"/>
            </a:pPr>
            <a:r>
              <a:rPr lang="ru-RU" b="0" i="0" dirty="0" smtClean="0">
                <a:solidFill>
                  <a:srgbClr val="0F1115"/>
                </a:solidFill>
                <a:effectLst/>
                <a:latin typeface="quote-cjk-patch"/>
              </a:rPr>
              <a:t>Какая ценность оказалась для него выше собственной жизни и безопасности детей?</a:t>
            </a:r>
          </a:p>
          <a:p>
            <a:pPr>
              <a:buFont typeface="+mj-lt"/>
              <a:buAutoNum type="arabicPeriod"/>
            </a:pPr>
            <a:r>
              <a:rPr lang="ru-RU" b="0" i="0" dirty="0" smtClean="0">
                <a:solidFill>
                  <a:srgbClr val="0F1115"/>
                </a:solidFill>
                <a:effectLst/>
                <a:latin typeface="quote-cjk-patch"/>
              </a:rPr>
              <a:t>В чём проявилась нравственная сила членов царской семьи в последние месяцы жизни?</a:t>
            </a:r>
          </a:p>
          <a:p>
            <a:pPr>
              <a:buFont typeface="+mj-lt"/>
              <a:buAutoNum type="arabicPeriod"/>
            </a:pPr>
            <a:r>
              <a:rPr lang="ru-RU" b="0" i="0" dirty="0" smtClean="0">
                <a:solidFill>
                  <a:srgbClr val="0F1115"/>
                </a:solidFill>
                <a:effectLst/>
                <a:latin typeface="quote-cjk-patch"/>
              </a:rPr>
              <a:t>Как вы понимаете слова «простить» и «не мстить»? Почему это важно для сохранения человеческого достоинства даже перед лицом смерти?</a:t>
            </a:r>
          </a:p>
          <a:p>
            <a:r>
              <a:rPr lang="ru-RU" b="1" dirty="0" smtClean="0">
                <a:solidFill>
                  <a:srgbClr val="0F1115"/>
                </a:solidFill>
                <a:effectLst/>
                <a:latin typeface="quote-cjk-patch"/>
              </a:rPr>
              <a:t>Задание </a:t>
            </a:r>
            <a:r>
              <a:rPr lang="ru-RU" b="0" i="0" dirty="0" smtClean="0">
                <a:solidFill>
                  <a:srgbClr val="0F1115"/>
                </a:solidFill>
                <a:effectLst/>
                <a:latin typeface="quote-cjk-patch"/>
              </a:rPr>
              <a:t>Представь, что тебе нужно объяснить младшему брату или сестре, что такое </a:t>
            </a:r>
            <a:r>
              <a:rPr lang="ru-RU" b="1" i="0" dirty="0" smtClean="0">
                <a:solidFill>
                  <a:srgbClr val="0F1115"/>
                </a:solidFill>
                <a:effectLst/>
                <a:latin typeface="quote-cjk-patch"/>
              </a:rPr>
              <a:t>верность</a:t>
            </a:r>
            <a:r>
              <a:rPr lang="ru-RU" b="0" i="0" dirty="0" smtClean="0">
                <a:solidFill>
                  <a:srgbClr val="0F1115"/>
                </a:solidFill>
                <a:effectLst/>
                <a:latin typeface="quote-cjk-patch"/>
              </a:rPr>
              <a:t> и </a:t>
            </a:r>
            <a:r>
              <a:rPr lang="ru-RU" b="1" i="0" dirty="0" smtClean="0">
                <a:solidFill>
                  <a:srgbClr val="0F1115"/>
                </a:solidFill>
                <a:effectLst/>
                <a:latin typeface="quote-cjk-patch"/>
              </a:rPr>
              <a:t>внутренняя свобода</a:t>
            </a:r>
            <a:r>
              <a:rPr lang="ru-RU" b="0" i="0" dirty="0" smtClean="0">
                <a:solidFill>
                  <a:srgbClr val="0F1115"/>
                </a:solidFill>
                <a:effectLst/>
                <a:latin typeface="quote-cjk-patch"/>
              </a:rPr>
              <a:t>. Используя пример царской семьи, напиши короткое письмо‑объяснение (5–6 предложений).</a:t>
            </a:r>
          </a:p>
          <a:p>
            <a:pPr marL="0" indent="0">
              <a:buNone/>
            </a:pPr>
            <a:endParaRPr lang="ru-RU" dirty="0"/>
          </a:p>
        </p:txBody>
      </p:sp>
    </p:spTree>
    <p:extLst>
      <p:ext uri="{BB962C8B-B14F-4D97-AF65-F5344CB8AC3E}">
        <p14:creationId xmlns:p14="http://schemas.microsoft.com/office/powerpoint/2010/main" val="1845581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smtClean="0"/>
              <a:t>Тема: Диалог культур и гражданская солидарность</a:t>
            </a:r>
            <a:br>
              <a:rPr lang="ru-RU" sz="3600" dirty="0" smtClean="0"/>
            </a:br>
            <a:r>
              <a:rPr lang="ru-RU" sz="3600" dirty="0" smtClean="0"/>
              <a:t>Модуль: Основы мировых религиозных культур</a:t>
            </a:r>
            <a:endParaRPr lang="ru-RU" sz="3600" dirty="0"/>
          </a:p>
        </p:txBody>
      </p:sp>
      <p:sp>
        <p:nvSpPr>
          <p:cNvPr id="3" name="Объект 2"/>
          <p:cNvSpPr>
            <a:spLocks noGrp="1"/>
          </p:cNvSpPr>
          <p:nvPr>
            <p:ph idx="1"/>
          </p:nvPr>
        </p:nvSpPr>
        <p:spPr>
          <a:xfrm>
            <a:off x="711200" y="1524000"/>
            <a:ext cx="10642600" cy="4652963"/>
          </a:xfrm>
        </p:spPr>
        <p:txBody>
          <a:bodyPr>
            <a:normAutofit/>
          </a:bodyPr>
          <a:lstStyle/>
          <a:p>
            <a:r>
              <a:rPr lang="ru-RU" sz="1600" dirty="0" smtClean="0">
                <a:latin typeface="Times New Roman" panose="02020603050405020304" pitchFamily="18" charset="0"/>
                <a:cs typeface="Times New Roman" panose="02020603050405020304" pitchFamily="18" charset="0"/>
              </a:rPr>
              <a:t>В 1877–1878 годах Россия помогала болгарскому народу в освобождении от османского ига. В Самаре был создан комитет по сбору пожертвований. Жители города — православные, мусульмане, иудеи, старообрядцы — жертвовали деньги, вещи, продовольствие. На собранные средства была изготовлена боевая хоругвь (знамя), которую назвали Самарским знаменем. Оно было вручено болгарским ополченцам. На знамени были вышиты иконы святых, но под ним сражались люди разного вероисповедания — русские, болгары, сербы, румыны, в том числе мусульмане и католики.</a:t>
            </a:r>
          </a:p>
          <a:p>
            <a:pPr marL="0" indent="0">
              <a:buNone/>
            </a:pPr>
            <a:r>
              <a:rPr lang="ru-RU" sz="1600" dirty="0" smtClean="0">
                <a:latin typeface="Times New Roman" panose="02020603050405020304" pitchFamily="18" charset="0"/>
                <a:cs typeface="Times New Roman" panose="02020603050405020304" pitchFamily="18" charset="0"/>
              </a:rPr>
              <a:t>     Позже, в годы Великой Отечественной войны (1941–1945), в Куйбышеве (Самаре) вновь проявилось единство народа. В городе действовали эвакогоспитали, в которых работали врачи и медсёстры разных национальностей. Верующие разных конфессий молились о победе, собирали средства на танковую колонну и авиаэскадрилью. Мечеть, синагога, православные храмы — все стали местами, где люди объединялись в общей молитве и помощи фронту.</a:t>
            </a:r>
          </a:p>
          <a:p>
            <a:pPr marL="0" indent="0">
              <a:buNone/>
            </a:pPr>
            <a:r>
              <a:rPr lang="ru-RU" sz="1600" dirty="0" smtClean="0">
                <a:latin typeface="Times New Roman" panose="02020603050405020304" pitchFamily="18" charset="0"/>
                <a:cs typeface="Times New Roman" panose="02020603050405020304" pitchFamily="18" charset="0"/>
              </a:rPr>
              <a:t>1. Что побуждало людей разных вероисповеданий объединяться ради общей цели?</a:t>
            </a:r>
          </a:p>
          <a:p>
            <a:pPr marL="0" indent="0">
              <a:buNone/>
            </a:pPr>
            <a:r>
              <a:rPr lang="ru-RU" sz="1600" dirty="0" smtClean="0">
                <a:latin typeface="Times New Roman" panose="02020603050405020304" pitchFamily="18" charset="0"/>
                <a:cs typeface="Times New Roman" panose="02020603050405020304" pitchFamily="18" charset="0"/>
              </a:rPr>
              <a:t>2. Почему общая беда или общая великая цель способны преодолеть религиозные и национальные различия?</a:t>
            </a:r>
          </a:p>
          <a:p>
            <a:pPr marL="0" indent="0">
              <a:buNone/>
            </a:pPr>
            <a:r>
              <a:rPr lang="ru-RU" sz="1600" dirty="0" smtClean="0">
                <a:latin typeface="Times New Roman" panose="02020603050405020304" pitchFamily="18" charset="0"/>
                <a:cs typeface="Times New Roman" panose="02020603050405020304" pitchFamily="18" charset="0"/>
              </a:rPr>
              <a:t>3. Как вы понимаете выражение «гражданская солидарность»? Приведите пример из истории нашего края.</a:t>
            </a:r>
          </a:p>
          <a:p>
            <a:pPr marL="0" indent="0">
              <a:buNone/>
            </a:pPr>
            <a:r>
              <a:rPr lang="ru-RU" sz="1600" dirty="0" smtClean="0">
                <a:latin typeface="Times New Roman" panose="02020603050405020304" pitchFamily="18" charset="0"/>
                <a:cs typeface="Times New Roman" panose="02020603050405020304" pitchFamily="18" charset="0"/>
              </a:rPr>
              <a:t>4. Что важнее: сохранять свои традиции или уметь объединяться с теми, кто отличается от тебя? Почему важно и то, и другое?</a:t>
            </a:r>
          </a:p>
          <a:p>
            <a:pPr marL="0" indent="0">
              <a:buNone/>
            </a:pPr>
            <a:r>
              <a:rPr lang="ru-RU" sz="1600" dirty="0" smtClean="0">
                <a:latin typeface="Times New Roman" panose="02020603050405020304" pitchFamily="18" charset="0"/>
                <a:cs typeface="Times New Roman" panose="02020603050405020304" pitchFamily="18" charset="0"/>
              </a:rPr>
              <a:t>5. Как диалог между представителями разных культур помогает строить мирную жизнь?</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7082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Интеграция:</a:t>
            </a:r>
            <a:endParaRPr lang="ru-RU" dirty="0"/>
          </a:p>
        </p:txBody>
      </p:sp>
      <p:sp>
        <p:nvSpPr>
          <p:cNvPr id="3" name="Объект 2"/>
          <p:cNvSpPr>
            <a:spLocks noGrp="1"/>
          </p:cNvSpPr>
          <p:nvPr>
            <p:ph idx="1"/>
          </p:nvPr>
        </p:nvSpPr>
        <p:spPr/>
        <p:txBody>
          <a:bodyPr/>
          <a:lstStyle/>
          <a:p>
            <a:r>
              <a:rPr lang="ru-RU" dirty="0">
                <a:latin typeface="Times New Roman" panose="02020603050405020304" pitchFamily="18" charset="0"/>
                <a:cs typeface="Times New Roman" panose="02020603050405020304" pitchFamily="18" charset="0"/>
              </a:rPr>
              <a:t>- «Бинарные уроки» (учитель истории + учитель ОРКСЭ) — один ведёт </a:t>
            </a:r>
            <a:r>
              <a:rPr lang="ru-RU" dirty="0" err="1">
                <a:latin typeface="Times New Roman" panose="02020603050405020304" pitchFamily="18" charset="0"/>
                <a:cs typeface="Times New Roman" panose="02020603050405020304" pitchFamily="18" charset="0"/>
              </a:rPr>
              <a:t>фактологию</a:t>
            </a:r>
            <a:r>
              <a:rPr lang="ru-RU" dirty="0">
                <a:latin typeface="Times New Roman" panose="02020603050405020304" pitchFamily="18" charset="0"/>
                <a:cs typeface="Times New Roman" panose="02020603050405020304" pitchFamily="18" charset="0"/>
              </a:rPr>
              <a:t>, другой — нравственную рефлексию.</a:t>
            </a:r>
          </a:p>
          <a:p>
            <a:r>
              <a:rPr lang="ru-RU" dirty="0">
                <a:latin typeface="Times New Roman" panose="02020603050405020304" pitchFamily="18" charset="0"/>
                <a:cs typeface="Times New Roman" panose="02020603050405020304" pitchFamily="18" charset="0"/>
              </a:rPr>
              <a:t>- «Краеведческие </a:t>
            </a:r>
            <a:r>
              <a:rPr lang="ru-RU" dirty="0" err="1">
                <a:latin typeface="Times New Roman" panose="02020603050405020304" pitchFamily="18" charset="0"/>
                <a:cs typeface="Times New Roman" panose="02020603050405020304" pitchFamily="18" charset="0"/>
              </a:rPr>
              <a:t>квесты</a:t>
            </a:r>
            <a:r>
              <a:rPr lang="ru-RU" dirty="0">
                <a:latin typeface="Times New Roman" panose="02020603050405020304" pitchFamily="18" charset="0"/>
                <a:cs typeface="Times New Roman" panose="02020603050405020304" pitchFamily="18" charset="0"/>
              </a:rPr>
              <a:t>» с выходом к памятникам (Монумент Славы, храм Вознесения, статуя «Рабочий и колхозница») и последующим этическим анализом.</a:t>
            </a:r>
          </a:p>
          <a:p>
            <a:r>
              <a:rPr lang="ru-RU" dirty="0">
                <a:latin typeface="Times New Roman" panose="02020603050405020304" pitchFamily="18" charset="0"/>
                <a:cs typeface="Times New Roman" panose="02020603050405020304" pitchFamily="18" charset="0"/>
              </a:rPr>
              <a:t>- «Социальные проекты» «Семейная книга памяти», «Следы милосердия» — когда знание переходит в действие: уход за памятниками, помощь ветеранам, создание экспозиций.</a:t>
            </a:r>
          </a:p>
          <a:p>
            <a:pPr marL="0" indent="0">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6759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a:t>
            </a:r>
            <a:r>
              <a:rPr lang="ru-RU" smtClean="0"/>
              <a:t>за внимание!</a:t>
            </a:r>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157750768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409</Words>
  <Application>Microsoft Office PowerPoint</Application>
  <PresentationFormat>Широкоэкранный</PresentationFormat>
  <Paragraphs>26</Paragraphs>
  <Slides>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vt:i4>
      </vt:variant>
    </vt:vector>
  </HeadingPairs>
  <TitlesOfParts>
    <vt:vector size="11" baseType="lpstr">
      <vt:lpstr>Arial</vt:lpstr>
      <vt:lpstr>Calibri</vt:lpstr>
      <vt:lpstr>Calibri Light</vt:lpstr>
      <vt:lpstr>quote-cjk-patch</vt:lpstr>
      <vt:lpstr>Times New Roman</vt:lpstr>
      <vt:lpstr>Тема Office</vt:lpstr>
      <vt:lpstr>«Формирование исторической памяти как духовно‑нравственной ценности: интеграция ОРКСЭ, истории, музыки и «Рассказах по истории Самарского края»</vt:lpstr>
      <vt:lpstr>Тема: Верность и принятие страданий </vt:lpstr>
      <vt:lpstr>Тема: Диалог культур и гражданская солидарность Модуль: Основы мировых религиозных культур</vt:lpstr>
      <vt:lpstr>Интеграция:</vt:lpstr>
      <vt:lpstr>Спасибо за внимание!</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«Формирование исторической памяти как духовно‑нравственной ценности: интеграция ОРКСЭ, истории, музыки и «Рассказах по истории Самарского края»</dc:title>
  <dc:creator>COMPSTON</dc:creator>
  <cp:lastModifiedBy>User</cp:lastModifiedBy>
  <cp:revision>4</cp:revision>
  <cp:lastPrinted>2026-03-30T10:29:26Z</cp:lastPrinted>
  <dcterms:created xsi:type="dcterms:W3CDTF">2026-03-30T09:27:07Z</dcterms:created>
  <dcterms:modified xsi:type="dcterms:W3CDTF">2026-03-30T10:29:56Z</dcterms:modified>
</cp:coreProperties>
</file>