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72" r:id="rId4"/>
    <p:sldId id="268" r:id="rId5"/>
    <p:sldId id="265" r:id="rId6"/>
    <p:sldId id="262" r:id="rId7"/>
    <p:sldId id="269" r:id="rId8"/>
    <p:sldId id="273" r:id="rId9"/>
    <p:sldId id="270" r:id="rId10"/>
    <p:sldId id="271" r:id="rId11"/>
    <p:sldId id="258" r:id="rId12"/>
    <p:sldId id="259" r:id="rId13"/>
    <p:sldId id="275" r:id="rId14"/>
    <p:sldId id="274" r:id="rId15"/>
    <p:sldId id="26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4884-92CF-4479-8D67-037EC18DD630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216F-A043-4158-93C5-47F0555ACDC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4884-92CF-4479-8D67-037EC18DD630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216F-A043-4158-93C5-47F0555ACDC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4884-92CF-4479-8D67-037EC18DD630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216F-A043-4158-93C5-47F0555ACD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4884-92CF-4479-8D67-037EC18DD630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216F-A043-4158-93C5-47F0555ACDC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4884-92CF-4479-8D67-037EC18DD630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216F-A043-4158-93C5-47F0555ACDC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4884-92CF-4479-8D67-037EC18DD630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216F-A043-4158-93C5-47F0555ACD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4884-92CF-4479-8D67-037EC18DD630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216F-A043-4158-93C5-47F0555ACD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4884-92CF-4479-8D67-037EC18DD630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216F-A043-4158-93C5-47F0555ACD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4884-92CF-4479-8D67-037EC18DD630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216F-A043-4158-93C5-47F0555ACDC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4884-92CF-4479-8D67-037EC18DD630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216F-A043-4158-93C5-47F0555ACD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4884-92CF-4479-8D67-037EC18DD630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216F-A043-4158-93C5-47F0555ACD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66B4884-92CF-4479-8D67-037EC18DD630}" type="datetimeFigureOut">
              <a:rPr lang="ru-RU" smtClean="0"/>
              <a:t>27.10.2024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088216F-A043-4158-93C5-47F0555ACDC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72449" y="2230277"/>
            <a:ext cx="80648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«Формирование культуры толерантности у студентов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СПО. П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ринципы, формы и методы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работы</a:t>
            </a:r>
            <a:endParaRPr lang="ru-RU" sz="4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764704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ТУМО классных руководителей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Отрадненского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управления министерства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образования и науки Самарской области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704897" y="4246214"/>
            <a:ext cx="430951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Пупаева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Светлана Анатольевна,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преподаватель ГБПОУ «БГСХТ имени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Героя Советского Союза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Смолякова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И.И.»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18897" y="558924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Богатое,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28.10.2024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73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4546" y="404659"/>
            <a:ext cx="7704856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Толерантность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— качество или свойство личности, выражающееся в способности принимать и уважать мнения, взгляды, поведение или культурные особенности других людей, несмотря на их различия с собственными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Толерантность - терпимость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снисходительность к кому-либо , чему-либо.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809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980728"/>
            <a:ext cx="82809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Толерантность не подразумевает уступку, снисхождение, отказ от своих убеждений или принятие иного мировоззрения. </a:t>
            </a:r>
            <a:endParaRPr lang="ru-RU" sz="2400" u="sng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Она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заключается в предоставлении другим права жить в соответствии с собственным мировоззрением. 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«...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быть терпимым к мелким недостаткам людей, если эти недостатки не представляют собой общественной опасности, а затрагивают лишь ... собственные интересы».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В.А. Сухомлинский</a:t>
            </a:r>
          </a:p>
        </p:txBody>
      </p:sp>
    </p:spTree>
    <p:extLst>
      <p:ext uri="{BB962C8B-B14F-4D97-AF65-F5344CB8AC3E}">
        <p14:creationId xmlns:p14="http://schemas.microsoft.com/office/powerpoint/2010/main" val="286392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6672"/>
            <a:ext cx="8568952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РАБОЧАЯ ПРОГРАММА ВОСПИТАНИЯ</a:t>
            </a:r>
          </a:p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Инвариантные целевые ориентиры</a:t>
            </a:r>
          </a:p>
          <a:p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Осознанно и деятельно выражающий неприятие любой дискриминации по социальным, национальным, расовым, религиозным признакам, проявлений экстремизма, терроризма, коррупции, антигосударственной деятельности.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Проявляющий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уважение к жизни и достоинству каждого человека, свободе мировоззренческого выбора и самоопределения, к представителям различных этнических групп, традиционных религий народов России, их национальному достоинству и религиозным чувствам с учётом соблюдения конституционных прав и свобод всех граждан.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Понимающий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деятельно выражающий понимание ценности межнационального, межрелигиозного согласия, способный вести диалог с людьми разных национальностей и вероисповеданий, находить общие цели и сотрудничать для их достижения.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39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63" b="13849"/>
          <a:stretch/>
        </p:blipFill>
        <p:spPr bwMode="auto">
          <a:xfrm>
            <a:off x="323527" y="476672"/>
            <a:ext cx="8687417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654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08239" y="548680"/>
            <a:ext cx="4572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Направления работы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2750484"/>
            <a:ext cx="2304256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педагоги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47864" y="2721496"/>
            <a:ext cx="2304256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родители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56176" y="2780928"/>
            <a:ext cx="2304256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студенты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86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56654" y="106142"/>
            <a:ext cx="5904655" cy="9465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педагоги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52836" y="1139545"/>
            <a:ext cx="50355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Участие в научно-практических конференциях, семинарах,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вебинарах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Знакомство с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научной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методической литературой, рекомендованной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министерством образования и Центром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профилактической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работы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Участие в тренингах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sun9-45.userapi.com/s/v1/ig2/nNYxXcixP97UwjLIUz0ALac2LYa1ydc2Kp1lucRbggjtKLlmF6cIu3l2ig8wjWZiR_Cem2wy3pV6qCgvOKoxIgwW.jpg?quality=95&amp;as=32x20,48x31,72x46,108x69,160x102,240x153,360x229,480x306,540x344,640x408,720x459,1080x688,1280x815,1440x917,1600x1019&amp;from=bu&amp;u=Zsk_yLVmwtAQJo5sqJUZh6Pkx9thTDsXtz1hxyi__d8&amp;cs=807x5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0" y="1466506"/>
            <a:ext cx="2829426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54.userapi.com/impg/32L-hzQw4yAP8P29nilGjP9QpP6B8kCPflLR0g/FyzWMNXO3-k.jpg?size=1280x445&amp;quality=95&amp;sign=d73d22639576d5ea82b148d0a1f337ae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206915"/>
            <a:ext cx="4050453" cy="166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un9-36.userapi.com/impg/mrnhpO6TgYucRsrFGn_QTVPVLQSv__9pnqoyHA/UHK2kKWgz1k.jpg?size=1280x853&amp;quality=95&amp;sign=0ed9f17f62f6485d6d80d1f1d3fd84d6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489" y="3186600"/>
            <a:ext cx="2729639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un9-1.userapi.com/impg/8Y6ZtLMP4xieKGzhI9GH62QfwBQQbQogQOkRDw/RBNeCtkNfgQ.jpg?size=1277x779&amp;quality=95&amp;sign=d77a1fbc94ca1bcefb91d9b570afa50e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70" y="5128467"/>
            <a:ext cx="3112367" cy="166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sun9-45.userapi.com/impg/0l8zOxQXfypUr6PHYphgWEcYQFtxwNxYR7rqJA/Fhm1xiCgZAU.jpg?size=1280x960&amp;quality=95&amp;sign=9151cde1e3fa45b601a364cb3f8216d5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665" y="3386314"/>
            <a:ext cx="2211713" cy="1658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898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48680"/>
            <a:ext cx="79928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Условия и факторы успешности работы: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высокий уровень нравственной и профессиональной культуры преподавателя; 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доброжелательная атмосфера; 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гуманный стиль общения и поведения; 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сотрудничество, сотворчество; 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создание ситуаций успеха; 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оптимистическое настроение; 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эмоциональный подъем, особенно при выполнении коллективных творческих дел; 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стимулирование интереса к разнообразным видам деятельности обучающихся; 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поощрение инициативы и творчества; 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поощрение и стимулирование самостоятельности, самопознания, самоуправления, саморазвития и самореализации студентов.</a:t>
            </a:r>
          </a:p>
        </p:txBody>
      </p:sp>
    </p:spTree>
    <p:extLst>
      <p:ext uri="{BB962C8B-B14F-4D97-AF65-F5344CB8AC3E}">
        <p14:creationId xmlns:p14="http://schemas.microsoft.com/office/powerpoint/2010/main" val="273566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3768" y="548680"/>
            <a:ext cx="4472702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родители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2420888"/>
            <a:ext cx="68407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Родительские собрания в техникуме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Участие в областных родительских собрания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Неделя родительской компетенции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Вебинары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для родителей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Размещение информации для родителей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Привлечение к участию в мероприятиях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Проведение индивидуальных консультаций</a:t>
            </a:r>
          </a:p>
        </p:txBody>
      </p:sp>
    </p:spTree>
    <p:extLst>
      <p:ext uri="{BB962C8B-B14F-4D97-AF65-F5344CB8AC3E}">
        <p14:creationId xmlns:p14="http://schemas.microsoft.com/office/powerpoint/2010/main" val="257836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188640"/>
            <a:ext cx="6120680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студенты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420888"/>
            <a:ext cx="237626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Кто?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27005" y="2420888"/>
            <a:ext cx="237626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Когда?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228184" y="2420888"/>
            <a:ext cx="237626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Как?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3861048"/>
            <a:ext cx="23762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Учителя-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предметники, классные руководители, социальный педагог, педагог психолог, приглашенные специалисты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27005" y="3861048"/>
            <a:ext cx="2376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Урочная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внеурочная деятельность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72200" y="3814881"/>
            <a:ext cx="2232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Формы и методы</a:t>
            </a:r>
          </a:p>
        </p:txBody>
      </p:sp>
    </p:spTree>
    <p:extLst>
      <p:ext uri="{BB962C8B-B14F-4D97-AF65-F5344CB8AC3E}">
        <p14:creationId xmlns:p14="http://schemas.microsoft.com/office/powerpoint/2010/main" val="239968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Picture backgroun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836712"/>
            <a:ext cx="7704856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Формы работы со студентами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Классный час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Беседа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Встреча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Тренинг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Круглый стол, дискуссия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Спортивные соревнования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Трудовая деятельность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Экскурсии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Студсоветы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Праздники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Выставки, музеи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Волонтерская деятельность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Конкурсы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65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un9-31.userapi.com/impg/rhVU7QDfacBKCVcNNC7XY6VpCQGiQlUlIWb0Bw/PQEs06LdPEw.jpg?size=1280x960&amp;quality=95&amp;sign=b0fd1148ed74037bf39af3e67ba6780a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36" y="398400"/>
            <a:ext cx="2689132" cy="201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48.userapi.com/impg/xkpb-38jUwLJGn5jAVaimyvkgcKe_rsJVhed6w/or4SAiNGnLQ.jpg?size=1280x960&amp;quality=95&amp;sign=c9cb1ffffe5592f857b9400d6598a509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469" y="356527"/>
            <a:ext cx="2712301" cy="203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25.userapi.com/impg/ftrEG_Wr1Y5bmqEc2iJQd4oET89zkAukFLgUAA/JdOJvDcjHzg.jpg?size=810x1080&amp;quality=95&amp;sign=202188e566193942ea75f2ddc3dc9d46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44" y="2720899"/>
            <a:ext cx="2574320" cy="343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sun9-78.userapi.com/impg/WrmMRWH95q8l2Jk3vSvLLDsKTHpniG9X6t6p2g/owbKSSzZgSk.jpg?size=1280x960&amp;quality=95&amp;sign=9bd7b975b47ec899b12b74d86d02470a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045" y="398400"/>
            <a:ext cx="2600641" cy="1950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sun9-72.userapi.com/impg/tJ7YyJRhcuBa-X1fwRzDc3wcuHyCqUZ0E9p_Hg/aNX9VaLF9hY.jpg?size=1280x1074&amp;quality=95&amp;sign=2eeeb00e9c371a73c5f147ea0be44e00&amp;type=album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5"/>
          <a:stretch/>
        </p:blipFill>
        <p:spPr bwMode="auto">
          <a:xfrm>
            <a:off x="6371726" y="2720899"/>
            <a:ext cx="2568759" cy="343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sun9-6.userapi.com/impg/LmeBgptqpZf-9PpOvtW94CBLcafjkwCPO1QqLg/x8una30u1B8.jpg?size=1280x618&amp;quality=95&amp;sign=761b5d2f197f8c18f414640d8ae43cc9&amp;type=albu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586" y="4668342"/>
            <a:ext cx="4535215" cy="2189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s://sun9-47.userapi.com/impg/cDCtzP4sos4WKzQLIani9rzPxSLL9wsVxdkoTw/ip5ZaKWzOfo.jpg?size=1280x960&amp;quality=96&amp;sign=d3ad9df377946a0fa45ff6abd67a1d02&amp;type=album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237" y="2742896"/>
            <a:ext cx="2888256" cy="216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2336" y="2342015"/>
            <a:ext cx="26891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Встреча с психологом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243318" y="2415249"/>
            <a:ext cx="2784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/>
              <a:t>«Разговор о важном»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24000" y="6224999"/>
            <a:ext cx="1353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Экскурсия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379023" y="6180724"/>
            <a:ext cx="1851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Урок мужества 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568364" y="6380069"/>
            <a:ext cx="3086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Акция «Красный тюльпан» 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808957" y="2361779"/>
            <a:ext cx="1718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Классный час 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511814" y="4410865"/>
            <a:ext cx="2339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В</a:t>
            </a:r>
            <a:r>
              <a:rPr lang="ru-RU" dirty="0" smtClean="0"/>
              <a:t>олонтерская акция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442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un9-55.userapi.com/impg/jEfE3aNL9l1FROvdQ3qZrRhFbM4tYGQaurVJMw/7qcb7X8BYk0.jpg?size=766x1080&amp;quality=95&amp;sign=a3d41a18f5b468145927348e78097cbc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806" y="1443180"/>
            <a:ext cx="1787531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un9-18.userapi.com/impg/tshdkX3reic62mxssSHy10y__k8n-oguNArv9A/95Vzs4rcugQ.jpg?size=1280x865&amp;quality=95&amp;sign=72c0dd359ae45ff0f5e73cf63df95c29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524243"/>
            <a:ext cx="3081229" cy="208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sun9-77.userapi.com/impg/vrtbXeyp11qLjP8OB673eeKVcQULD8nleYLYxA/2vxkpxP2rHE.jpg?size=1280x1210&amp;quality=95&amp;sign=fccfba01edf9d2fbb9e4c6503e127837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204721"/>
            <a:ext cx="2531047" cy="2392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s://sun9-45.userapi.com/impg/PQALuX6mbkrq9K5dfwKdiMeO3w75Hg8lEER_Yw/hWIkuOKNQ8I.jpg?size=810x1080&amp;quality=95&amp;sign=eea418349bee1b95ef28fbde5993cc23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585506"/>
            <a:ext cx="2273201" cy="3030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s://sun9-65.userapi.com/impg/8hbZQzOwwGPjf4a-z9cZ6VMjmdwvodSdAicrPg/_Wwk-2jxct4.jpg?size=1280x672&amp;quality=95&amp;sign=d15ee09e37facddfde896bfbab776785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835" y="43362"/>
            <a:ext cx="4431165" cy="232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s://sun9-3.userapi.com/impg/Qxo6PNX7CGNIudwbBQdzxJBo-5mB12LroytrRg/b_mEMaET-_E.jpg?size=1280x963&amp;quality=95&amp;sign=77289ad908c2e91ff9d8cb9c2087ed06&amp;type=albu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60848"/>
            <a:ext cx="3274294" cy="2463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https://sun9-54.userapi.com/impg/UXXftHy03lqdyQBH-lswTEu-d2HL-ReSnzCJeQ/l95vU9O3So0.jpg?size=1280x963&amp;quality=95&amp;sign=c213439c108b8d9f4bff441ecbf8115b&amp;type=album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50"/>
          <a:stretch/>
        </p:blipFill>
        <p:spPr bwMode="auto">
          <a:xfrm>
            <a:off x="149888" y="183040"/>
            <a:ext cx="4206087" cy="1704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https://sun9-29.userapi.com/impg/WbvrlC28yRwzrVFagEYolY_l3KxRQ9e_PB-aiA/o4PzMd5rEcc.jpg?size=1280x960&amp;quality=95&amp;sign=e109e204d42832effbbbbad03ad2184f&amp;type=album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817" y="2189335"/>
            <a:ext cx="2941893" cy="2206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06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sun9-52.userapi.com/impg/dcQFLhWuva_3mK_n5i-1nTALnx1q2QA7Ju-Opw/OPMku5I9lLQ.jpg?size=1280x699&amp;quality=95&amp;sign=b5709d6bf8a2d54abf3adfc9491ab0e8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4968"/>
            <a:ext cx="501068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un9-62.userapi.com/impg/i29iJoSIisqECRDNF4uvIwWSqDqytYFg5Rb8HA/3JavDjCulhw.jpg?size=810x1080&amp;quality=95&amp;sign=dbc569b59941738bab751efadca97262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126790"/>
            <a:ext cx="2664296" cy="355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sun9-74.userapi.com/impg/oHP9FlUbYQlEDCu2VL1MDjkmZkZaj1GzG2ofww/qvb9-L-KewM.jpg?size=1205x1068&amp;quality=95&amp;sign=e377e4ed5c8bed2e7bf1a4acb29e726d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929" y="254968"/>
            <a:ext cx="3023559" cy="2679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sun9-65.userapi.com/impg/LRmNUHVBD7d1pBBghqNqkvY0H-Pm4R9AuBTtkw/0E9vSj12GLE.jpg?size=872x1080&amp;quality=95&amp;sign=7b2a40718db62d070bcceec1887e8e39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5" y="3420186"/>
            <a:ext cx="2631339" cy="325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s://sun9-13.userapi.com/impg/aByjM_ulNzpRI-kBtopyvyw_jpXGg8QYr8gr6g/IZQEX6cK0ao.jpg?size=1280x960&amp;quality=95&amp;sign=14876ceb68b5c348fc0f42982eba8e4a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0851" y="4225212"/>
            <a:ext cx="3271963" cy="245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98386" y="2991409"/>
            <a:ext cx="40706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Фестиваль дружбы народов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78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3059668"/>
            <a:ext cx="70567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80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369</TotalTime>
  <Words>415</Words>
  <Application>Microsoft Office PowerPoint</Application>
  <PresentationFormat>Экран (4:3)</PresentationFormat>
  <Paragraphs>81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komp</dc:creator>
  <cp:lastModifiedBy>asus</cp:lastModifiedBy>
  <cp:revision>27</cp:revision>
  <dcterms:created xsi:type="dcterms:W3CDTF">2024-09-01T14:28:01Z</dcterms:created>
  <dcterms:modified xsi:type="dcterms:W3CDTF">2024-10-27T19:38:14Z</dcterms:modified>
</cp:coreProperties>
</file>