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1" r:id="rId3"/>
    <p:sldId id="270" r:id="rId4"/>
    <p:sldId id="257" r:id="rId5"/>
    <p:sldId id="258" r:id="rId6"/>
    <p:sldId id="259" r:id="rId7"/>
    <p:sldId id="272" r:id="rId8"/>
    <p:sldId id="273" r:id="rId9"/>
    <p:sldId id="27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6C8EBE-2584-4149-886B-0EF86CBF5BEC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45EA5-47B1-4B1E-AADA-174D8E6D15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A1392-0E7F-40CA-AD01-F3713888EE91}" type="datetimeFigureOut">
              <a:rPr lang="ru-RU" smtClean="0"/>
              <a:pPr/>
              <a:t>25.03.2025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235C86-3B8F-4C4A-82DE-D4EA521ACA3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187624" y="1268761"/>
            <a:ext cx="6912768" cy="23316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Формирование навыков аргументации на уроках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истории и обществознания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4294967295"/>
          </p:nvPr>
        </p:nvSpPr>
        <p:spPr>
          <a:xfrm>
            <a:off x="4860032" y="3886200"/>
            <a:ext cx="3816424" cy="1752600"/>
          </a:xfrm>
        </p:spPr>
        <p:txBody>
          <a:bodyPr>
            <a:normAutofit fontScale="92500" lnSpcReduction="10000"/>
          </a:bodyPr>
          <a:lstStyle/>
          <a:p>
            <a:endParaRPr lang="ru-RU" dirty="0" smtClean="0"/>
          </a:p>
          <a:p>
            <a:pPr marL="0" indent="0" algn="r">
              <a:buNone/>
            </a:pPr>
            <a:r>
              <a:rPr lang="ru-RU" dirty="0" smtClean="0">
                <a:solidFill>
                  <a:schemeClr val="tx1"/>
                </a:solidFill>
              </a:rPr>
              <a:t>    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Ильина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В.Н.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r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истории </a:t>
            </a:r>
          </a:p>
          <a:p>
            <a:pPr marL="0" indent="0" algn="r">
              <a:buNone/>
            </a:pP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ГБОУ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СОШ с. </a:t>
            </a:r>
            <a:r>
              <a:rPr lang="ru-RU" sz="22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Виловатое</a:t>
            </a:r>
            <a:endParaRPr lang="ru-RU" sz="2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l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683568" y="836712"/>
            <a:ext cx="7992888" cy="528945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b="1" dirty="0"/>
              <a:t>20.  Решите историческую задачу.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В афинском полисе с 5 века до н.э. народное собрание поднятием рук выбирало стратегов сроком на один год. Самую важную должность занимал первый стратег, который руководил армией и флотом, ведал отношениями с другими государствами. Пятнадцать раз, начиная с 443 года до н.э. собрание выбирало первым стратегом Перикла. </a:t>
            </a:r>
          </a:p>
          <a:p>
            <a:pPr marL="0" indent="0">
              <a:buNone/>
            </a:pPr>
            <a:r>
              <a:rPr lang="ru-RU" dirty="0"/>
              <a:t>     </a:t>
            </a:r>
            <a:r>
              <a:rPr lang="ru-RU" i="1" dirty="0"/>
              <a:t>Укажите хронологические рамки нахождения Перикла на этой должности.</a:t>
            </a:r>
            <a:endParaRPr lang="ru-RU" dirty="0"/>
          </a:p>
          <a:p>
            <a:pPr marL="0" indent="0">
              <a:buNone/>
            </a:pPr>
            <a:r>
              <a:rPr lang="ru-RU" i="1" dirty="0"/>
              <a:t>   В каком государстве древнего мира существовал подобный способ избрания должностных лиц? Как называлась должность?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1182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971600" y="620688"/>
            <a:ext cx="7402016" cy="5505475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	Аргументация - это форма мыслительной деятельности, цель которой состоит в обосновании утверждения об истинности или ложности некоторого высказывания и в особых случаях об обосновании принципиальной невозможности оценки некоторого высказывания как истинного или ложного, т. е. бессмысленности данного высказывания. 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	В простейших случаях истинность или ложность некоторого высказывания можно установить путем непосредственного обращения к фактам, однако, как правило, необходимы специальные логические процедуры, которые и объединяются под термином «аргументация».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6733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928694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Структура доказательства: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928670"/>
            <a:ext cx="8143932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ru-RU" sz="2800" dirty="0" smtClean="0"/>
              <a:t>1) </a:t>
            </a:r>
            <a:r>
              <a:rPr lang="ru-RU" sz="2800" dirty="0" smtClean="0">
                <a:solidFill>
                  <a:srgbClr val="FF0000"/>
                </a:solidFill>
              </a:rPr>
              <a:t>ТЕЗИС</a:t>
            </a:r>
            <a:r>
              <a:rPr lang="ru-RU" sz="2800" dirty="0" smtClean="0"/>
              <a:t> - то, что требуется доказать </a:t>
            </a:r>
          </a:p>
          <a:p>
            <a:pPr marL="342900" indent="-342900"/>
            <a:r>
              <a:rPr lang="ru-RU" sz="2800" dirty="0" smtClean="0"/>
              <a:t>(выводы из учебника, своё мнение, сделанный вывод)  или опровергнуть;</a:t>
            </a:r>
          </a:p>
          <a:p>
            <a:pPr marL="342900" indent="-342900"/>
            <a:r>
              <a:rPr lang="ru-RU" sz="2800" dirty="0" smtClean="0"/>
              <a:t>2) </a:t>
            </a:r>
            <a:r>
              <a:rPr lang="ru-RU" sz="2800" dirty="0" smtClean="0">
                <a:solidFill>
                  <a:srgbClr val="FF0000"/>
                </a:solidFill>
              </a:rPr>
              <a:t>ДОВОДЫ</a:t>
            </a:r>
            <a:r>
              <a:rPr lang="ru-RU" sz="2800" dirty="0" smtClean="0"/>
              <a:t> (исторические факты); </a:t>
            </a:r>
          </a:p>
          <a:p>
            <a:pPr marL="342900" indent="-342900"/>
            <a:r>
              <a:rPr lang="ru-RU" sz="2800" dirty="0" smtClean="0"/>
              <a:t>3) </a:t>
            </a:r>
            <a:r>
              <a:rPr lang="ru-RU" sz="2800" dirty="0" smtClean="0">
                <a:solidFill>
                  <a:srgbClr val="FF0000"/>
                </a:solidFill>
              </a:rPr>
              <a:t>ОБЪЯСНЕНИЕ</a:t>
            </a:r>
            <a:r>
              <a:rPr lang="ru-RU" sz="2800" dirty="0" smtClean="0"/>
              <a:t>, связывающее доводы с ТЕЗИСОМ, </a:t>
            </a:r>
          </a:p>
          <a:p>
            <a:pPr marL="342900" indent="-342900"/>
            <a:r>
              <a:rPr lang="ru-RU" sz="2800" dirty="0" smtClean="0"/>
              <a:t>который нужно доказать или опровергнуть !!! </a:t>
            </a:r>
          </a:p>
          <a:p>
            <a:pPr marL="342900" indent="-342900"/>
            <a:endParaRPr lang="ru-RU" dirty="0"/>
          </a:p>
          <a:p>
            <a:pPr marL="342900" indent="-342900"/>
            <a:r>
              <a:rPr lang="ru-RU" sz="2400" i="1" dirty="0" smtClean="0"/>
              <a:t>Аргументы (суждения) должны объяснять, почему приводимые факты подтверждают или опровергают выдвинутый тезис!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7290" y="60722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71472" y="5072074"/>
            <a:ext cx="7779181" cy="5232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Аргумент = Факт  + Объяснение (интерпретация)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 fontScale="90000"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Развитие навыка аргументации:</a:t>
            </a:r>
            <a:endParaRPr lang="ru-RU" i="1" dirty="0">
              <a:solidFill>
                <a:srgbClr val="FF000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idx="1"/>
          </p:nvPr>
        </p:nvGraphicFramePr>
        <p:xfrm>
          <a:off x="214282" y="714356"/>
          <a:ext cx="8786812" cy="512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64380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класс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>
                          <a:solidFill>
                            <a:schemeClr val="tx1"/>
                          </a:solidFill>
                        </a:rPr>
                        <a:t>уровень овладения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 связном рассказе воспроизведение хода рассуждения, повторение доводов (исторических фактов), подтверждающие тот или иной вывод, сделанный автором учебника или учителем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Подбор под руководством учителя исторических фактов в подтверждение или опровержение точки зрения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Самостоятельный подбор исторических фактов в подтверждение или опровержение точки зрения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Выстраивание под руководством учителя аргументов на основе фактов в подтверждение или опровержение точки зрения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Самостоятельное выстраивание аргументов на основе фактов в подтверждение или опровержение точки зрения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Выстраивание под руководством учителя аргументов на основе фактов в подтверждение и опровержение точки зрения 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Самостоятельное выстраивание аргументов на основе фактов в подтверждение и опровержение точки зрения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857232"/>
          </a:xfrm>
        </p:spPr>
        <p:txBody>
          <a:bodyPr/>
          <a:lstStyle/>
          <a:p>
            <a:r>
              <a:rPr lang="ru-RU" dirty="0" smtClean="0"/>
              <a:t>Пример: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785794"/>
            <a:ext cx="835824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/>
              <a:t>«Промышленная и финансовая политика Александра III способствовала успешному социально-экономическому развитию России».</a:t>
            </a:r>
          </a:p>
          <a:p>
            <a:r>
              <a:rPr lang="ru-RU" sz="2800" b="1" dirty="0" smtClean="0">
                <a:solidFill>
                  <a:srgbClr val="FF0000"/>
                </a:solidFill>
              </a:rPr>
              <a:t>Неверно </a:t>
            </a:r>
          </a:p>
          <a:p>
            <a:r>
              <a:rPr lang="ru-RU" sz="2400" dirty="0" smtClean="0"/>
              <a:t>«своей промышленной и финансовой политикой Александр III способствовал развитию отечественной промышленности» </a:t>
            </a:r>
          </a:p>
          <a:p>
            <a:endParaRPr lang="ru-RU" sz="2400" dirty="0"/>
          </a:p>
          <a:p>
            <a:r>
              <a:rPr lang="ru-RU" sz="2400" dirty="0" smtClean="0"/>
              <a:t>«при Александре III был издан новый таможенный тариф» </a:t>
            </a:r>
          </a:p>
          <a:p>
            <a:endParaRPr lang="ru-RU" sz="2800" b="1" dirty="0" smtClean="0">
              <a:solidFill>
                <a:srgbClr val="0070C0"/>
              </a:solidFill>
            </a:endParaRPr>
          </a:p>
          <a:p>
            <a:r>
              <a:rPr lang="ru-RU" sz="2800" b="1" dirty="0" smtClean="0">
                <a:solidFill>
                  <a:srgbClr val="0070C0"/>
                </a:solidFill>
              </a:rPr>
              <a:t>Верно </a:t>
            </a:r>
          </a:p>
          <a:p>
            <a:r>
              <a:rPr lang="ru-RU" sz="2400" dirty="0" smtClean="0"/>
              <a:t>«новый таможенный тариф, принятый в 1891 г., увеличивал ввозные пошлины на многие товары и, таким образом, защищал отечественную промышленность от иностранной конкуренции, что способствовало её развитию»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4000496" y="4357694"/>
            <a:ext cx="702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ФАКТ</a:t>
            </a:r>
            <a:endParaRPr lang="ru-RU" i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5214950"/>
            <a:ext cx="1507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smtClean="0">
                <a:solidFill>
                  <a:srgbClr val="0070C0"/>
                </a:solidFill>
              </a:rPr>
              <a:t>ОБЪЯСНЕНИЕ</a:t>
            </a:r>
            <a:endParaRPr lang="ru-RU" i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587" t="33192" r="14563" b="9381"/>
          <a:stretch/>
        </p:blipFill>
        <p:spPr>
          <a:xfrm>
            <a:off x="33536" y="548680"/>
            <a:ext cx="8943039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9110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337" t="23388" r="9051" b="7003"/>
          <a:stretch/>
        </p:blipFill>
        <p:spPr>
          <a:xfrm>
            <a:off x="539552" y="692696"/>
            <a:ext cx="7434465" cy="5276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9194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14602"/>
          </a:xfrm>
        </p:spPr>
        <p:txBody>
          <a:bodyPr/>
          <a:lstStyle/>
          <a:p>
            <a:r>
              <a:rPr lang="ru-RU" smtClean="0"/>
              <a:t>СПАСИБО ЗА ВНИМАНИЕ.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2047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175</TotalTime>
  <Words>373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Формирование навыков аргументации на уроках истории и обществознания</vt:lpstr>
      <vt:lpstr>Слайд 2</vt:lpstr>
      <vt:lpstr>Слайд 3</vt:lpstr>
      <vt:lpstr>Структура доказательства:</vt:lpstr>
      <vt:lpstr>Развитие навыка аргументации:</vt:lpstr>
      <vt:lpstr>Пример:</vt:lpstr>
      <vt:lpstr>Слайд 7</vt:lpstr>
      <vt:lpstr>Слайд 8</vt:lpstr>
      <vt:lpstr>СПАСИБО ЗА ВНИМАНИЕ. 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по формированию навыка аргументации на уроках истории</dc:title>
  <dc:creator>Userr</dc:creator>
  <cp:lastModifiedBy>Татьяна</cp:lastModifiedBy>
  <cp:revision>26</cp:revision>
  <dcterms:created xsi:type="dcterms:W3CDTF">2020-02-26T15:14:51Z</dcterms:created>
  <dcterms:modified xsi:type="dcterms:W3CDTF">2025-03-25T14:24:13Z</dcterms:modified>
</cp:coreProperties>
</file>