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26"/>
  </p:handoutMasterIdLst>
  <p:sldIdLst>
    <p:sldId id="256" r:id="rId2"/>
    <p:sldId id="275" r:id="rId3"/>
    <p:sldId id="278" r:id="rId4"/>
    <p:sldId id="291" r:id="rId5"/>
    <p:sldId id="280" r:id="rId6"/>
    <p:sldId id="283" r:id="rId7"/>
    <p:sldId id="292" r:id="rId8"/>
    <p:sldId id="293" r:id="rId9"/>
    <p:sldId id="282" r:id="rId10"/>
    <p:sldId id="284" r:id="rId11"/>
    <p:sldId id="287" r:id="rId12"/>
    <p:sldId id="288" r:id="rId13"/>
    <p:sldId id="294" r:id="rId14"/>
    <p:sldId id="289" r:id="rId15"/>
    <p:sldId id="290" r:id="rId16"/>
    <p:sldId id="295" r:id="rId17"/>
    <p:sldId id="296" r:id="rId18"/>
    <p:sldId id="285" r:id="rId19"/>
    <p:sldId id="286" r:id="rId20"/>
    <p:sldId id="297" r:id="rId21"/>
    <p:sldId id="298" r:id="rId22"/>
    <p:sldId id="299" r:id="rId23"/>
    <p:sldId id="300" r:id="rId24"/>
    <p:sldId id="301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009900"/>
    <a:srgbClr val="3F93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3A7F98-CC59-4DD5-8D01-8BF1A3127B60}" type="datetimeFigureOut">
              <a:rPr lang="ru-RU" smtClean="0"/>
              <a:t>10.06.2025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C5E117-6DAD-44F6-B686-009DB98218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85386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3A6F9-1E58-47FF-AED7-65AAF2E493D4}" type="datetimeFigureOut">
              <a:rPr lang="ru-RU" smtClean="0"/>
              <a:t>10.06.2025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F3A12-3EE6-4130-9F8A-CD644F455F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7567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3A6F9-1E58-47FF-AED7-65AAF2E493D4}" type="datetimeFigureOut">
              <a:rPr lang="ru-RU" smtClean="0"/>
              <a:t>10.06.2025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F3A12-3EE6-4130-9F8A-CD644F455F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5135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3A6F9-1E58-47FF-AED7-65AAF2E493D4}" type="datetimeFigureOut">
              <a:rPr lang="ru-RU" smtClean="0"/>
              <a:t>10.06.2025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F3A12-3EE6-4130-9F8A-CD644F455F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4425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3A6F9-1E58-47FF-AED7-65AAF2E493D4}" type="datetimeFigureOut">
              <a:rPr lang="ru-RU" smtClean="0"/>
              <a:t>10.06.2025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F3A12-3EE6-4130-9F8A-CD644F455F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0596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3A6F9-1E58-47FF-AED7-65AAF2E493D4}" type="datetimeFigureOut">
              <a:rPr lang="ru-RU" smtClean="0"/>
              <a:t>10.06.2025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F3A12-3EE6-4130-9F8A-CD644F455F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8793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3A6F9-1E58-47FF-AED7-65AAF2E493D4}" type="datetimeFigureOut">
              <a:rPr lang="ru-RU" smtClean="0"/>
              <a:t>10.06.2025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F3A12-3EE6-4130-9F8A-CD644F455F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53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3A6F9-1E58-47FF-AED7-65AAF2E493D4}" type="datetimeFigureOut">
              <a:rPr lang="ru-RU" smtClean="0"/>
              <a:t>10.06.2025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F3A12-3EE6-4130-9F8A-CD644F455F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5178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3A6F9-1E58-47FF-AED7-65AAF2E493D4}" type="datetimeFigureOut">
              <a:rPr lang="ru-RU" smtClean="0"/>
              <a:t>10.06.2025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F3A12-3EE6-4130-9F8A-CD644F455F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7165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3A6F9-1E58-47FF-AED7-65AAF2E493D4}" type="datetimeFigureOut">
              <a:rPr lang="ru-RU" smtClean="0"/>
              <a:t>10.06.2025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F3A12-3EE6-4130-9F8A-CD644F455F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698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3A6F9-1E58-47FF-AED7-65AAF2E493D4}" type="datetimeFigureOut">
              <a:rPr lang="ru-RU" smtClean="0"/>
              <a:t>10.06.2025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F3A12-3EE6-4130-9F8A-CD644F455F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6672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3A6F9-1E58-47FF-AED7-65AAF2E493D4}" type="datetimeFigureOut">
              <a:rPr lang="ru-RU" smtClean="0"/>
              <a:t>10.06.2025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F3A12-3EE6-4130-9F8A-CD644F455F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3722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45000"/>
            <a:lum/>
          </a:blip>
          <a:srcRect/>
          <a:stretch>
            <a:fillRect t="-1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13A6F9-1E58-47FF-AED7-65AAF2E493D4}" type="datetimeFigureOut">
              <a:rPr lang="ru-RU" smtClean="0"/>
              <a:t>10.06.2025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CF3A12-3EE6-4130-9F8A-CD644F455F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7286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19" y="-616487"/>
            <a:ext cx="2336173" cy="417173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46812" y="548640"/>
            <a:ext cx="8643256" cy="3503318"/>
          </a:xfrm>
        </p:spPr>
        <p:txBody>
          <a:bodyPr>
            <a:normAutofit fontScale="90000"/>
          </a:bodyPr>
          <a:lstStyle/>
          <a:p>
            <a:r>
              <a:rPr lang="ru-RU" sz="53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Уроки истории и обществознания как средство формирования патриотизма и гражданственности у подрастающего </a:t>
            </a:r>
            <a:r>
              <a:rPr lang="ru-RU" sz="53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поколения</a:t>
            </a:r>
            <a:r>
              <a:rPr lang="ru-RU" b="1" dirty="0" smtClean="0">
                <a:latin typeface="+mn-lt"/>
              </a:rPr>
              <a:t/>
            </a:r>
            <a:br>
              <a:rPr lang="ru-RU" b="1" dirty="0" smtClean="0">
                <a:latin typeface="+mn-lt"/>
              </a:rPr>
            </a:br>
            <a:endParaRPr lang="ru-RU" sz="3100" dirty="0">
              <a:latin typeface="+mn-l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84" y="5303837"/>
            <a:ext cx="11592232" cy="184766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995851" y="3906324"/>
            <a:ext cx="574765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Сальникова Татьяна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Владимировна,</a:t>
            </a:r>
          </a:p>
          <a:p>
            <a:pPr algn="r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читель истории и обществознания </a:t>
            </a:r>
          </a:p>
          <a:p>
            <a:pPr algn="r"/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ГБОУ СОШ № 8 им. С.П. Алексеева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г.о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Отрадный 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1200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189" y="844574"/>
            <a:ext cx="12221189" cy="5303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197430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119" y="-607008"/>
            <a:ext cx="2336173" cy="4171739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526292" y="365126"/>
            <a:ext cx="9365824" cy="92809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u="sng" dirty="0"/>
              <a:t>Основные направления </a:t>
            </a:r>
            <a:r>
              <a:rPr lang="ru-RU" b="1" u="sng" dirty="0" smtClean="0"/>
              <a:t/>
            </a:r>
            <a:br>
              <a:rPr lang="ru-RU" b="1" u="sng" dirty="0" smtClean="0"/>
            </a:br>
            <a:r>
              <a:rPr lang="ru-RU" b="1" u="sng" dirty="0" smtClean="0"/>
              <a:t>подходов к патриотическому воспитанию: </a:t>
            </a:r>
            <a:endParaRPr lang="ru-RU" b="1" u="sng" dirty="0"/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2168433" y="1698171"/>
            <a:ext cx="9849395" cy="4478792"/>
          </a:xfrm>
        </p:spPr>
        <p:txBody>
          <a:bodyPr>
            <a:normAutofit/>
          </a:bodyPr>
          <a:lstStyle/>
          <a:p>
            <a:r>
              <a:rPr lang="ru-RU" dirty="0" smtClean="0"/>
              <a:t> </a:t>
            </a:r>
            <a:r>
              <a:rPr lang="ru-RU" dirty="0"/>
              <a:t>интеграция предметов гуманитарного цикла; </a:t>
            </a:r>
          </a:p>
          <a:p>
            <a:r>
              <a:rPr lang="ru-RU" dirty="0" smtClean="0"/>
              <a:t> </a:t>
            </a:r>
            <a:r>
              <a:rPr lang="ru-RU" dirty="0"/>
              <a:t>углубленное изучение исторического материала на основе современных исторических исследований и их философского анализа; </a:t>
            </a:r>
          </a:p>
          <a:p>
            <a:r>
              <a:rPr lang="ru-RU" dirty="0" smtClean="0"/>
              <a:t> </a:t>
            </a:r>
            <a:r>
              <a:rPr lang="ru-RU" dirty="0"/>
              <a:t>актуализация исторических событий с явлениями и проблемами современного мира; </a:t>
            </a:r>
          </a:p>
          <a:p>
            <a:r>
              <a:rPr lang="ru-RU" dirty="0" smtClean="0"/>
              <a:t> </a:t>
            </a:r>
            <a:r>
              <a:rPr lang="ru-RU" dirty="0"/>
              <a:t>теоретическая обоснованность активизации деятельности учащихся в процессе исторического познания, в развитии исторического мышления, сознания, исторической памяти.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84" y="5773783"/>
            <a:ext cx="11592232" cy="1377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386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Факторы патриотического воспитания: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r>
              <a:rPr lang="ru-RU" dirty="0"/>
              <a:t>формирование индивидуально-личностного отношения школьников к изучаемым историческим темам, к историческим событиям, известным военным, государственным </a:t>
            </a:r>
            <a:r>
              <a:rPr lang="ru-RU" dirty="0" smtClean="0"/>
              <a:t>деятелям;</a:t>
            </a:r>
          </a:p>
          <a:p>
            <a:r>
              <a:rPr lang="ru-RU" dirty="0" smtClean="0"/>
              <a:t>применение </a:t>
            </a:r>
            <a:r>
              <a:rPr lang="ru-RU" dirty="0"/>
              <a:t>активных форм, методов и приемов для стимулирования познавательной, творческой </a:t>
            </a:r>
            <a:r>
              <a:rPr lang="ru-RU" dirty="0" smtClean="0"/>
              <a:t>деятельности;</a:t>
            </a:r>
          </a:p>
          <a:p>
            <a:r>
              <a:rPr lang="ru-RU" dirty="0" smtClean="0"/>
              <a:t> </a:t>
            </a:r>
            <a:r>
              <a:rPr lang="ru-RU" dirty="0"/>
              <a:t>углубление знаний учеников, наполнение знаний новым качественным содержанием.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4462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54926" y="1168401"/>
            <a:ext cx="9666512" cy="4135436"/>
          </a:xfrm>
        </p:spPr>
        <p:txBody>
          <a:bodyPr>
            <a:noAutofit/>
          </a:bodyPr>
          <a:lstStyle/>
          <a:p>
            <a:r>
              <a:rPr lang="ru-RU" b="1" i="1" dirty="0"/>
              <a:t>Можно ли научить патриотизму и как это сделать?</a:t>
            </a:r>
            <a:r>
              <a:rPr lang="ru-RU" dirty="0"/>
              <a:t/>
            </a:r>
            <a:br>
              <a:rPr lang="ru-RU" dirty="0"/>
            </a:br>
            <a:endParaRPr lang="ru-RU" sz="4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84" y="5303837"/>
            <a:ext cx="11592232" cy="1847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23572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84" y="5605463"/>
            <a:ext cx="11592232" cy="154603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63617" y="816079"/>
            <a:ext cx="9020366" cy="1325563"/>
          </a:xfrm>
        </p:spPr>
        <p:txBody>
          <a:bodyPr/>
          <a:lstStyle/>
          <a:p>
            <a:pPr algn="ctr"/>
            <a:r>
              <a:rPr lang="ru-RU" b="1" u="sng" dirty="0"/>
              <a:t>Структура гражданско-патриотического </a:t>
            </a:r>
            <a:r>
              <a:rPr lang="ru-RU" b="1" u="sng" dirty="0" smtClean="0"/>
              <a:t>образования:</a:t>
            </a:r>
            <a:endParaRPr lang="ru-RU" b="1" u="sng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33434" y="2662821"/>
            <a:ext cx="9020366" cy="3514142"/>
          </a:xfrm>
        </p:spPr>
        <p:txBody>
          <a:bodyPr>
            <a:normAutofit/>
          </a:bodyPr>
          <a:lstStyle/>
          <a:p>
            <a:r>
              <a:rPr lang="ru-RU" sz="4400" i="1" dirty="0" smtClean="0"/>
              <a:t>урочная деятельность</a:t>
            </a:r>
          </a:p>
          <a:p>
            <a:r>
              <a:rPr lang="ru-RU" sz="4400" i="1" dirty="0" smtClean="0"/>
              <a:t>внеурочная деятельность</a:t>
            </a:r>
          </a:p>
          <a:p>
            <a:r>
              <a:rPr lang="ru-RU" sz="4400" i="1" dirty="0" smtClean="0"/>
              <a:t>внешкольная </a:t>
            </a:r>
            <a:r>
              <a:rPr lang="ru-RU" sz="4400" i="1" dirty="0"/>
              <a:t>деятельность</a:t>
            </a:r>
            <a:r>
              <a:rPr lang="ru-RU" sz="4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70148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" y="0"/>
            <a:ext cx="1207008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287120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9821091" cy="14605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Методы, средства и формы педагогического взаимодействия для воспитания </a:t>
            </a:r>
            <a:r>
              <a:rPr lang="ru-RU" b="1" dirty="0" smtClean="0"/>
              <a:t>патриотизма и гражданственности:</a:t>
            </a:r>
            <a:endParaRPr lang="ru-RU" b="1" dirty="0"/>
          </a:p>
        </p:txBody>
      </p:sp>
      <p:sp>
        <p:nvSpPr>
          <p:cNvPr id="6" name="Текст 5"/>
          <p:cNvSpPr>
            <a:spLocks noGrp="1"/>
          </p:cNvSpPr>
          <p:nvPr>
            <p:ph idx="1"/>
          </p:nvPr>
        </p:nvSpPr>
        <p:spPr>
          <a:xfrm>
            <a:off x="2155371" y="2246811"/>
            <a:ext cx="3879670" cy="3930152"/>
          </a:xfrm>
        </p:spPr>
        <p:txBody>
          <a:bodyPr>
            <a:normAutofit lnSpcReduction="10000"/>
          </a:bodyPr>
          <a:lstStyle/>
          <a:p>
            <a:r>
              <a:rPr lang="ru-RU" dirty="0" err="1"/>
              <a:t>Б</a:t>
            </a:r>
            <a:r>
              <a:rPr lang="ru-RU" dirty="0" err="1" smtClean="0">
                <a:solidFill>
                  <a:schemeClr val="tx1"/>
                </a:solidFill>
              </a:rPr>
              <a:t>рейн</a:t>
            </a:r>
            <a:r>
              <a:rPr lang="ru-RU" dirty="0" smtClean="0">
                <a:solidFill>
                  <a:schemeClr val="tx1"/>
                </a:solidFill>
              </a:rPr>
              <a:t>-ринг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/>
              <a:t>К</a:t>
            </a:r>
            <a:r>
              <a:rPr lang="ru-RU" dirty="0" err="1" smtClean="0">
                <a:solidFill>
                  <a:schemeClr val="tx1"/>
                </a:solidFill>
              </a:rPr>
              <a:t>вест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 Урок-суд</a:t>
            </a:r>
          </a:p>
          <a:p>
            <a:r>
              <a:rPr lang="ru-RU" dirty="0"/>
              <a:t>Д</a:t>
            </a:r>
            <a:r>
              <a:rPr lang="ru-RU" dirty="0" smtClean="0">
                <a:solidFill>
                  <a:schemeClr val="tx1"/>
                </a:solidFill>
              </a:rPr>
              <a:t>ебаты </a:t>
            </a:r>
          </a:p>
          <a:p>
            <a:r>
              <a:rPr lang="ru-RU" dirty="0" smtClean="0"/>
              <a:t>Уроки Мужества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Экскурсии</a:t>
            </a:r>
          </a:p>
          <a:p>
            <a:r>
              <a:rPr lang="ru-RU" dirty="0" smtClean="0"/>
              <a:t>Музейный урок</a:t>
            </a:r>
          </a:p>
          <a:p>
            <a:r>
              <a:rPr lang="ru-RU" dirty="0" smtClean="0"/>
              <a:t>Кино-педагогика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7158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84" y="5303837"/>
            <a:ext cx="11592232" cy="184766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25189" y="497499"/>
            <a:ext cx="7304313" cy="1325563"/>
          </a:xfrm>
        </p:spPr>
        <p:txBody>
          <a:bodyPr/>
          <a:lstStyle/>
          <a:p>
            <a:pPr algn="ctr"/>
            <a:r>
              <a:rPr lang="ru-RU" b="1" dirty="0" smtClean="0"/>
              <a:t>«</a:t>
            </a:r>
            <a:r>
              <a:rPr lang="ru-RU" b="1" dirty="0"/>
              <a:t>К</a:t>
            </a:r>
            <a:r>
              <a:rPr lang="ru-RU" b="1" dirty="0" smtClean="0"/>
              <a:t>орзина</a:t>
            </a:r>
            <a:r>
              <a:rPr lang="ru-RU" b="1" dirty="0"/>
              <a:t>» идей</a:t>
            </a:r>
          </a:p>
        </p:txBody>
      </p:sp>
      <p:pic>
        <p:nvPicPr>
          <p:cNvPr id="2050" name="Picture 2" descr="Picture background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14" t="26134" r="10000" b="13828"/>
          <a:stretch/>
        </p:blipFill>
        <p:spPr bwMode="auto">
          <a:xfrm>
            <a:off x="2526678" y="1823062"/>
            <a:ext cx="7258838" cy="32134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347078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84" y="5303837"/>
            <a:ext cx="11592232" cy="184766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9509" y="365125"/>
            <a:ext cx="7027818" cy="888909"/>
          </a:xfrm>
        </p:spPr>
        <p:txBody>
          <a:bodyPr/>
          <a:lstStyle/>
          <a:p>
            <a:pPr algn="ctr"/>
            <a:r>
              <a:rPr lang="ru-RU" b="1" dirty="0" smtClean="0"/>
              <a:t>Кластер</a:t>
            </a:r>
            <a:endParaRPr lang="ru-RU" b="1" dirty="0"/>
          </a:p>
        </p:txBody>
      </p:sp>
      <p:pic>
        <p:nvPicPr>
          <p:cNvPr id="3074" name="Picture 2" descr="Picture background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1884" y="1292717"/>
            <a:ext cx="5753100" cy="42862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20735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</a:t>
            </a:r>
            <a:r>
              <a:rPr lang="ru-RU" b="1" dirty="0" smtClean="0"/>
              <a:t>рием </a:t>
            </a:r>
            <a:r>
              <a:rPr lang="ru-RU" b="1" dirty="0"/>
              <a:t>«Толстый и тонкий вопросы</a:t>
            </a:r>
            <a:r>
              <a:rPr lang="ru-RU" b="1" dirty="0" smtClean="0"/>
              <a:t>»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5" t="9980" r="4054" b="20973"/>
          <a:stretch/>
        </p:blipFill>
        <p:spPr>
          <a:xfrm>
            <a:off x="1125906" y="1690688"/>
            <a:ext cx="8554240" cy="47754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452799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0005" y="574131"/>
            <a:ext cx="10970623" cy="1325563"/>
          </a:xfrm>
        </p:spPr>
        <p:txBody>
          <a:bodyPr>
            <a:normAutofit fontScale="90000"/>
          </a:bodyPr>
          <a:lstStyle/>
          <a:p>
            <a:r>
              <a:rPr lang="ru-RU" b="1" u="sng" dirty="0"/>
              <a:t>Метод проектов</a:t>
            </a:r>
            <a:r>
              <a:rPr lang="ru-RU" b="1" dirty="0"/>
              <a:t> - </a:t>
            </a:r>
            <a:r>
              <a:rPr lang="ru-RU" dirty="0"/>
              <a:t>это способ достижения дидактической цели через детальную разработку проблемы, которая завершается практическим результатом. </a:t>
            </a: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76" b="16155"/>
          <a:stretch/>
        </p:blipFill>
        <p:spPr>
          <a:xfrm>
            <a:off x="289559" y="2541519"/>
            <a:ext cx="4452257" cy="3258389"/>
          </a:xfrm>
        </p:spPr>
      </p:pic>
      <p:pic>
        <p:nvPicPr>
          <p:cNvPr id="11" name="Объект 10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55" t="32752"/>
          <a:stretch/>
        </p:blipFill>
        <p:spPr>
          <a:xfrm>
            <a:off x="3854629" y="3702882"/>
            <a:ext cx="4662353" cy="2997602"/>
          </a:xfr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19" t="42285" r="24952" b="12953"/>
          <a:stretch/>
        </p:blipFill>
        <p:spPr>
          <a:xfrm>
            <a:off x="6727371" y="2051321"/>
            <a:ext cx="5251268" cy="3069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887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2" t="19175" b="29379"/>
          <a:stretch/>
        </p:blipFill>
        <p:spPr>
          <a:xfrm>
            <a:off x="656312" y="1690688"/>
            <a:ext cx="10879375" cy="42761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17124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/>
              <a:t>Приём «Жокей и лошадь</a:t>
            </a:r>
            <a:r>
              <a:rPr lang="ru-RU" b="1" u="sng" dirty="0" smtClean="0"/>
              <a:t>»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7106" y="3760974"/>
            <a:ext cx="2765612" cy="27656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739588" y="1997839"/>
            <a:ext cx="840441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333333"/>
                </a:solidFill>
                <a:cs typeface="Times New Roman" panose="02020603050405020304" pitchFamily="18" charset="0"/>
              </a:rPr>
              <a:t>Суть приёма</a:t>
            </a:r>
            <a:r>
              <a:rPr lang="ru-RU" sz="2800" dirty="0">
                <a:solidFill>
                  <a:srgbClr val="333333"/>
                </a:solidFill>
                <a:cs typeface="Times New Roman" panose="02020603050405020304" pitchFamily="18" charset="0"/>
              </a:rPr>
              <a:t>: класс делится на две группы: «жокеев» и «лошадей». Первые получают карточки с вопросами, вторые — с правильными ответами. Каждый «жокей» должен найти свою «лошадь</a:t>
            </a:r>
            <a:r>
              <a:rPr lang="ru-RU" sz="2800" dirty="0" smtClean="0">
                <a:solidFill>
                  <a:srgbClr val="333333"/>
                </a:solidFill>
                <a:cs typeface="Times New Roman" panose="02020603050405020304" pitchFamily="18" charset="0"/>
              </a:rPr>
              <a:t>».</a:t>
            </a:r>
          </a:p>
          <a:p>
            <a:r>
              <a:rPr lang="ru-RU" sz="2800" dirty="0" smtClean="0">
                <a:solidFill>
                  <a:srgbClr val="333333"/>
                </a:solidFill>
                <a:cs typeface="Times New Roman" panose="02020603050405020304" pitchFamily="18" charset="0"/>
              </a:rPr>
              <a:t> </a:t>
            </a:r>
            <a:endParaRPr lang="ru-RU" sz="2800" b="0" i="0" dirty="0">
              <a:solidFill>
                <a:srgbClr val="333333"/>
              </a:solidFill>
              <a:effectLst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86599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665571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ru-RU" b="1" u="sng" dirty="0"/>
              <a:t>Приём «Шаг за шагом</a:t>
            </a:r>
            <a:r>
              <a:rPr lang="ru-RU" b="1" u="sng" dirty="0" smtClean="0"/>
              <a:t>»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используется для активизации полученных ранее знаний.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004455"/>
            <a:ext cx="9442269" cy="21161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/>
              <a:t>Суть приёма:</a:t>
            </a:r>
            <a:r>
              <a:rPr lang="ru-RU" b="1" dirty="0"/>
              <a:t> </a:t>
            </a:r>
            <a:r>
              <a:rPr lang="ru-RU" dirty="0" smtClean="0"/>
              <a:t>Ученики</a:t>
            </a:r>
            <a:r>
              <a:rPr lang="ru-RU" dirty="0"/>
              <a:t>, шагая к доске, на каждый шаг называют термин, понятие, явление и т.д. из изученного ранее материала.</a:t>
            </a: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2854" y="4062547"/>
            <a:ext cx="2068939" cy="24057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08177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/>
              <a:t>Приём «Лови ошибку!»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387328"/>
            <a:ext cx="8893629" cy="1822809"/>
          </a:xfrm>
        </p:spPr>
        <p:txBody>
          <a:bodyPr/>
          <a:lstStyle/>
          <a:p>
            <a:pPr marL="0" indent="0">
              <a:buNone/>
            </a:pPr>
            <a:r>
              <a:rPr lang="ru-RU" b="1" dirty="0"/>
              <a:t>Суть приёма: </a:t>
            </a:r>
            <a:r>
              <a:rPr lang="ru-RU" dirty="0" smtClean="0"/>
              <a:t>Ученики </a:t>
            </a:r>
            <a:r>
              <a:rPr lang="ru-RU" dirty="0"/>
              <a:t>получают серию цитат со ссылкой на авторов. Определяют, в каком случае цитата не могла принадлежать данному автору. Доказывают своё мнение.</a:t>
            </a:r>
          </a:p>
        </p:txBody>
      </p: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4444" y="3648434"/>
            <a:ext cx="2744379" cy="25285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87209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/>
              <a:t>Приём «Верные-неверные утверждения</a:t>
            </a:r>
            <a:r>
              <a:rPr lang="ru-RU" b="1" u="sng" dirty="0" smtClean="0"/>
              <a:t>»</a:t>
            </a:r>
            <a:endParaRPr lang="ru-RU" dirty="0"/>
          </a:p>
        </p:txBody>
      </p:sp>
      <p:pic>
        <p:nvPicPr>
          <p:cNvPr id="3076" name="Picture 4" descr="Picture background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0331" y="1825625"/>
            <a:ext cx="4351338" cy="43513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98131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24742" y="365125"/>
            <a:ext cx="8595361" cy="1325563"/>
          </a:xfrm>
        </p:spPr>
        <p:txBody>
          <a:bodyPr>
            <a:normAutofit/>
          </a:bodyPr>
          <a:lstStyle/>
          <a:p>
            <a:pPr algn="ctr"/>
            <a:r>
              <a:rPr lang="ru-RU" sz="4800" b="1" i="1" dirty="0">
                <a:latin typeface="Arial Black" panose="020B0A04020102020204" pitchFamily="34" charset="0"/>
              </a:rPr>
              <a:t>«</a:t>
            </a:r>
            <a:r>
              <a:rPr lang="en-US" sz="4800" b="1" i="1" dirty="0">
                <a:latin typeface="Arial Black" panose="020B0A04020102020204" pitchFamily="34" charset="0"/>
              </a:rPr>
              <a:t>Fishbone</a:t>
            </a:r>
            <a:r>
              <a:rPr lang="ru-RU" sz="4800" b="1" i="1" dirty="0" smtClean="0">
                <a:latin typeface="Arial Black" panose="020B0A04020102020204" pitchFamily="34" charset="0"/>
              </a:rPr>
              <a:t>»</a:t>
            </a:r>
            <a:endParaRPr lang="ru-RU" sz="4800" dirty="0">
              <a:latin typeface="Arial Black" panose="020B0A04020102020204" pitchFamily="34" charset="0"/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4296" y="1912756"/>
            <a:ext cx="8996753" cy="3786460"/>
          </a:xfrm>
        </p:spPr>
      </p:pic>
    </p:spTree>
    <p:extLst>
      <p:ext uri="{BB962C8B-B14F-4D97-AF65-F5344CB8AC3E}">
        <p14:creationId xmlns:p14="http://schemas.microsoft.com/office/powerpoint/2010/main" val="348050688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 работы ученицы 10 класса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2643" y="1433739"/>
            <a:ext cx="7392313" cy="4351338"/>
          </a:xfrm>
        </p:spPr>
      </p:pic>
    </p:spTree>
    <p:extLst>
      <p:ext uri="{BB962C8B-B14F-4D97-AF65-F5344CB8AC3E}">
        <p14:creationId xmlns:p14="http://schemas.microsoft.com/office/powerpoint/2010/main" val="24460542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/>
              <a:t>Приём «Шесть шляп</a:t>
            </a:r>
            <a:r>
              <a:rPr lang="ru-RU" b="1" u="sng" dirty="0" smtClean="0"/>
              <a:t>»</a:t>
            </a:r>
            <a:endParaRPr lang="ru-RU" dirty="0"/>
          </a:p>
        </p:txBody>
      </p:sp>
      <p:pic>
        <p:nvPicPr>
          <p:cNvPr id="4098" name="Picture 2" descr="Picture background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5" t="13582" r="16602" b="4162"/>
          <a:stretch/>
        </p:blipFill>
        <p:spPr bwMode="auto">
          <a:xfrm>
            <a:off x="3461658" y="1700648"/>
            <a:ext cx="4846320" cy="47088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3594789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Picture background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1894" y="1005840"/>
            <a:ext cx="6271231" cy="4703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57999" y="1776549"/>
            <a:ext cx="4924698" cy="3760334"/>
          </a:xfrm>
        </p:spPr>
        <p:txBody>
          <a:bodyPr/>
          <a:lstStyle/>
          <a:p>
            <a:pPr marL="0" lvl="0" indent="0" algn="ctr">
              <a:buNone/>
            </a:pPr>
            <a:r>
              <a:rPr lang="ru-RU" b="1" dirty="0">
                <a:solidFill>
                  <a:srgbClr val="FF0000"/>
                </a:solidFill>
              </a:rPr>
              <a:t>Россия</a:t>
            </a:r>
          </a:p>
          <a:p>
            <a:pPr marL="0" lvl="0" indent="0" algn="ctr">
              <a:buNone/>
            </a:pPr>
            <a:r>
              <a:rPr lang="ru-RU" b="1" dirty="0">
                <a:solidFill>
                  <a:srgbClr val="009900"/>
                </a:solidFill>
              </a:rPr>
              <a:t>Великая, многонациональная</a:t>
            </a:r>
          </a:p>
          <a:p>
            <a:pPr marL="0" lvl="0" indent="0" algn="ctr">
              <a:buNone/>
            </a:pPr>
            <a:r>
              <a:rPr lang="ru-RU" b="1" dirty="0">
                <a:solidFill>
                  <a:srgbClr val="7030A0"/>
                </a:solidFill>
              </a:rPr>
              <a:t>Вдохновляет, удивляет</a:t>
            </a:r>
          </a:p>
          <a:p>
            <a:pPr marL="0" lvl="0" indent="0" algn="ctr">
              <a:buNone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Умом Россию не понять, в Россию можно только верить</a:t>
            </a:r>
          </a:p>
          <a:p>
            <a:pPr marL="0" lvl="0" indent="0" algn="ctr">
              <a:buNone/>
            </a:pPr>
            <a:r>
              <a:rPr lang="ru-RU" b="1" dirty="0" smtClean="0">
                <a:solidFill>
                  <a:srgbClr val="FF0066"/>
                </a:solidFill>
              </a:rPr>
              <a:t>Родина</a:t>
            </a:r>
            <a:endParaRPr lang="ru-RU" b="1" dirty="0">
              <a:solidFill>
                <a:srgbClr val="FF0066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256879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 descr="Picture background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7203" y="-37545"/>
            <a:ext cx="7763367" cy="6737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0456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6102" y="365125"/>
            <a:ext cx="9877697" cy="1325563"/>
          </a:xfrm>
        </p:spPr>
        <p:txBody>
          <a:bodyPr/>
          <a:lstStyle/>
          <a:p>
            <a:r>
              <a:rPr lang="ru-RU" b="1" u="sng" dirty="0" smtClean="0"/>
              <a:t>Вывод</a:t>
            </a:r>
            <a:endParaRPr lang="ru-RU" b="1" u="sng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</a:t>
            </a:r>
            <a:r>
              <a:rPr lang="ru-RU" dirty="0" smtClean="0"/>
              <a:t>овременные </a:t>
            </a:r>
            <a:r>
              <a:rPr lang="ru-RU" dirty="0"/>
              <a:t>подходы к процессу патриотического воспитания молодежи достаточно </a:t>
            </a:r>
            <a:r>
              <a:rPr lang="ru-RU" dirty="0" smtClean="0"/>
              <a:t>разнообразны;</a:t>
            </a:r>
          </a:p>
          <a:p>
            <a:r>
              <a:rPr lang="ru-RU" dirty="0" smtClean="0"/>
              <a:t>Благодаря </a:t>
            </a:r>
            <a:r>
              <a:rPr lang="ru-RU" dirty="0"/>
              <a:t>современным технологиям и приемам обучения можно активизировать интерес к истории </a:t>
            </a:r>
            <a:r>
              <a:rPr lang="ru-RU" dirty="0" smtClean="0"/>
              <a:t>Отечества, воспитать гражданскую позицию. </a:t>
            </a:r>
            <a:endParaRPr lang="ru-RU" dirty="0"/>
          </a:p>
          <a:p>
            <a:r>
              <a:rPr lang="ru-RU" dirty="0"/>
              <a:t>Для воспитания будущих патриотов необходимо сотрудничество школы, семьи, педагогов и самих детей. </a:t>
            </a:r>
          </a:p>
        </p:txBody>
      </p:sp>
    </p:spTree>
    <p:extLst>
      <p:ext uri="{BB962C8B-B14F-4D97-AF65-F5344CB8AC3E}">
        <p14:creationId xmlns:p14="http://schemas.microsoft.com/office/powerpoint/2010/main" val="35981966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Picture background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4948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545</TotalTime>
  <Words>377</Words>
  <Application>Microsoft Office PowerPoint</Application>
  <PresentationFormat>Широкоэкранный</PresentationFormat>
  <Paragraphs>51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0" baseType="lpstr">
      <vt:lpstr>Arial</vt:lpstr>
      <vt:lpstr>Arial Black</vt:lpstr>
      <vt:lpstr>Calibri</vt:lpstr>
      <vt:lpstr>Calibri Light</vt:lpstr>
      <vt:lpstr>Times New Roman</vt:lpstr>
      <vt:lpstr>Тема Office</vt:lpstr>
      <vt:lpstr>Уроки истории и обществознания как средство формирования патриотизма и гражданственности у подрастающего поколения </vt:lpstr>
      <vt:lpstr>Презентация PowerPoint</vt:lpstr>
      <vt:lpstr>Основные направления  подходов к патриотическому воспитанию: </vt:lpstr>
      <vt:lpstr>Факторы патриотического воспитания:</vt:lpstr>
      <vt:lpstr>Можно ли научить патриотизму и как это сделать? </vt:lpstr>
      <vt:lpstr>Структура гражданско-патриотического образования:</vt:lpstr>
      <vt:lpstr>Презентация PowerPoint</vt:lpstr>
      <vt:lpstr>Методы, средства и формы педагогического взаимодействия для воспитания патриотизма и гражданственности:</vt:lpstr>
      <vt:lpstr>«Корзина» идей</vt:lpstr>
      <vt:lpstr>Кластер</vt:lpstr>
      <vt:lpstr>Прием «Толстый и тонкий вопросы» </vt:lpstr>
      <vt:lpstr>Метод проектов - это способ достижения дидактической цели через детальную разработку проблемы, которая завершается практическим результатом. </vt:lpstr>
      <vt:lpstr>Презентация PowerPoint</vt:lpstr>
      <vt:lpstr>Приём «Жокей и лошадь» </vt:lpstr>
      <vt:lpstr>Приём «Шаг за шагом» используется для активизации полученных ранее знаний.</vt:lpstr>
      <vt:lpstr>Приём «Лови ошибку!»</vt:lpstr>
      <vt:lpstr>Приём «Верные-неверные утверждения»</vt:lpstr>
      <vt:lpstr>«Fishbone»</vt:lpstr>
      <vt:lpstr>Пример работы ученицы 10 класса</vt:lpstr>
      <vt:lpstr>Приём «Шесть шляп»</vt:lpstr>
      <vt:lpstr>Презентация PowerPoint</vt:lpstr>
      <vt:lpstr>Презентация PowerPoint</vt:lpstr>
      <vt:lpstr>Вывод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учитель</dc:creator>
  <cp:lastModifiedBy>User</cp:lastModifiedBy>
  <cp:revision>38</cp:revision>
  <cp:lastPrinted>2025-06-10T08:28:25Z</cp:lastPrinted>
  <dcterms:created xsi:type="dcterms:W3CDTF">2025-01-29T07:38:50Z</dcterms:created>
  <dcterms:modified xsi:type="dcterms:W3CDTF">2025-06-10T08:28:43Z</dcterms:modified>
</cp:coreProperties>
</file>