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</p:sldIdLst>
  <p:sldSz cx="14630400" cy="8229600"/>
  <p:notesSz cx="8229600" cy="146304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ter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15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500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-457200" y="150257"/>
            <a:ext cx="10244138" cy="1507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ru-RU" sz="3600" dirty="0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 СЮТ ГБОУ СОШ №2 «ОЦ» </a:t>
            </a:r>
          </a:p>
          <a:p>
            <a:pPr marL="0" indent="0" algn="ctr">
              <a:lnSpc>
                <a:spcPts val="5850"/>
              </a:lnSpc>
              <a:buNone/>
            </a:pPr>
            <a:r>
              <a:rPr lang="ru-RU" sz="3600" dirty="0" err="1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с.Кинель</a:t>
            </a:r>
            <a:r>
              <a:rPr lang="ru-RU" sz="3600" dirty="0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-Черкассы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65190" y="6992541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ru-RU" sz="1750" dirty="0" err="1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Ярошук</a:t>
            </a:r>
            <a:r>
              <a:rPr lang="ru-RU" sz="175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Юлия Сергеевна,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ru-RU" sz="1750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педагог-организатор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00014" y="2067522"/>
            <a:ext cx="9244012" cy="4600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5400" dirty="0" smtClean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Применение ИКТ в воспитательных мероприятиях технической направленности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92567"/>
            <a:ext cx="10955536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Роль ИКТ в воспитательной работе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793789" y="4686182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Информационно-коммуникационные технологии (ИКТ) играют ключевую роль в воспитательной работе, делая образовательный процесс более </a:t>
            </a: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эффективным, интересным и актуальным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современных учеников.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5839301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Они не только повышают мотивацию и вовлеченность, но и способствуют развитию важнейших навыков для будущего.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4247" y="648890"/>
            <a:ext cx="12255878" cy="12894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spc="300" dirty="0" err="1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</a:t>
            </a:r>
            <a:r>
              <a:rPr lang="en-US" sz="4050" spc="300" dirty="0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4050" spc="300" dirty="0" err="1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преимущества</a:t>
            </a:r>
            <a:r>
              <a:rPr lang="en-US" sz="4050" spc="300" dirty="0" smtClean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4050" spc="3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ИКТ</a:t>
            </a:r>
            <a:endParaRPr lang="en-US" sz="4050" spc="300" dirty="0"/>
          </a:p>
        </p:txBody>
      </p:sp>
      <p:sp>
        <p:nvSpPr>
          <p:cNvPr id="4" name="Shape 1"/>
          <p:cNvSpPr/>
          <p:nvPr/>
        </p:nvSpPr>
        <p:spPr>
          <a:xfrm>
            <a:off x="707233" y="2360889"/>
            <a:ext cx="3786068" cy="2730222"/>
          </a:xfrm>
          <a:prstGeom prst="roundRect">
            <a:avLst>
              <a:gd name="adj" fmla="val 4019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87705" y="2531031"/>
            <a:ext cx="3786068" cy="91440"/>
          </a:xfrm>
          <a:prstGeom prst="roundRect">
            <a:avLst>
              <a:gd name="adj" fmla="val 90253"/>
            </a:avLst>
          </a:prstGeom>
          <a:solidFill>
            <a:srgbClr val="007EBD"/>
          </a:solidFill>
          <a:ln/>
        </p:spPr>
      </p:sp>
      <p:sp>
        <p:nvSpPr>
          <p:cNvPr id="6" name="Shape 3"/>
          <p:cNvSpPr/>
          <p:nvPr/>
        </p:nvSpPr>
        <p:spPr>
          <a:xfrm>
            <a:off x="2285940" y="2259211"/>
            <a:ext cx="589478" cy="589478"/>
          </a:xfrm>
          <a:prstGeom prst="roundRect">
            <a:avLst>
              <a:gd name="adj" fmla="val 155120"/>
            </a:avLst>
          </a:prstGeom>
          <a:solidFill>
            <a:srgbClr val="007EBD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748" y="2406610"/>
            <a:ext cx="235744" cy="2946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07018" y="3045023"/>
            <a:ext cx="3272076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spc="30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Повышение мотивации</a:t>
            </a:r>
            <a:endParaRPr lang="en-US" sz="2000" spc="300" dirty="0"/>
          </a:p>
        </p:txBody>
      </p:sp>
      <p:sp>
        <p:nvSpPr>
          <p:cNvPr id="9" name="Text 5"/>
          <p:cNvSpPr/>
          <p:nvPr/>
        </p:nvSpPr>
        <p:spPr>
          <a:xfrm>
            <a:off x="907018" y="3485198"/>
            <a:ext cx="3347442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ИКТ делают процесс интерактивным и интересным, удерживая внимание и активизируя участие учащихся.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4670227" y="2553891"/>
            <a:ext cx="3786068" cy="2730222"/>
          </a:xfrm>
          <a:prstGeom prst="roundRect">
            <a:avLst>
              <a:gd name="adj" fmla="val 4019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4670227" y="2531031"/>
            <a:ext cx="3786068" cy="91440"/>
          </a:xfrm>
          <a:prstGeom prst="roundRect">
            <a:avLst>
              <a:gd name="adj" fmla="val 90253"/>
            </a:avLst>
          </a:prstGeom>
          <a:solidFill>
            <a:srgbClr val="007EBD"/>
          </a:solidFill>
          <a:ln/>
        </p:spPr>
      </p:sp>
      <p:sp>
        <p:nvSpPr>
          <p:cNvPr id="12" name="Shape 8"/>
          <p:cNvSpPr/>
          <p:nvPr/>
        </p:nvSpPr>
        <p:spPr>
          <a:xfrm>
            <a:off x="6268462" y="2259211"/>
            <a:ext cx="589478" cy="589478"/>
          </a:xfrm>
          <a:prstGeom prst="roundRect">
            <a:avLst>
              <a:gd name="adj" fmla="val 155120"/>
            </a:avLst>
          </a:prstGeom>
          <a:solidFill>
            <a:srgbClr val="007EBD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270" y="2406610"/>
            <a:ext cx="235744" cy="29468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889540" y="3045023"/>
            <a:ext cx="3347442" cy="644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spc="30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Развитие цифровой грамотности</a:t>
            </a:r>
            <a:endParaRPr lang="en-US" sz="2000" spc="300" dirty="0"/>
          </a:p>
        </p:txBody>
      </p:sp>
      <p:sp>
        <p:nvSpPr>
          <p:cNvPr id="15" name="Text 10"/>
          <p:cNvSpPr/>
          <p:nvPr/>
        </p:nvSpPr>
        <p:spPr>
          <a:xfrm>
            <a:off x="4889540" y="3807500"/>
            <a:ext cx="3347442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необходимых навыков работы с технологиями для будущей профессиональной деятельности.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87705" y="5775246"/>
            <a:ext cx="7768590" cy="1779270"/>
          </a:xfrm>
          <a:prstGeom prst="roundRect">
            <a:avLst>
              <a:gd name="adj" fmla="val 6167"/>
            </a:avLst>
          </a:prstGeom>
          <a:solidFill>
            <a:srgbClr val="FFFFFF">
              <a:alpha val="95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687705" y="5752386"/>
            <a:ext cx="7768590" cy="91440"/>
          </a:xfrm>
          <a:prstGeom prst="roundRect">
            <a:avLst>
              <a:gd name="adj" fmla="val 90253"/>
            </a:avLst>
          </a:prstGeom>
          <a:solidFill>
            <a:srgbClr val="007EBD"/>
          </a:solidFill>
          <a:ln/>
        </p:spPr>
      </p:sp>
      <p:sp>
        <p:nvSpPr>
          <p:cNvPr id="18" name="Shape 13"/>
          <p:cNvSpPr/>
          <p:nvPr/>
        </p:nvSpPr>
        <p:spPr>
          <a:xfrm>
            <a:off x="4277261" y="5480566"/>
            <a:ext cx="589478" cy="589478"/>
          </a:xfrm>
          <a:prstGeom prst="roundRect">
            <a:avLst>
              <a:gd name="adj" fmla="val 155120"/>
            </a:avLst>
          </a:prstGeom>
          <a:solidFill>
            <a:srgbClr val="007EBD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069" y="5627965"/>
            <a:ext cx="235744" cy="29468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7018" y="6266378"/>
            <a:ext cx="3132296" cy="32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spc="30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Разнообразие методов</a:t>
            </a:r>
            <a:endParaRPr lang="en-US" sz="2000" spc="300" dirty="0"/>
          </a:p>
        </p:txBody>
      </p:sp>
      <p:sp>
        <p:nvSpPr>
          <p:cNvPr id="21" name="Text 15"/>
          <p:cNvSpPr/>
          <p:nvPr/>
        </p:nvSpPr>
        <p:spPr>
          <a:xfrm>
            <a:off x="907018" y="6706553"/>
            <a:ext cx="7329964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Внедрение различных форматов — от интерактивных игр до виртуальных экскурсий.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75447"/>
            <a:ext cx="1184755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Расширение возможностей обучения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659868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44253" y="4794528"/>
            <a:ext cx="3308152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Доступ к информации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1644253" y="5674757"/>
            <a:ext cx="330815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Широкий доступ к образовательным ресурсам для самостоятельного изучения и расширения знаний.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5893" y="4659868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86356" y="4794528"/>
            <a:ext cx="3308152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Упрощение коммуникации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6086356" y="5674757"/>
            <a:ext cx="330815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Облегчение взаимодействия между учениками, педагогами и родителями для открытой среды.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995" y="4659868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528459" y="4794528"/>
            <a:ext cx="314837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Индивидуализация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0528459" y="5302687"/>
            <a:ext cx="330815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Адаптация учебного процесса под индивидуальные потребности и интересы учащихся.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34420"/>
            <a:ext cx="1109043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spc="3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Формирование ключевых навыков</a:t>
            </a:r>
            <a:endParaRPr lang="en-US" sz="4650" spc="300" dirty="0"/>
          </a:p>
        </p:txBody>
      </p:sp>
      <p:sp>
        <p:nvSpPr>
          <p:cNvPr id="4" name="Shape 1"/>
          <p:cNvSpPr/>
          <p:nvPr/>
        </p:nvSpPr>
        <p:spPr>
          <a:xfrm>
            <a:off x="793790" y="5018842"/>
            <a:ext cx="6407944" cy="2111454"/>
          </a:xfrm>
          <a:prstGeom prst="roundRect">
            <a:avLst>
              <a:gd name="adj" fmla="val 451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007EBD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93790" y="5018842"/>
            <a:ext cx="121920" cy="2111454"/>
          </a:xfrm>
          <a:prstGeom prst="roundRect">
            <a:avLst>
              <a:gd name="adj" fmla="val 78139"/>
            </a:avLst>
          </a:prstGeom>
          <a:solidFill>
            <a:srgbClr val="007EBD"/>
          </a:solidFill>
          <a:ln/>
        </p:spPr>
      </p:sp>
      <p:sp>
        <p:nvSpPr>
          <p:cNvPr id="6" name="Text 3"/>
          <p:cNvSpPr/>
          <p:nvPr/>
        </p:nvSpPr>
        <p:spPr>
          <a:xfrm>
            <a:off x="1173004" y="5276136"/>
            <a:ext cx="432054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spc="300" dirty="0" smtClean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</a:t>
            </a:r>
            <a:r>
              <a:rPr lang="ru-RU" sz="2300" b="1" spc="300" dirty="0" err="1" smtClean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авык</a:t>
            </a:r>
            <a:r>
              <a:rPr lang="en-US" sz="2300" b="1" spc="300" dirty="0" smtClean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 </a:t>
            </a:r>
            <a:r>
              <a:rPr lang="en-US" sz="2300" b="1" spc="30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командной работы</a:t>
            </a:r>
            <a:endParaRPr lang="en-US" sz="2300" spc="300" dirty="0"/>
          </a:p>
        </p:txBody>
      </p:sp>
      <p:sp>
        <p:nvSpPr>
          <p:cNvPr id="7" name="Text 4"/>
          <p:cNvSpPr/>
          <p:nvPr/>
        </p:nvSpPr>
        <p:spPr>
          <a:xfrm>
            <a:off x="1173004" y="5784294"/>
            <a:ext cx="577143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Совместные проекты с использованием технологий развивают сотрудничество и коммуникацию.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8548" y="5018842"/>
            <a:ext cx="6408063" cy="2111454"/>
          </a:xfrm>
          <a:prstGeom prst="roundRect">
            <a:avLst>
              <a:gd name="adj" fmla="val 4512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007EB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28548" y="5018842"/>
            <a:ext cx="121920" cy="2111454"/>
          </a:xfrm>
          <a:prstGeom prst="roundRect">
            <a:avLst>
              <a:gd name="adj" fmla="val 78139"/>
            </a:avLst>
          </a:prstGeom>
          <a:solidFill>
            <a:srgbClr val="007EBD"/>
          </a:solidFill>
          <a:ln/>
        </p:spPr>
      </p:sp>
      <p:sp>
        <p:nvSpPr>
          <p:cNvPr id="10" name="Text 7"/>
          <p:cNvSpPr/>
          <p:nvPr/>
        </p:nvSpPr>
        <p:spPr>
          <a:xfrm>
            <a:off x="7807762" y="5276136"/>
            <a:ext cx="368843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spc="300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Позитивная атмосфера</a:t>
            </a:r>
            <a:endParaRPr lang="en-US" sz="2300" spc="300" dirty="0"/>
          </a:p>
        </p:txBody>
      </p:sp>
      <p:sp>
        <p:nvSpPr>
          <p:cNvPr id="11" name="Text 8"/>
          <p:cNvSpPr/>
          <p:nvPr/>
        </p:nvSpPr>
        <p:spPr>
          <a:xfrm>
            <a:off x="7807762" y="5784294"/>
            <a:ext cx="577155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Интерактивные элементы создают дружелюбную среду, способствующую развитию социальных навыков.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65628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spc="3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"Игры-презентации в стиле телешоу"</a:t>
            </a:r>
            <a:endParaRPr lang="en-US" sz="4650" spc="300" dirty="0"/>
          </a:p>
        </p:txBody>
      </p:sp>
      <p:sp>
        <p:nvSpPr>
          <p:cNvPr id="4" name="Text 1"/>
          <p:cNvSpPr/>
          <p:nvPr/>
        </p:nvSpPr>
        <p:spPr>
          <a:xfrm>
            <a:off x="793790" y="399430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игровая технология, где педагог выступает в роли </a:t>
            </a: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ведущего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а дети становятся </a:t>
            </a:r>
            <a:r>
              <a:rPr lang="en-US" sz="17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активными участниками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97526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Такой формат вызывает у детей эмоциональный отклик и создает условия для активного вовлечения, превращая образовательный процесс в увлекательное соучастие.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16675"/>
            <a:ext cx="8678823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spc="3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Главные преимущества формата</a:t>
            </a:r>
            <a:endParaRPr lang="en-US" sz="4650" spc="300" dirty="0"/>
          </a:p>
        </p:txBody>
      </p:sp>
      <p:sp>
        <p:nvSpPr>
          <p:cNvPr id="4" name="Shape 1"/>
          <p:cNvSpPr/>
          <p:nvPr/>
        </p:nvSpPr>
        <p:spPr>
          <a:xfrm>
            <a:off x="6280190" y="2845356"/>
            <a:ext cx="3664744" cy="2437805"/>
          </a:xfrm>
          <a:prstGeom prst="roundRect">
            <a:avLst>
              <a:gd name="adj" fmla="val 3908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307979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Интерактивность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14624" y="3587948"/>
            <a:ext cx="31958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Дети не пассивно слушают, а активно участвуют в процессе.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748" y="2845356"/>
            <a:ext cx="3664863" cy="2437805"/>
          </a:xfrm>
          <a:prstGeom prst="roundRect">
            <a:avLst>
              <a:gd name="adj" fmla="val 3908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406182" y="3079790"/>
            <a:ext cx="319599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Соревновательный элемент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406182" y="3960019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Стимулирует развитие логики, креативности и командного духа.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509974"/>
            <a:ext cx="7556421" cy="1702832"/>
          </a:xfrm>
          <a:prstGeom prst="roundRect">
            <a:avLst>
              <a:gd name="adj" fmla="val 5595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14624" y="574440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Визуализация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14624" y="6252567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Слайды, видео и анимация удерживают внимание и улучшают восприятие.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4375"/>
            <a:ext cx="8021598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spc="3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Развитие навыков через игру</a:t>
            </a:r>
            <a:endParaRPr lang="en-US" sz="4650" spc="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00" y="2507575"/>
            <a:ext cx="340162" cy="42529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30906" y="2543056"/>
            <a:ext cx="480643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Развитие командных навыков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1530906" y="3051215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Участие в командных играх способствует сотрудничеству, коммуникации и лидерству.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00" y="4195167"/>
            <a:ext cx="340162" cy="42529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530906" y="4230648"/>
            <a:ext cx="418480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Проявление креативности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1530906" y="4738807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Возможность выразить идеи и подходы, обогащая образовательный процесс.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00" y="5882759"/>
            <a:ext cx="340162" cy="4252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30906" y="5918240"/>
            <a:ext cx="3050143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Улучшение памяти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530906" y="6426398"/>
            <a:ext cx="68193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Игровые элементы помогают лучше запомнить информацию благодаря ассоциациям и эмоциональной вовлеченности.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0095" y="598646"/>
            <a:ext cx="7623810" cy="1425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Универсальность и эффективность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60095" y="2349579"/>
            <a:ext cx="868680" cy="1615678"/>
          </a:xfrm>
          <a:prstGeom prst="roundRect">
            <a:avLst>
              <a:gd name="adj" fmla="val 360009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845945" y="2566749"/>
            <a:ext cx="285035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Гибкость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845945" y="3053239"/>
            <a:ext cx="6537960" cy="694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Формат адаптируется под разные темы, аудитории и цели, делая его универсальным инструментом.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760095" y="4182428"/>
            <a:ext cx="868680" cy="1615678"/>
          </a:xfrm>
          <a:prstGeom prst="roundRect">
            <a:avLst>
              <a:gd name="adj" fmla="val 360009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845945" y="4399598"/>
            <a:ext cx="285035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Обратная связь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845945" y="4886087"/>
            <a:ext cx="6537960" cy="694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Участники получают мгновенную обратную связь о знаниях, осознавая сильные и слабые стороны.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60095" y="6015276"/>
            <a:ext cx="868680" cy="1615678"/>
          </a:xfrm>
          <a:prstGeom prst="roundRect">
            <a:avLst>
              <a:gd name="adj" fmla="val 360009"/>
            </a:avLst>
          </a:prstGeom>
          <a:solidFill>
            <a:srgbClr val="007EBD"/>
          </a:solidFill>
          <a:ln w="7620">
            <a:solidFill>
              <a:srgbClr val="1997D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845945" y="6232446"/>
            <a:ext cx="353198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Позитивная атмосфера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845945" y="6718935"/>
            <a:ext cx="6537960" cy="694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Способствует созданию дружелюбной и поддерживающей среды, формируя командный дух.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97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8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372</Words>
  <Application>Microsoft Office PowerPoint</Application>
  <PresentationFormat>Произвольный</PresentationFormat>
  <Paragraphs>60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Petrona Bold</vt:lpstr>
      <vt:lpstr>Arial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Elena S</dc:creator>
  <cp:lastModifiedBy>Elena S</cp:lastModifiedBy>
  <cp:revision>13</cp:revision>
  <dcterms:created xsi:type="dcterms:W3CDTF">2025-09-05T07:36:54Z</dcterms:created>
  <dcterms:modified xsi:type="dcterms:W3CDTF">2025-09-09T12:36:32Z</dcterms:modified>
</cp:coreProperties>
</file>