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sldx" ContentType="application/vnd.openxmlformats-officedocument.presentationml.slide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2"/>
  </p:handoutMasterIdLst>
  <p:sldIdLst>
    <p:sldId id="280" r:id="rId2"/>
    <p:sldId id="275" r:id="rId3"/>
    <p:sldId id="278" r:id="rId4"/>
    <p:sldId id="272" r:id="rId5"/>
    <p:sldId id="274" r:id="rId6"/>
    <p:sldId id="262" r:id="rId7"/>
    <p:sldId id="273" r:id="rId8"/>
    <p:sldId id="263" r:id="rId9"/>
    <p:sldId id="264" r:id="rId10"/>
    <p:sldId id="279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180023" cy="18002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09ED9B-F9C1-43FD-99B5-EA23E89C4370}" type="datetimeFigureOut">
              <a:rPr lang="ru-RU" smtClean="0"/>
              <a:t>08.04.2025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CC1835-56C9-435D-A02E-7C4884F31A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0108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708ABE-E215-4495-8A83-54F940DC89F8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522EC-309E-4575-AFC6-2AC9802228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4DF16-5673-4CE2-83BA-A23FB7A258E2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E54AAE-7C25-4DFA-B92F-AAFA14E1D1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FE4EB0-ADB3-49D0-856C-672CAE97E529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7E6E66-4348-4C07-8802-F534EFA183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31C14-6817-45F9-9344-EE7C57E62C12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60EE6-0D4D-498A-8595-60647E3E95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A8864-2F75-4E93-89A7-BCD2BA43FD7B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FC2BC-EBF9-4260-9F9F-80D4D3E9AD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CF836-290C-4791-B6B3-A43D0BB965A0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C0FF12-5165-4A54-B313-48149C37D0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15D92-7998-479F-B0A7-83DAE062127E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4BC03-8DFB-4F2A-8598-8C79F377E6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7D63E7-4230-4B41-80F6-F9EDED81C5CC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C21A3-7556-4AC3-84C3-D0E0A1E952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ight Triangle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87A3CB-1775-4592-8785-8C4F77AFBAB4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80593-3565-46BC-B155-A6F5C7953E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D7DA3-42E8-40B9-857C-98E0EFD6A35C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DFF5B-3378-4ED4-9DAE-96645873FA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7893A-0F2D-498C-AE6F-2629AB407617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9833A-EB4E-430A-9836-3430F389A1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052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5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53A8D68-0A2F-4DD6-8F9D-80FB62F64428}" type="datetimeFigureOut">
              <a:rPr lang="ru-RU"/>
              <a:pPr>
                <a:defRPr/>
              </a:pPr>
              <a:t>08.04.2025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C07CEA4-7EAD-4088-998E-C2B75D25668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057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3" r:id="rId2"/>
    <p:sldLayoutId id="2147483712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13" r:id="rId9"/>
    <p:sldLayoutId id="2147483709" r:id="rId10"/>
    <p:sldLayoutId id="214748371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PowerPoint.sl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28656"/>
            <a:ext cx="8229600" cy="3240414"/>
          </a:xfrm>
        </p:spPr>
        <p:txBody>
          <a:bodyPr/>
          <a:lstStyle/>
          <a:p>
            <a:pPr algn="ctr"/>
            <a: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Внеурочное занятие </a:t>
            </a:r>
            <a:b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математике </a:t>
            </a:r>
            <a:b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«Использование цифровой лаборатории Точка Роста»</a:t>
            </a:r>
            <a:endParaRPr lang="ru-RU" sz="4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0" y="4869184"/>
            <a:ext cx="4114800" cy="1455416"/>
          </a:xfrm>
        </p:spPr>
        <p:txBody>
          <a:bodyPr/>
          <a:lstStyle/>
          <a:p>
            <a:pPr marL="0" indent="0" algn="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Круглова Л.Н., </a:t>
            </a:r>
          </a:p>
          <a:p>
            <a:pPr marL="0" indent="0" algn="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математики и физики </a:t>
            </a:r>
          </a:p>
          <a:p>
            <a:pPr marL="0" indent="0" algn="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ГБОУ ООШ пос. Подгорный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432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586"/>
            <a:ext cx="8229600" cy="720092"/>
          </a:xfrm>
        </p:spPr>
        <p:txBody>
          <a:bodyPr/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«Составь слово»</a:t>
            </a:r>
            <a:endParaRPr lang="ru-RU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Объект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311207461"/>
                  </p:ext>
                </p:extLst>
              </p:nvPr>
            </p:nvGraphicFramePr>
            <p:xfrm>
              <a:off x="6192207" y="908677"/>
              <a:ext cx="2494592" cy="576073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494592">
                      <a:extLst>
                        <a:ext uri="{9D8B030D-6E8A-4147-A177-3AD203B41FA5}">
                          <a16:colId xmlns:a16="http://schemas.microsoft.com/office/drawing/2014/main" val="2293238872"/>
                        </a:ext>
                      </a:extLst>
                    </a:gridCol>
                  </a:tblGrid>
                  <a:tr h="4774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-2 -3= </a:t>
                          </a:r>
                          <a:endParaRPr lang="ru-RU" sz="24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0577829"/>
                      </a:ext>
                    </a:extLst>
                  </a:tr>
                  <a:tr h="4774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-5 +(-8) = </a:t>
                          </a:r>
                          <a:endParaRPr lang="ru-RU" sz="24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02924093"/>
                      </a:ext>
                    </a:extLst>
                  </a:tr>
                  <a:tr h="4774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-2+4= </a:t>
                          </a:r>
                          <a:endParaRPr lang="ru-RU" sz="24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068252"/>
                      </a:ext>
                    </a:extLst>
                  </a:tr>
                  <a:tr h="4774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7-9= </a:t>
                          </a:r>
                          <a:endParaRPr lang="ru-RU" sz="24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2065101"/>
                      </a:ext>
                    </a:extLst>
                  </a:tr>
                  <a:tr h="4774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11+(-20)</a:t>
                          </a:r>
                          <a:r>
                            <a:rPr lang="en-US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= </a:t>
                          </a:r>
                          <a:endParaRPr lang="ru-RU" sz="24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18132818"/>
                      </a:ext>
                    </a:extLst>
                  </a:tr>
                  <a:tr h="4774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-2,3 -4,7= </a:t>
                          </a:r>
                          <a:endParaRPr lang="ru-RU" sz="24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97976507"/>
                      </a:ext>
                    </a:extLst>
                  </a:tr>
                  <a:tr h="732537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 smtClean="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ru-RU" sz="240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r>
                            <a:rPr lang="ru-RU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-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ru-RU" sz="240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</m:oMath>
                          </a14:m>
                          <a:r>
                            <a:rPr lang="ru-RU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= </a:t>
                          </a:r>
                          <a:endParaRPr lang="ru-RU" sz="24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1883430"/>
                      </a:ext>
                    </a:extLst>
                  </a:tr>
                  <a:tr h="731203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 smtClean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US" sz="240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oMath>
                          </a14:m>
                          <a:r>
                            <a:rPr lang="ru-RU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+(-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ru-RU" sz="2400" i="1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sz="240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ru-RU" sz="2400">
                                      <a:solidFill>
                                        <a:srgbClr val="FF0000"/>
                                      </a:solidFill>
                                      <a:effectLst/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</m:oMath>
                          </a14:m>
                          <a:r>
                            <a:rPr lang="ru-RU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) =</a:t>
                          </a:r>
                          <a:endParaRPr lang="ru-RU" sz="24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2359690"/>
                      </a:ext>
                    </a:extLst>
                  </a:tr>
                  <a:tr h="4774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r>
                            <a:rPr lang="ru-RU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r>
                            <a:rPr lang="en-US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-(-7)=</a:t>
                          </a:r>
                          <a:endParaRPr lang="ru-RU" sz="24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27476018"/>
                      </a:ext>
                    </a:extLst>
                  </a:tr>
                  <a:tr h="4774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4-(-8)= </a:t>
                          </a:r>
                          <a:endParaRPr lang="ru-RU" sz="24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8460752"/>
                      </a:ext>
                    </a:extLst>
                  </a:tr>
                  <a:tr h="4774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2400" dirty="0" smtClean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 </a:t>
                          </a:r>
                          <a:r>
                            <a:rPr lang="en-US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-15 =</a:t>
                          </a:r>
                          <a:endParaRPr lang="ru-RU" sz="24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4740362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Объект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311207461"/>
                  </p:ext>
                </p:extLst>
              </p:nvPr>
            </p:nvGraphicFramePr>
            <p:xfrm>
              <a:off x="6192207" y="908677"/>
              <a:ext cx="2494592" cy="5760736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2494592">
                      <a:extLst>
                        <a:ext uri="{9D8B030D-6E8A-4147-A177-3AD203B41FA5}">
                          <a16:colId xmlns:a16="http://schemas.microsoft.com/office/drawing/2014/main" val="2293238872"/>
                        </a:ext>
                      </a:extLst>
                    </a:gridCol>
                  </a:tblGrid>
                  <a:tr h="4774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-2 -3= </a:t>
                          </a:r>
                          <a:endParaRPr lang="ru-RU" sz="24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0577829"/>
                      </a:ext>
                    </a:extLst>
                  </a:tr>
                  <a:tr h="4774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-5 +(-8) = </a:t>
                          </a:r>
                          <a:endParaRPr lang="ru-RU" sz="24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02924093"/>
                      </a:ext>
                    </a:extLst>
                  </a:tr>
                  <a:tr h="4774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-2+4= </a:t>
                          </a:r>
                          <a:endParaRPr lang="ru-RU" sz="24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81068252"/>
                      </a:ext>
                    </a:extLst>
                  </a:tr>
                  <a:tr h="4774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7-9= </a:t>
                          </a:r>
                          <a:endParaRPr lang="ru-RU" sz="24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62065101"/>
                      </a:ext>
                    </a:extLst>
                  </a:tr>
                  <a:tr h="4774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11+(-20)</a:t>
                          </a:r>
                          <a:r>
                            <a:rPr lang="en-US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= </a:t>
                          </a:r>
                          <a:endParaRPr lang="ru-RU" sz="24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18132818"/>
                      </a:ext>
                    </a:extLst>
                  </a:tr>
                  <a:tr h="4774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-2,3 -4,7= </a:t>
                          </a:r>
                          <a:endParaRPr lang="ru-RU" sz="24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97976507"/>
                      </a:ext>
                    </a:extLst>
                  </a:tr>
                  <a:tr h="732537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244" t="-397521" r="-1220" b="-30578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81883430"/>
                      </a:ext>
                    </a:extLst>
                  </a:tr>
                  <a:tr h="731203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>
                        <a:blipFill>
                          <a:blip r:embed="rId2"/>
                          <a:stretch>
                            <a:fillRect l="-244" t="-501667" r="-1220" b="-208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52359690"/>
                      </a:ext>
                    </a:extLst>
                  </a:tr>
                  <a:tr h="4774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</a:t>
                          </a:r>
                          <a:r>
                            <a:rPr lang="ru-RU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6</a:t>
                          </a:r>
                          <a:r>
                            <a:rPr lang="en-US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-(-7)=</a:t>
                          </a:r>
                          <a:endParaRPr lang="ru-RU" sz="24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27476018"/>
                      </a:ext>
                    </a:extLst>
                  </a:tr>
                  <a:tr h="4774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en-US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4-(-8)= </a:t>
                          </a:r>
                          <a:endParaRPr lang="ru-RU" sz="24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08460752"/>
                      </a:ext>
                    </a:extLst>
                  </a:tr>
                  <a:tr h="477444">
                    <a:tc>
                      <a:txBody>
                        <a:bodyPr/>
                        <a:lstStyle/>
                        <a:p>
                          <a:pPr>
                            <a:lnSpc>
                              <a:spcPct val="115000"/>
                            </a:lnSpc>
                            <a:spcAft>
                              <a:spcPts val="0"/>
                            </a:spcAft>
                          </a:pPr>
                          <a:r>
                            <a:rPr lang="ru-RU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 </a:t>
                          </a:r>
                          <a:r>
                            <a:rPr lang="en-US" sz="2400" dirty="0" smtClean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20 </a:t>
                          </a:r>
                          <a:r>
                            <a:rPr lang="en-US" sz="2400" dirty="0">
                              <a:solidFill>
                                <a:srgbClr val="FF0000"/>
                              </a:solidFill>
                              <a:effectLst/>
                              <a:latin typeface="Times New Roman" panose="02020603050405020304" pitchFamily="18" charset="0"/>
                              <a:cs typeface="Times New Roman" panose="02020603050405020304" pitchFamily="18" charset="0"/>
                            </a:rPr>
                            <a:t>-15 =</a:t>
                          </a:r>
                          <a:endParaRPr lang="ru-RU" sz="2400" dirty="0">
                            <a:solidFill>
                              <a:srgbClr val="FF0000"/>
                            </a:solidFill>
                            <a:effectLst/>
                            <a:latin typeface="Times New Roman" panose="020206030504050203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>
                        <a:solidFill>
                          <a:schemeClr val="bg2">
                            <a:lumMod val="7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47403623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33" y="1448747"/>
            <a:ext cx="5869775" cy="450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2508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8769"/>
            <a:ext cx="8229600" cy="2700345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Тема «Температура. Действия с положительными и отрицательными числами»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7105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5313067"/>
              </p:ext>
            </p:extLst>
          </p:nvPr>
        </p:nvGraphicFramePr>
        <p:xfrm>
          <a:off x="228600" y="1268724"/>
          <a:ext cx="8915400" cy="54368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Слайд" r:id="rId3" imgW="4561883" imgH="3421210" progId="PowerPoint.Slide.12">
                  <p:embed/>
                </p:oleObj>
              </mc:Choice>
              <mc:Fallback>
                <p:oleObj name="Слайд" r:id="rId3" imgW="4561883" imgH="3421210" progId="PowerPoint.Slide.12">
                  <p:embed/>
                  <p:pic>
                    <p:nvPicPr>
                      <p:cNvPr id="1025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268724"/>
                        <a:ext cx="8915400" cy="543687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500" y="87630"/>
            <a:ext cx="8229600" cy="1143000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воздуха  на 30 марта 2025</a:t>
            </a:r>
            <a:b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Подгорный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7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1" t="23048" r="781" b="-1219"/>
          <a:stretch/>
        </p:blipFill>
        <p:spPr>
          <a:xfrm>
            <a:off x="0" y="1538974"/>
            <a:ext cx="9144000" cy="54047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4152" y="0"/>
            <a:ext cx="1462450" cy="1538974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88586"/>
            <a:ext cx="8229600" cy="939377"/>
          </a:xfrm>
        </p:spPr>
        <p:txBody>
          <a:bodyPr/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графика 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повседневной жизни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569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&amp;gcy;&amp;rcy;&amp;acy;&amp;fcy;&amp;icy;&amp;kcy;&amp;i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1449388"/>
            <a:ext cx="8016875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2345" y="76200"/>
            <a:ext cx="1638095" cy="1723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53" y="728655"/>
            <a:ext cx="8209953" cy="576073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5802" y="721728"/>
            <a:ext cx="1638095" cy="17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8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14" y="908678"/>
            <a:ext cx="8647771" cy="552638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7790" y="46773"/>
            <a:ext cx="1638095" cy="17238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448" y="908678"/>
            <a:ext cx="8641103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Графики часто используют для изображения движений.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71540" y="1448747"/>
            <a:ext cx="7380942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+mn-lt"/>
                <a:cs typeface="+mn-cs"/>
              </a:rPr>
              <a:t>График движения автомобиля. На горизонтальном луче отмечено время движения. На вертикальном луче – расстояние автомобиля от дома.</a:t>
            </a:r>
          </a:p>
        </p:txBody>
      </p:sp>
      <p:pic>
        <p:nvPicPr>
          <p:cNvPr id="12292" name="Picture 2" descr="&amp;gcy;&amp;rcy;&amp;acy;&amp;fcy;&amp;icy;&amp;kcy;&amp;i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3068638"/>
            <a:ext cx="7004050" cy="3421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Рисунок 4" descr="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429250"/>
            <a:ext cx="14287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49"/>
            <a:ext cx="8229600" cy="2184081"/>
          </a:xfrm>
        </p:spPr>
        <p:txBody>
          <a:bodyPr/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работа.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«Измерение температуры горячей и холодной воды с помощью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мультидатчика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цифровой лаборатории Точка Роста. Составление графика.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655" y="3429000"/>
            <a:ext cx="5010150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334214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1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Поток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219</TotalTime>
  <Words>95</Words>
  <Application>Microsoft Office PowerPoint</Application>
  <PresentationFormat>Экран (4:3)</PresentationFormat>
  <Paragraphs>22</Paragraphs>
  <Slides>10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Arial</vt:lpstr>
      <vt:lpstr>Calibri</vt:lpstr>
      <vt:lpstr>Cambria Math</vt:lpstr>
      <vt:lpstr>Constantia</vt:lpstr>
      <vt:lpstr>Times New Roman</vt:lpstr>
      <vt:lpstr>Wingdings 2</vt:lpstr>
      <vt:lpstr>Тема1</vt:lpstr>
      <vt:lpstr>Слайд</vt:lpstr>
      <vt:lpstr>Внеурочное занятие  по математике  «Использование цифровой лаборатории Точка Роста»</vt:lpstr>
      <vt:lpstr>«Составь слово»</vt:lpstr>
      <vt:lpstr>  Тема «Температура. Действия с положительными и отрицательными числами»</vt:lpstr>
      <vt:lpstr>Температура воздуха  на 30 марта 2025  в пос Подгорный</vt:lpstr>
      <vt:lpstr>Использование графика  в повседневной жизни</vt:lpstr>
      <vt:lpstr>Презентация PowerPoint</vt:lpstr>
      <vt:lpstr>Презентация PowerPoint</vt:lpstr>
      <vt:lpstr>Презентация PowerPoint</vt:lpstr>
      <vt:lpstr>Презентация PowerPoint</vt:lpstr>
      <vt:lpstr>  Практическая работа.  «Измерение температуры горячей и холодной воды с помощью мультидатчика  цифровой лаборатории Точка Роста. Составление графика.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Графики 6 класс</dc:title>
  <dc:creator>км</dc:creator>
  <cp:lastModifiedBy>User</cp:lastModifiedBy>
  <cp:revision>27</cp:revision>
  <cp:lastPrinted>2025-04-08T05:13:45Z</cp:lastPrinted>
  <dcterms:created xsi:type="dcterms:W3CDTF">2015-05-05T15:53:39Z</dcterms:created>
  <dcterms:modified xsi:type="dcterms:W3CDTF">2025-04-08T05:14:01Z</dcterms:modified>
</cp:coreProperties>
</file>