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6" r:id="rId3"/>
    <p:sldId id="287" r:id="rId4"/>
    <p:sldId id="272" r:id="rId5"/>
    <p:sldId id="273" r:id="rId6"/>
    <p:sldId id="259" r:id="rId7"/>
    <p:sldId id="296" r:id="rId8"/>
    <p:sldId id="297" r:id="rId9"/>
    <p:sldId id="298" r:id="rId10"/>
    <p:sldId id="262" r:id="rId11"/>
    <p:sldId id="288" r:id="rId12"/>
    <p:sldId id="289" r:id="rId13"/>
    <p:sldId id="290" r:id="rId14"/>
    <p:sldId id="293" r:id="rId15"/>
    <p:sldId id="294" r:id="rId16"/>
    <p:sldId id="29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31" autoAdjust="0"/>
  </p:normalViewPr>
  <p:slideViewPr>
    <p:cSldViewPr>
      <p:cViewPr varScale="1">
        <p:scale>
          <a:sx n="66" d="100"/>
          <a:sy n="66" d="100"/>
        </p:scale>
        <p:origin x="1506" y="66"/>
      </p:cViewPr>
      <p:guideLst>
        <p:guide orient="horz" pos="2160"/>
        <p:guide pos="3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CDA5D-8189-4A66-8722-0A38A93E0E59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3A2AD5-1702-477F-9933-5D81769A07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96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0A5D62-6C2A-4919-AED0-FACBB7CEBD7B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1FCF4-F5ED-43ED-A5BE-703B9A300C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341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8387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5032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173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7821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905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1291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3746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2822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6780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848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1137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661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7578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85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0846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7967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63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vbinfo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" y="0"/>
            <a:ext cx="915390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0167" y="5085184"/>
            <a:ext cx="7772400" cy="581023"/>
          </a:xfrm>
        </p:spPr>
        <p:txBody>
          <a:bodyPr>
            <a:noAutofit/>
          </a:bodyPr>
          <a:lstStyle/>
          <a:p>
            <a:r>
              <a:rPr lang="ru-RU" sz="4300" b="1" dirty="0">
                <a:solidFill>
                  <a:srgbClr val="2C3C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дополнительных материалов по профориентации, в том числе мультимедийных, в учебном курсе ОРКСЭ, НОСЖ, ОДНКНР.</a:t>
            </a:r>
            <a:br>
              <a:rPr lang="ru-RU" sz="4300" b="1" dirty="0">
                <a:solidFill>
                  <a:srgbClr val="2C3C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2C3C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Горлова С. Г</a:t>
            </a:r>
            <a:r>
              <a:rPr lang="ru-RU" sz="1800" b="1" dirty="0" smtClean="0">
                <a:solidFill>
                  <a:srgbClr val="2C3C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1800" b="1" dirty="0" smtClean="0">
                <a:solidFill>
                  <a:srgbClr val="2C3C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ГБОУ СОШ №3 «ОЦ»</a:t>
            </a:r>
            <a:br>
              <a:rPr lang="ru-RU" sz="1800" b="1" dirty="0" smtClean="0">
                <a:solidFill>
                  <a:srgbClr val="2C3C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 smtClean="0">
                <a:solidFill>
                  <a:srgbClr val="2C3C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с.Кинель</a:t>
            </a:r>
            <a:r>
              <a:rPr lang="ru-RU" sz="1800" b="1" dirty="0" smtClean="0">
                <a:solidFill>
                  <a:srgbClr val="2C3C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-Черкассы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24000" y="451750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300" b="1" dirty="0" smtClean="0">
                <a:solidFill>
                  <a:srgbClr val="2C3C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300" b="1" dirty="0" smtClean="0">
                <a:solidFill>
                  <a:srgbClr val="2C3C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5424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35774" cy="6858000"/>
          </a:xfrm>
        </p:spPr>
      </p:pic>
    </p:spTree>
    <p:extLst>
      <p:ext uri="{BB962C8B-B14F-4D97-AF65-F5344CB8AC3E}">
        <p14:creationId xmlns:p14="http://schemas.microsoft.com/office/powerpoint/2010/main" val="426544350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44624"/>
            <a:ext cx="10225136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46527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992032"/>
            <a:ext cx="8640960" cy="384502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комплекс мероприятий по подготовке обучающихся к профессиональному самоопределению в соответствии с личным набором качеств, интересов, способностей, состояния здоровья и потребностей развития общества, имеющая комплексный подход в образовательной, воспитательной и иных видах деятельности.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008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385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29672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Методические рекомендации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разработаны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в соответствии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1113328"/>
            <a:ext cx="9144000" cy="584177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Федеральным </a:t>
            </a:r>
            <a:r>
              <a:rPr lang="ru-RU" dirty="0"/>
              <a:t>законом от 29.12.2012 № 273-ФЗ </a:t>
            </a:r>
            <a:r>
              <a:rPr lang="ru-RU" b="1" dirty="0"/>
              <a:t>“Об образовании в Российской Федерации”</a:t>
            </a:r>
            <a:r>
              <a:rPr lang="ru-RU" dirty="0"/>
              <a:t> (ред. от 01.03.2020) (п.2 ст.42; п.3 ст.66; п.1 ст. 75); </a:t>
            </a:r>
            <a:endParaRPr lang="en-US" dirty="0" smtClean="0"/>
          </a:p>
          <a:p>
            <a:r>
              <a:rPr lang="ru-RU" dirty="0" smtClean="0"/>
              <a:t>Федеральным </a:t>
            </a:r>
            <a:r>
              <a:rPr lang="ru-RU" dirty="0"/>
              <a:t>законом от 31.07.2020 N 304-ФЗ </a:t>
            </a:r>
            <a:r>
              <a:rPr lang="ru-RU" b="1" dirty="0"/>
              <a:t>“О внесении изменений в </a:t>
            </a:r>
            <a:r>
              <a:rPr lang="ru-RU" dirty="0"/>
              <a:t>Федеральный закон “Об образовании в Российской Федерации” по вопросам воспитания обучающихся, во исполнение поручений Президента РФ Пр-328 п.1 от 23.02.2018 года, Пр-2182 от 20.12.2020 года”; </a:t>
            </a:r>
            <a:endParaRPr lang="en-US" dirty="0" smtClean="0"/>
          </a:p>
          <a:p>
            <a:r>
              <a:rPr lang="ru-RU" dirty="0"/>
              <a:t>П</a:t>
            </a:r>
            <a:r>
              <a:rPr lang="ru-RU" dirty="0" smtClean="0"/>
              <a:t>исьмом </a:t>
            </a:r>
            <a:r>
              <a:rPr lang="ru-RU" dirty="0"/>
              <a:t>Министерства просвещения РФ от 5 июля 2022 г. № </a:t>
            </a:r>
            <a:r>
              <a:rPr lang="ru-RU" b="1" dirty="0"/>
              <a:t>ТВ-1290/03 "О направлении методических рекомендаций"; </a:t>
            </a:r>
            <a:endParaRPr lang="ru-RU" b="1" dirty="0" smtClean="0"/>
          </a:p>
          <a:p>
            <a:r>
              <a:rPr lang="ru-RU" dirty="0" smtClean="0"/>
              <a:t>Примерной </a:t>
            </a:r>
            <a:r>
              <a:rPr lang="ru-RU" dirty="0"/>
              <a:t>рабочей </a:t>
            </a:r>
            <a:r>
              <a:rPr lang="ru-RU" b="1" dirty="0"/>
              <a:t>программой воспитания </a:t>
            </a:r>
            <a:r>
              <a:rPr lang="ru-RU" dirty="0"/>
              <a:t>для общеобразовательных организаций (одобрена решением федерального учебно-методического объединения по общему образованию, протокол от 23 июня 2022 г. № 3/22</a:t>
            </a:r>
            <a:r>
              <a:rPr lang="ru-RU" dirty="0" smtClean="0"/>
              <a:t>);</a:t>
            </a:r>
          </a:p>
          <a:p>
            <a:r>
              <a:rPr lang="ru-RU" dirty="0" smtClean="0"/>
              <a:t>Федеральными </a:t>
            </a:r>
            <a:r>
              <a:rPr lang="ru-RU" b="1" dirty="0"/>
              <a:t>государственными образовательными стандартами </a:t>
            </a:r>
            <a:r>
              <a:rPr lang="ru-RU" dirty="0"/>
              <a:t>основного общего образования (Приказ от 17.12.2010 №1897 в ред. от 08.11.2022) и среднего общего образования (Приказ от 17.05.2012 №413 в ред. от 12.08.2022); </a:t>
            </a:r>
            <a:endParaRPr lang="ru-RU" dirty="0" smtClean="0"/>
          </a:p>
          <a:p>
            <a:r>
              <a:rPr lang="ru-RU" dirty="0" smtClean="0"/>
              <a:t>Программой </a:t>
            </a:r>
            <a:r>
              <a:rPr lang="ru-RU" b="1" dirty="0"/>
              <a:t>курса внеурочной деятельности «Билет в будущее</a:t>
            </a:r>
            <a:r>
              <a:rPr lang="ru-RU" dirty="0"/>
              <a:t>» (одобрена решением федерального учебно-методического объединения по общему образованию, протокол от 29 сентября 2022 г. № 7/22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Примерной </a:t>
            </a:r>
            <a:r>
              <a:rPr lang="ru-RU" dirty="0"/>
              <a:t>рабочей программой </a:t>
            </a:r>
            <a:r>
              <a:rPr lang="ru-RU" b="1" dirty="0"/>
              <a:t>курса внеурочной деятельности «Профориентация» </a:t>
            </a:r>
            <a:r>
              <a:rPr lang="ru-RU" dirty="0"/>
              <a:t>(Одобрена решением федерального учебно-методического объединения по общему образованию, протокол 5/22 от 25.08.2022 г.) </a:t>
            </a:r>
          </a:p>
        </p:txBody>
      </p:sp>
    </p:spTree>
    <p:extLst>
      <p:ext uri="{BB962C8B-B14F-4D97-AF65-F5344CB8AC3E}">
        <p14:creationId xmlns:p14="http://schemas.microsoft.com/office/powerpoint/2010/main" val="596330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12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  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УРОЧНАЯ ДЕЯТЕЛЬНОСТЬ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51304" cy="3528392"/>
          </a:xfrm>
        </p:spPr>
        <p:txBody>
          <a:bodyPr>
            <a:normAutofit/>
          </a:bodyPr>
          <a:lstStyle/>
          <a:p>
            <a:r>
              <a:rPr lang="ru-RU" dirty="0" smtClean="0"/>
              <a:t>Не </a:t>
            </a:r>
            <a:r>
              <a:rPr lang="ru-RU" dirty="0"/>
              <a:t>предполагает проведение </a:t>
            </a:r>
            <a:r>
              <a:rPr lang="ru-RU" b="1" dirty="0"/>
              <a:t>дополнительных уроков</a:t>
            </a:r>
            <a:r>
              <a:rPr lang="ru-RU" dirty="0"/>
              <a:t>, проводится в рамках учебного плана</a:t>
            </a:r>
            <a:r>
              <a:rPr lang="ru-RU" dirty="0" smtClean="0"/>
              <a:t>.</a:t>
            </a:r>
          </a:p>
          <a:p>
            <a:endParaRPr lang="en-US" dirty="0" smtClean="0"/>
          </a:p>
          <a:p>
            <a:r>
              <a:rPr lang="ru-RU" dirty="0" smtClean="0"/>
              <a:t>100 </a:t>
            </a:r>
            <a:r>
              <a:rPr lang="ru-RU" dirty="0"/>
              <a:t>тыс. часов дополнительных материалов к учебным предметам </a:t>
            </a:r>
            <a:r>
              <a:rPr lang="ru-RU" dirty="0" smtClean="0"/>
              <a:t>разработанных </a:t>
            </a:r>
            <a:r>
              <a:rPr lang="ru-RU" dirty="0"/>
              <a:t>Фондом гуманитарных проектов, с целью профессионального окрашивания уроков;</a:t>
            </a:r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://bvbinfo.ru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marL="0" indent="0" algn="r">
              <a:buNone/>
            </a:pPr>
            <a:endParaRPr lang="ru-RU" dirty="0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460432" y="6309320"/>
            <a:ext cx="442392" cy="36765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916" y="3082519"/>
            <a:ext cx="2938527" cy="38834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2675" y="3429000"/>
            <a:ext cx="2700762" cy="38164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5401" y="2831590"/>
            <a:ext cx="2987299" cy="398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459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548680"/>
            <a:ext cx="7418785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4 класс ОРКСЭ, 5-6 класс ОДНКНР, 10 класс НОСЖ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100" b="1" dirty="0" smtClean="0">
                <a:solidFill>
                  <a:schemeClr val="accent2">
                    <a:lumMod val="75000"/>
                  </a:schemeClr>
                </a:solidFill>
              </a:rPr>
              <a:t>Формы </a:t>
            </a:r>
            <a:r>
              <a:rPr lang="ru-RU" sz="3100" b="1" dirty="0" err="1" smtClean="0">
                <a:solidFill>
                  <a:schemeClr val="accent2">
                    <a:lumMod val="75000"/>
                  </a:schemeClr>
                </a:solidFill>
              </a:rPr>
              <a:t>профориентационной</a:t>
            </a:r>
            <a:r>
              <a:rPr lang="ru-RU" sz="3100" b="1" dirty="0" smtClean="0">
                <a:solidFill>
                  <a:schemeClr val="accent2">
                    <a:lumMod val="75000"/>
                  </a:schemeClr>
                </a:solidFill>
              </a:rPr>
              <a:t> работы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1. </a:t>
            </a:r>
            <a:r>
              <a:rPr lang="ru-RU" b="1" dirty="0" err="1" smtClean="0"/>
              <a:t>Физминутки</a:t>
            </a:r>
            <a:endParaRPr lang="ru-RU" b="1" dirty="0" smtClean="0"/>
          </a:p>
          <a:p>
            <a:r>
              <a:rPr lang="ru-RU" b="1" dirty="0" smtClean="0"/>
              <a:t>2. Шоу профессий  </a:t>
            </a:r>
            <a:r>
              <a:rPr lang="ru-RU" b="1" dirty="0" err="1" smtClean="0"/>
              <a:t>Проектория</a:t>
            </a:r>
            <a:endParaRPr lang="ru-RU" b="1" dirty="0" smtClean="0"/>
          </a:p>
          <a:p>
            <a:r>
              <a:rPr lang="ru-RU" b="1" dirty="0" smtClean="0"/>
              <a:t>3. Экскурсии</a:t>
            </a:r>
          </a:p>
          <a:p>
            <a:r>
              <a:rPr lang="ru-RU" b="1" dirty="0" smtClean="0"/>
              <a:t>4. Встречи с интересными людьми</a:t>
            </a:r>
          </a:p>
          <a:p>
            <a:r>
              <a:rPr lang="ru-RU" b="1" dirty="0" smtClean="0"/>
              <a:t>5. Притчи</a:t>
            </a:r>
          </a:p>
          <a:p>
            <a:r>
              <a:rPr lang="ru-RU" b="1" dirty="0" smtClean="0"/>
              <a:t>6. Рассказы</a:t>
            </a:r>
          </a:p>
          <a:p>
            <a:r>
              <a:rPr lang="ru-RU" b="1" dirty="0" smtClean="0"/>
              <a:t>7. Пословицы и поговорки</a:t>
            </a:r>
          </a:p>
          <a:p>
            <a:r>
              <a:rPr lang="ru-RU" b="1" dirty="0" smtClean="0"/>
              <a:t>8. Беседы</a:t>
            </a:r>
          </a:p>
          <a:p>
            <a:r>
              <a:rPr lang="ru-RU" b="1" dirty="0" smtClean="0"/>
              <a:t>9. Проекты</a:t>
            </a:r>
          </a:p>
          <a:p>
            <a:r>
              <a:rPr lang="ru-RU" b="1" dirty="0" smtClean="0"/>
              <a:t>10. Игры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8172640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4" y="12576"/>
            <a:ext cx="9327688" cy="68585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5" y="84558"/>
            <a:ext cx="3962646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088" y="1267270"/>
            <a:ext cx="3566469" cy="5060119"/>
          </a:xfrm>
          <a:prstGeom prst="rect">
            <a:avLst/>
          </a:prstGeom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103752" y="379410"/>
            <a:ext cx="4932744" cy="117738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Дополнительные материалы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13666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200" y="146328"/>
            <a:ext cx="2883654" cy="566940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1" y="116632"/>
            <a:ext cx="4392488" cy="6858594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279162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1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465" y="-3823"/>
            <a:ext cx="4328535" cy="685859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215" y="-3699792"/>
            <a:ext cx="3529890" cy="5986791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77173" y="1016623"/>
            <a:ext cx="4393274" cy="38814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328" y="3257903"/>
            <a:ext cx="5292080" cy="3703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91364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16016" y="692696"/>
            <a:ext cx="3101493" cy="38814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063" y="609600"/>
            <a:ext cx="3528392" cy="59877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609600"/>
            <a:ext cx="3528392" cy="598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52849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-297"/>
            <a:ext cx="9144793" cy="68585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714" y="447001"/>
            <a:ext cx="3901778" cy="38834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69" y="447001"/>
            <a:ext cx="5044179" cy="39325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502" y="4392071"/>
            <a:ext cx="5904656" cy="235556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5536" y="123835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Притчи         Мастерство лучника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32643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963" y="1487255"/>
            <a:ext cx="6194073" cy="388348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98283" y="123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Плотник и дом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3848" y="1166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Плотник и дом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98283" y="123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Плотник и дом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19983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547664" y="836713"/>
            <a:ext cx="6192689" cy="14401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4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908" y="192362"/>
            <a:ext cx="7281852" cy="3858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813" y="328334"/>
            <a:ext cx="6081499" cy="605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47942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034" y="2160588"/>
            <a:ext cx="2783544" cy="3881437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563888" y="4221088"/>
            <a:ext cx="7809661" cy="17015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4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24528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57290" y="1500174"/>
            <a:ext cx="6786610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вы удачно выберете труд и вложите в него всю свою душу, то счастье само отыщет вас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К.Д.УШИНСКИЙ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133476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-594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39750" y="379412"/>
            <a:ext cx="83527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СПАСИБО ЗА ВНИМАНИЕ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72443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2432</TotalTime>
  <Words>396</Words>
  <Application>Microsoft Office PowerPoint</Application>
  <PresentationFormat>Экран (4:3)</PresentationFormat>
  <Paragraphs>34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Wingdings 3</vt:lpstr>
      <vt:lpstr>Грань</vt:lpstr>
      <vt:lpstr>Использование дополнительных материалов по профориентации, в том числе мультимедийных, в учебном курсе ОРКСЭ, НОСЖ, ОДНКНР. Горлова С. Г., учитель ГБОУ СОШ №3 «ОЦ» с.Кинель-Черкассы</vt:lpstr>
      <vt:lpstr>Презентация PowerPoint</vt:lpstr>
      <vt:lpstr>Презентация PowerPoint</vt:lpstr>
      <vt:lpstr>Презентация PowerPoint</vt:lpstr>
      <vt:lpstr>Методические рекомендации разработаны в соответствии </vt:lpstr>
      <vt:lpstr>     УРОЧНАЯ ДЕЯТЕЛЬНОСТЬ  </vt:lpstr>
      <vt:lpstr>4 класс ОРКСЭ, 5-6 класс ОДНКНР, 10 класс НОСЖ Формы профориентационной работы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Пофориентационный минимум</dc:title>
  <dc:creator>Ольга</dc:creator>
  <cp:lastModifiedBy>User</cp:lastModifiedBy>
  <cp:revision>167</cp:revision>
  <cp:lastPrinted>2023-09-06T11:16:58Z</cp:lastPrinted>
  <dcterms:created xsi:type="dcterms:W3CDTF">2023-07-04T08:15:58Z</dcterms:created>
  <dcterms:modified xsi:type="dcterms:W3CDTF">2023-09-06T11:17:19Z</dcterms:modified>
</cp:coreProperties>
</file>