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9" r:id="rId4"/>
    <p:sldId id="261" r:id="rId5"/>
    <p:sldId id="260" r:id="rId6"/>
    <p:sldId id="263" r:id="rId7"/>
    <p:sldId id="265" r:id="rId8"/>
    <p:sldId id="264" r:id="rId9"/>
    <p:sldId id="266" r:id="rId10"/>
    <p:sldId id="267"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1469"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t>10.09.2025</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B19B0651-EE4F-4900-A07F-96A6BFA9D0F0}" type="slidenum">
              <a:rPr lang="ru-RU" smtClean="0"/>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10.09.2025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
        <p:nvSpPr>
          <p:cNvPr id="8" name="Объект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10.09.2025</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10.09.2025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9" name="Объект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B4C71EC6-210F-42DE-9C53-41977AD35B3D}" type="datetimeFigureOut">
              <a:rPr lang="ru-RU" smtClean="0"/>
              <a:t>10.09.2025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10.09.2025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10.09.2025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10.09.2025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
        <p:nvSpPr>
          <p:cNvPr id="11" name="Объект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10.09.2025</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B19B0651-EE4F-4900-A07F-96A6BFA9D0F0}" type="slidenum">
              <a:rPr lang="ru-RU" smtClean="0"/>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10.09.2025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10.09.2025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B4C71EC6-210F-42DE-9C53-41977AD35B3D}" type="datetimeFigureOut">
              <a:rPr lang="ru-RU" smtClean="0"/>
              <a:t>10.09.2025</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cart\Downloads\57.jpg"/>
          <p:cNvPicPr>
            <a:picLocks noChangeAspect="1" noChangeArrowheads="1"/>
          </p:cNvPicPr>
          <p:nvPr/>
        </p:nvPicPr>
        <p:blipFill rotWithShape="1">
          <a:blip r:embed="rId2">
            <a:extLst>
              <a:ext uri="{28A0092B-C50C-407E-A947-70E740481C1C}">
                <a14:useLocalDpi xmlns:a14="http://schemas.microsoft.com/office/drawing/2010/main" val="0"/>
              </a:ext>
            </a:extLst>
          </a:blip>
          <a:srcRect l="23501" r="-10347"/>
          <a:stretch/>
        </p:blipFill>
        <p:spPr bwMode="auto">
          <a:xfrm>
            <a:off x="0" y="0"/>
            <a:ext cx="10380776" cy="6890430"/>
          </a:xfrm>
          <a:prstGeom prst="rect">
            <a:avLst/>
          </a:prstGeom>
          <a:noFill/>
          <a:extLst>
            <a:ext uri="{909E8E84-426E-40DD-AFC4-6F175D3DCCD1}">
              <a14:hiddenFill xmlns:a14="http://schemas.microsoft.com/office/drawing/2010/main">
                <a:solidFill>
                  <a:srgbClr val="FFFFFF"/>
                </a:solidFill>
              </a14:hiddenFill>
            </a:ext>
          </a:extLst>
        </p:spPr>
      </p:pic>
      <p:sp>
        <p:nvSpPr>
          <p:cNvPr id="3" name="Подзаголовок 2"/>
          <p:cNvSpPr>
            <a:spLocks noGrp="1"/>
          </p:cNvSpPr>
          <p:nvPr>
            <p:ph type="subTitle" idx="1"/>
          </p:nvPr>
        </p:nvSpPr>
        <p:spPr>
          <a:xfrm>
            <a:off x="5436096" y="4725144"/>
            <a:ext cx="3600400" cy="150934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p:spPr>
        <p:txBody>
          <a:bodyPr>
            <a:normAutofit/>
          </a:bodyPr>
          <a:lstStyle/>
          <a:p>
            <a:pPr algn="l"/>
            <a:r>
              <a:rPr lang="ru-RU" sz="1600" dirty="0" smtClean="0">
                <a:solidFill>
                  <a:schemeClr val="accent2"/>
                </a:solidFill>
              </a:rPr>
              <a:t>Выступающий</a:t>
            </a:r>
            <a:r>
              <a:rPr lang="ru-RU" sz="1600" dirty="0" smtClean="0">
                <a:solidFill>
                  <a:schemeClr val="accent2"/>
                </a:solidFill>
              </a:rPr>
              <a:t>: Педагог дополнительного образования</a:t>
            </a:r>
          </a:p>
          <a:p>
            <a:pPr algn="l"/>
            <a:r>
              <a:rPr lang="ru-RU" sz="1600" dirty="0" smtClean="0">
                <a:solidFill>
                  <a:schemeClr val="accent2"/>
                </a:solidFill>
              </a:rPr>
              <a:t>СП ДДТ ГБОУ СОШ №2 «ОЦ» </a:t>
            </a:r>
            <a:r>
              <a:rPr lang="ru-RU" sz="1600" dirty="0" err="1" smtClean="0">
                <a:solidFill>
                  <a:schemeClr val="accent2"/>
                </a:solidFill>
              </a:rPr>
              <a:t>с.Кинель</a:t>
            </a:r>
            <a:r>
              <a:rPr lang="ru-RU" sz="1600" dirty="0" smtClean="0">
                <a:solidFill>
                  <a:schemeClr val="accent2"/>
                </a:solidFill>
              </a:rPr>
              <a:t>-Черкассы</a:t>
            </a:r>
          </a:p>
          <a:p>
            <a:pPr algn="l"/>
            <a:r>
              <a:rPr lang="ru-RU" sz="1600" dirty="0" smtClean="0">
                <a:solidFill>
                  <a:schemeClr val="accent2"/>
                </a:solidFill>
              </a:rPr>
              <a:t> Усольцева Екатерина Игоревна </a:t>
            </a:r>
            <a:endParaRPr lang="ru-RU" sz="1600" dirty="0">
              <a:solidFill>
                <a:schemeClr val="accent2"/>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62372"/>
            <a:ext cx="5190388" cy="391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59775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cart\Downloads\57.jpg"/>
          <p:cNvPicPr>
            <a:picLocks noChangeAspect="1" noChangeArrowheads="1"/>
          </p:cNvPicPr>
          <p:nvPr/>
        </p:nvPicPr>
        <p:blipFill rotWithShape="1">
          <a:blip r:embed="rId2">
            <a:extLst>
              <a:ext uri="{28A0092B-C50C-407E-A947-70E740481C1C}">
                <a14:useLocalDpi xmlns:a14="http://schemas.microsoft.com/office/drawing/2010/main" val="0"/>
              </a:ext>
            </a:extLst>
          </a:blip>
          <a:srcRect l="23501" r="-10347"/>
          <a:stretch/>
        </p:blipFill>
        <p:spPr bwMode="auto">
          <a:xfrm>
            <a:off x="0" y="0"/>
            <a:ext cx="11052720" cy="6890430"/>
          </a:xfrm>
          <a:prstGeom prst="rect">
            <a:avLst/>
          </a:prstGeom>
          <a:noFill/>
          <a:extLst>
            <a:ext uri="{909E8E84-426E-40DD-AFC4-6F175D3DCCD1}">
              <a14:hiddenFill xmlns:a14="http://schemas.microsoft.com/office/drawing/2010/main">
                <a:solidFill>
                  <a:srgbClr val="FFFFFF"/>
                </a:solidFill>
              </a14:hiddenFill>
            </a:ext>
          </a:extLst>
        </p:spPr>
      </p:pic>
      <p:sp>
        <p:nvSpPr>
          <p:cNvPr id="5" name="Подзаголовок 4"/>
          <p:cNvSpPr>
            <a:spLocks noGrp="1"/>
          </p:cNvSpPr>
          <p:nvPr>
            <p:ph type="subTitle" idx="1"/>
          </p:nvPr>
        </p:nvSpPr>
        <p:spPr>
          <a:xfrm>
            <a:off x="323528" y="2348880"/>
            <a:ext cx="5832648" cy="4082008"/>
          </a:xfrm>
          <a:ln>
            <a:noFill/>
          </a:ln>
        </p:spPr>
        <p:txBody>
          <a:bodyPr>
            <a:normAutofit fontScale="92500" lnSpcReduction="20000"/>
          </a:bodyPr>
          <a:lstStyle/>
          <a:p>
            <a:pPr algn="l"/>
            <a:r>
              <a:rPr lang="ru-RU" dirty="0">
                <a:solidFill>
                  <a:schemeClr val="accent2"/>
                </a:solidFill>
                <a:latin typeface="Bahnschrift SemiBold" pitchFamily="34" charset="0"/>
              </a:rPr>
              <a:t>Кейс-технология (или метод кейсов) — это интерактивный метод обучения, который активно используется в образовании, включая дополнительное образование. Этот подход основан на анализе конкретных ситуаций (кейсов), взятых из реальной практики или смоделированных специально для учебного процесса. Кейсы помогают участникам лучше понять теоретические концепции через практическое применение знаний.</a:t>
            </a:r>
          </a:p>
          <a:p>
            <a:endParaRPr lang="ru-RU" dirty="0"/>
          </a:p>
        </p:txBody>
      </p:sp>
    </p:spTree>
    <p:extLst>
      <p:ext uri="{BB962C8B-B14F-4D97-AF65-F5344CB8AC3E}">
        <p14:creationId xmlns:p14="http://schemas.microsoft.com/office/powerpoint/2010/main" val="17177134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scart\Downloads\57.jpg"/>
          <p:cNvPicPr>
            <a:picLocks noChangeAspect="1" noChangeArrowheads="1"/>
          </p:cNvPicPr>
          <p:nvPr/>
        </p:nvPicPr>
        <p:blipFill rotWithShape="1">
          <a:blip r:embed="rId2">
            <a:extLst>
              <a:ext uri="{28A0092B-C50C-407E-A947-70E740481C1C}">
                <a14:useLocalDpi xmlns:a14="http://schemas.microsoft.com/office/drawing/2010/main" val="0"/>
              </a:ext>
            </a:extLst>
          </a:blip>
          <a:srcRect l="23501" r="-10347"/>
          <a:stretch/>
        </p:blipFill>
        <p:spPr bwMode="auto">
          <a:xfrm>
            <a:off x="0" y="0"/>
            <a:ext cx="11052720" cy="6890430"/>
          </a:xfrm>
          <a:prstGeom prst="rect">
            <a:avLst/>
          </a:prstGeom>
          <a:noFill/>
          <a:extLst>
            <a:ext uri="{909E8E84-426E-40DD-AFC4-6F175D3DCCD1}">
              <a14:hiddenFill xmlns:a14="http://schemas.microsoft.com/office/drawing/2010/main">
                <a:solidFill>
                  <a:srgbClr val="FFFFFF"/>
                </a:solidFill>
              </a14:hiddenFill>
            </a:ext>
          </a:extLst>
        </p:spPr>
      </p:pic>
      <p:sp>
        <p:nvSpPr>
          <p:cNvPr id="5" name="Подзаголовок 4"/>
          <p:cNvSpPr>
            <a:spLocks noGrp="1"/>
          </p:cNvSpPr>
          <p:nvPr>
            <p:ph type="subTitle" idx="1"/>
          </p:nvPr>
        </p:nvSpPr>
        <p:spPr>
          <a:xfrm>
            <a:off x="107504" y="1196752"/>
            <a:ext cx="4608512" cy="5616624"/>
          </a:xfrm>
          <a:noFill/>
        </p:spPr>
        <p:txBody>
          <a:bodyPr>
            <a:normAutofit/>
          </a:bodyPr>
          <a:lstStyle/>
          <a:p>
            <a:pPr lvl="0" algn="l" fontAlgn="base"/>
            <a:r>
              <a:rPr lang="ru-RU" sz="2400" dirty="0">
                <a:solidFill>
                  <a:srgbClr val="0070C0"/>
                </a:solidFill>
                <a:latin typeface="Bahnschrift SemiBold" pitchFamily="34" charset="0"/>
              </a:rPr>
              <a:t>Описание ситуации</a:t>
            </a:r>
            <a:r>
              <a:rPr lang="ru-RU" sz="2400" dirty="0">
                <a:solidFill>
                  <a:schemeClr val="accent2"/>
                </a:solidFill>
                <a:latin typeface="Bahnschrift SemiBold" pitchFamily="34" charset="0"/>
              </a:rPr>
              <a:t>: </a:t>
            </a:r>
            <a:endParaRPr lang="ru-RU" sz="2400" dirty="0" smtClean="0">
              <a:solidFill>
                <a:schemeClr val="accent2"/>
              </a:solidFill>
              <a:latin typeface="Bahnschrift SemiBold" pitchFamily="34" charset="0"/>
            </a:endParaRPr>
          </a:p>
          <a:p>
            <a:pPr lvl="0" algn="l" fontAlgn="base"/>
            <a:r>
              <a:rPr lang="ru-RU" sz="2400" dirty="0" smtClean="0">
                <a:solidFill>
                  <a:schemeClr val="accent2"/>
                </a:solidFill>
                <a:latin typeface="Bahnschrift SemiBold" pitchFamily="34" charset="0"/>
              </a:rPr>
              <a:t>Участник </a:t>
            </a:r>
            <a:r>
              <a:rPr lang="ru-RU" sz="2400" dirty="0">
                <a:solidFill>
                  <a:schemeClr val="accent2"/>
                </a:solidFill>
                <a:latin typeface="Bahnschrift SemiBold" pitchFamily="34" charset="0"/>
              </a:rPr>
              <a:t>получает описание конкретной проблемы или ситуации, которую нужно проанализировать. Обычно этот этап сопровождается предоставлением всей необходимой информации: фактов, цифр, контекста и т.п.</a:t>
            </a:r>
          </a:p>
          <a:p>
            <a:pPr lvl="0" algn="l" fontAlgn="base"/>
            <a:r>
              <a:rPr lang="ru-RU" sz="2400" dirty="0">
                <a:solidFill>
                  <a:srgbClr val="0070C0"/>
                </a:solidFill>
                <a:latin typeface="Bahnschrift SemiBold" pitchFamily="34" charset="0"/>
              </a:rPr>
              <a:t>Чтение и осмысление</a:t>
            </a:r>
            <a:r>
              <a:rPr lang="ru-RU" sz="2400" dirty="0">
                <a:solidFill>
                  <a:schemeClr val="accent2"/>
                </a:solidFill>
                <a:latin typeface="Bahnschrift SemiBold" pitchFamily="34" charset="0"/>
              </a:rPr>
              <a:t>: Учащийся внимательно изучает материалы, чтобы понять суть проблемы и выявить ключевые моменты.</a:t>
            </a:r>
          </a:p>
          <a:p>
            <a:endParaRPr lang="ru-RU" dirty="0"/>
          </a:p>
        </p:txBody>
      </p:sp>
      <p:sp>
        <p:nvSpPr>
          <p:cNvPr id="2" name="Прямоугольник 1"/>
          <p:cNvSpPr/>
          <p:nvPr/>
        </p:nvSpPr>
        <p:spPr>
          <a:xfrm>
            <a:off x="1619672" y="476672"/>
            <a:ext cx="7524328" cy="769441"/>
          </a:xfrm>
          <a:prstGeom prst="rect">
            <a:avLst/>
          </a:prstGeom>
        </p:spPr>
        <p:txBody>
          <a:bodyPr wrap="square">
            <a:spAutoFit/>
          </a:bodyPr>
          <a:lstStyle/>
          <a:p>
            <a:pPr fontAlgn="base"/>
            <a:r>
              <a:rPr lang="ru-RU" sz="4400" b="1" dirty="0">
                <a:solidFill>
                  <a:schemeClr val="accent2"/>
                </a:solidFill>
                <a:latin typeface="AmadeusAP" pitchFamily="82" charset="-52"/>
              </a:rPr>
              <a:t>1. Знакомство с кейсом</a:t>
            </a:r>
            <a:endParaRPr lang="ru-RU" sz="4400" dirty="0">
              <a:solidFill>
                <a:schemeClr val="accent2"/>
              </a:solidFill>
              <a:latin typeface="AmadeusAP" pitchFamily="82" charset="-52"/>
            </a:endParaRPr>
          </a:p>
        </p:txBody>
      </p:sp>
      <p:pic>
        <p:nvPicPr>
          <p:cNvPr id="921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5076" y="1244614"/>
            <a:ext cx="4171460" cy="513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2170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cart\Downloads\57.jpg"/>
          <p:cNvPicPr>
            <a:picLocks noChangeAspect="1" noChangeArrowheads="1"/>
          </p:cNvPicPr>
          <p:nvPr/>
        </p:nvPicPr>
        <p:blipFill rotWithShape="1">
          <a:blip r:embed="rId2">
            <a:extLst>
              <a:ext uri="{28A0092B-C50C-407E-A947-70E740481C1C}">
                <a14:useLocalDpi xmlns:a14="http://schemas.microsoft.com/office/drawing/2010/main" val="0"/>
              </a:ext>
            </a:extLst>
          </a:blip>
          <a:srcRect l="23501" r="-10347"/>
          <a:stretch/>
        </p:blipFill>
        <p:spPr bwMode="auto">
          <a:xfrm>
            <a:off x="0" y="0"/>
            <a:ext cx="11052720" cy="6890430"/>
          </a:xfrm>
          <a:prstGeom prst="rect">
            <a:avLst/>
          </a:prstGeom>
          <a:noFill/>
          <a:extLst>
            <a:ext uri="{909E8E84-426E-40DD-AFC4-6F175D3DCCD1}">
              <a14:hiddenFill xmlns:a14="http://schemas.microsoft.com/office/drawing/2010/main">
                <a:solidFill>
                  <a:srgbClr val="FFFFFF"/>
                </a:solidFill>
              </a14:hiddenFill>
            </a:ext>
          </a:extLst>
        </p:spPr>
      </p:pic>
      <p:sp>
        <p:nvSpPr>
          <p:cNvPr id="5" name="Подзаголовок 4"/>
          <p:cNvSpPr>
            <a:spLocks noGrp="1"/>
          </p:cNvSpPr>
          <p:nvPr>
            <p:ph type="subTitle" idx="1"/>
          </p:nvPr>
        </p:nvSpPr>
        <p:spPr>
          <a:xfrm>
            <a:off x="107504" y="1102097"/>
            <a:ext cx="6192688" cy="5495255"/>
          </a:xfrm>
        </p:spPr>
        <p:txBody>
          <a:bodyPr>
            <a:normAutofit fontScale="92500"/>
          </a:bodyPr>
          <a:lstStyle/>
          <a:p>
            <a:pPr lvl="0" algn="l" fontAlgn="base"/>
            <a:r>
              <a:rPr lang="ru-RU" b="1" dirty="0">
                <a:solidFill>
                  <a:srgbClr val="0070C0"/>
                </a:solidFill>
                <a:latin typeface="Bahnschrift SemiBold" pitchFamily="34" charset="0"/>
              </a:rPr>
              <a:t>Идентификация проблемы</a:t>
            </a:r>
            <a:r>
              <a:rPr lang="ru-RU" dirty="0">
                <a:solidFill>
                  <a:schemeClr val="accent1"/>
                </a:solidFill>
                <a:latin typeface="Bahnschrift SemiBold" pitchFamily="34" charset="0"/>
              </a:rPr>
              <a:t>: Участнику важно определить основную проблему или вопрос, на который нужно найти ответ. Здесь выявляются главные противоречия, конфликты или вызовы.</a:t>
            </a:r>
          </a:p>
          <a:p>
            <a:pPr lvl="0" algn="l" fontAlgn="base"/>
            <a:r>
              <a:rPr lang="ru-RU" b="1" dirty="0">
                <a:solidFill>
                  <a:srgbClr val="0070C0"/>
                </a:solidFill>
                <a:latin typeface="Bahnschrift SemiBold" pitchFamily="34" charset="0"/>
              </a:rPr>
              <a:t>Сбор дополнительной информации</a:t>
            </a:r>
            <a:r>
              <a:rPr lang="ru-RU" dirty="0">
                <a:solidFill>
                  <a:schemeClr val="accent1"/>
                </a:solidFill>
                <a:latin typeface="Bahnschrift SemiBold" pitchFamily="34" charset="0"/>
              </a:rPr>
              <a:t>: Если есть необходимость, участник собирает дополнительные данные, чтобы глубже разобраться в контексте ситуации.</a:t>
            </a:r>
          </a:p>
          <a:p>
            <a:pPr lvl="0" algn="l" fontAlgn="base"/>
            <a:r>
              <a:rPr lang="ru-RU" b="1" dirty="0">
                <a:solidFill>
                  <a:srgbClr val="0070C0"/>
                </a:solidFill>
                <a:latin typeface="Bahnschrift SemiBold" pitchFamily="34" charset="0"/>
              </a:rPr>
              <a:t>Определение ключевых факторов</a:t>
            </a:r>
            <a:r>
              <a:rPr lang="ru-RU" dirty="0">
                <a:solidFill>
                  <a:srgbClr val="0070C0"/>
                </a:solidFill>
                <a:latin typeface="Bahnschrift SemiBold" pitchFamily="34" charset="0"/>
              </a:rPr>
              <a:t>: </a:t>
            </a:r>
            <a:r>
              <a:rPr lang="ru-RU" dirty="0">
                <a:solidFill>
                  <a:schemeClr val="accent1"/>
                </a:solidFill>
                <a:latin typeface="Bahnschrift SemiBold" pitchFamily="34" charset="0"/>
              </a:rPr>
              <a:t>Выявление основных переменных, влияющих на развитие событий в кейсе. Это могут быть экономические, социальные, политические факторы и др.</a:t>
            </a:r>
          </a:p>
          <a:p>
            <a:endParaRPr lang="ru-RU" dirty="0"/>
          </a:p>
        </p:txBody>
      </p:sp>
      <p:sp>
        <p:nvSpPr>
          <p:cNvPr id="2" name="Прямоугольник 1"/>
          <p:cNvSpPr/>
          <p:nvPr/>
        </p:nvSpPr>
        <p:spPr>
          <a:xfrm>
            <a:off x="1835696" y="332656"/>
            <a:ext cx="4120377" cy="769441"/>
          </a:xfrm>
          <a:prstGeom prst="rect">
            <a:avLst/>
          </a:prstGeom>
        </p:spPr>
        <p:txBody>
          <a:bodyPr wrap="square">
            <a:spAutoFit/>
          </a:bodyPr>
          <a:lstStyle/>
          <a:p>
            <a:pPr fontAlgn="base"/>
            <a:r>
              <a:rPr lang="ru-RU" sz="4400" b="1" dirty="0">
                <a:solidFill>
                  <a:schemeClr val="accent2"/>
                </a:solidFill>
                <a:latin typeface="AmadeusAP" pitchFamily="82" charset="-52"/>
              </a:rPr>
              <a:t>2. Анализ кейса</a:t>
            </a:r>
            <a:endParaRPr lang="ru-RU" sz="4400" dirty="0">
              <a:solidFill>
                <a:schemeClr val="accent2"/>
              </a:solidFill>
              <a:latin typeface="AmadeusAP" pitchFamily="82" charset="-52"/>
            </a:endParaRPr>
          </a:p>
        </p:txBody>
      </p:sp>
    </p:spTree>
    <p:extLst>
      <p:ext uri="{BB962C8B-B14F-4D97-AF65-F5344CB8AC3E}">
        <p14:creationId xmlns:p14="http://schemas.microsoft.com/office/powerpoint/2010/main" val="16052217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cart\Downloads\57.jpg"/>
          <p:cNvPicPr>
            <a:picLocks noChangeAspect="1" noChangeArrowheads="1"/>
          </p:cNvPicPr>
          <p:nvPr/>
        </p:nvPicPr>
        <p:blipFill rotWithShape="1">
          <a:blip r:embed="rId2">
            <a:extLst>
              <a:ext uri="{28A0092B-C50C-407E-A947-70E740481C1C}">
                <a14:useLocalDpi xmlns:a14="http://schemas.microsoft.com/office/drawing/2010/main" val="0"/>
              </a:ext>
            </a:extLst>
          </a:blip>
          <a:srcRect l="23501" r="-10347"/>
          <a:stretch/>
        </p:blipFill>
        <p:spPr bwMode="auto">
          <a:xfrm>
            <a:off x="0" y="0"/>
            <a:ext cx="11052720" cy="6890430"/>
          </a:xfrm>
          <a:prstGeom prst="rect">
            <a:avLst/>
          </a:prstGeom>
          <a:noFill/>
          <a:extLst>
            <a:ext uri="{909E8E84-426E-40DD-AFC4-6F175D3DCCD1}">
              <a14:hiddenFill xmlns:a14="http://schemas.microsoft.com/office/drawing/2010/main">
                <a:solidFill>
                  <a:srgbClr val="FFFFFF"/>
                </a:solidFill>
              </a14:hiddenFill>
            </a:ext>
          </a:extLst>
        </p:spPr>
      </p:pic>
      <p:sp>
        <p:nvSpPr>
          <p:cNvPr id="5" name="Подзаголовок 4"/>
          <p:cNvSpPr>
            <a:spLocks noGrp="1"/>
          </p:cNvSpPr>
          <p:nvPr>
            <p:ph type="subTitle" idx="1"/>
          </p:nvPr>
        </p:nvSpPr>
        <p:spPr>
          <a:xfrm>
            <a:off x="323528" y="1196752"/>
            <a:ext cx="5760640" cy="5661248"/>
          </a:xfrm>
        </p:spPr>
        <p:txBody>
          <a:bodyPr>
            <a:normAutofit/>
          </a:bodyPr>
          <a:lstStyle/>
          <a:p>
            <a:pPr lvl="0" algn="l" fontAlgn="base"/>
            <a:r>
              <a:rPr lang="ru-RU" b="1" dirty="0" err="1">
                <a:solidFill>
                  <a:srgbClr val="0070C0"/>
                </a:solidFill>
                <a:latin typeface="Bahnschrift SemiBold" pitchFamily="34" charset="0"/>
              </a:rPr>
              <a:t>Брейншторминг</a:t>
            </a:r>
            <a:r>
              <a:rPr lang="ru-RU" dirty="0">
                <a:solidFill>
                  <a:schemeClr val="accent1"/>
                </a:solidFill>
                <a:latin typeface="Bahnschrift SemiBold" pitchFamily="34" charset="0"/>
              </a:rPr>
              <a:t>: Участникам предлагается выработать максимальное количество возможных вариантов решения проблемы. Здесь приветствуются любые идеи, даже самые нестандартные.</a:t>
            </a:r>
          </a:p>
          <a:p>
            <a:pPr lvl="0" algn="l" fontAlgn="base"/>
            <a:r>
              <a:rPr lang="ru-RU" b="1" dirty="0">
                <a:solidFill>
                  <a:srgbClr val="0070C0"/>
                </a:solidFill>
                <a:latin typeface="Bahnschrift SemiBold" pitchFamily="34" charset="0"/>
              </a:rPr>
              <a:t>Оценка предложенных решений</a:t>
            </a:r>
            <a:r>
              <a:rPr lang="ru-RU" dirty="0">
                <a:solidFill>
                  <a:srgbClr val="0070C0"/>
                </a:solidFill>
                <a:latin typeface="Bahnschrift SemiBold" pitchFamily="34" charset="0"/>
              </a:rPr>
              <a:t>: </a:t>
            </a:r>
            <a:r>
              <a:rPr lang="ru-RU" dirty="0">
                <a:solidFill>
                  <a:schemeClr val="accent1"/>
                </a:solidFill>
                <a:latin typeface="Bahnschrift SemiBold" pitchFamily="34" charset="0"/>
              </a:rPr>
              <a:t>Идеи оцениваются с точки зрения реалистичности, эффективности и применимости в данном конкретном случае.</a:t>
            </a:r>
          </a:p>
          <a:p>
            <a:endParaRPr lang="ru-RU" dirty="0"/>
          </a:p>
        </p:txBody>
      </p:sp>
      <p:sp>
        <p:nvSpPr>
          <p:cNvPr id="2" name="Прямоугольник 1"/>
          <p:cNvSpPr/>
          <p:nvPr/>
        </p:nvSpPr>
        <p:spPr>
          <a:xfrm>
            <a:off x="1475638" y="332656"/>
            <a:ext cx="6870792" cy="707886"/>
          </a:xfrm>
          <a:prstGeom prst="rect">
            <a:avLst/>
          </a:prstGeom>
          <a:noFill/>
        </p:spPr>
        <p:txBody>
          <a:bodyPr wrap="none">
            <a:spAutoFit/>
          </a:bodyPr>
          <a:lstStyle/>
          <a:p>
            <a:pPr fontAlgn="base"/>
            <a:r>
              <a:rPr lang="ru-RU" sz="4000" b="1" dirty="0">
                <a:solidFill>
                  <a:schemeClr val="accent2"/>
                </a:solidFill>
                <a:latin typeface="1 Amazone M" pitchFamily="82" charset="0"/>
              </a:rPr>
              <a:t>3. Генерация идей и альтернатив</a:t>
            </a:r>
            <a:endParaRPr lang="ru-RU" sz="4000" dirty="0">
              <a:solidFill>
                <a:schemeClr val="accent2"/>
              </a:solidFill>
              <a:latin typeface="1 Amazone M" pitchFamily="82" charset="0"/>
            </a:endParaRPr>
          </a:p>
        </p:txBody>
      </p:sp>
    </p:spTree>
    <p:extLst>
      <p:ext uri="{BB962C8B-B14F-4D97-AF65-F5344CB8AC3E}">
        <p14:creationId xmlns:p14="http://schemas.microsoft.com/office/powerpoint/2010/main" val="3299147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cart\Downloads\57.jpg"/>
          <p:cNvPicPr>
            <a:picLocks noChangeAspect="1" noChangeArrowheads="1"/>
          </p:cNvPicPr>
          <p:nvPr/>
        </p:nvPicPr>
        <p:blipFill rotWithShape="1">
          <a:blip r:embed="rId2">
            <a:extLst>
              <a:ext uri="{28A0092B-C50C-407E-A947-70E740481C1C}">
                <a14:useLocalDpi xmlns:a14="http://schemas.microsoft.com/office/drawing/2010/main" val="0"/>
              </a:ext>
            </a:extLst>
          </a:blip>
          <a:srcRect l="23501" r="-10347"/>
          <a:stretch/>
        </p:blipFill>
        <p:spPr bwMode="auto">
          <a:xfrm>
            <a:off x="0" y="0"/>
            <a:ext cx="11052720" cy="6890430"/>
          </a:xfrm>
          <a:prstGeom prst="rect">
            <a:avLst/>
          </a:prstGeom>
          <a:noFill/>
          <a:extLst>
            <a:ext uri="{909E8E84-426E-40DD-AFC4-6F175D3DCCD1}">
              <a14:hiddenFill xmlns:a14="http://schemas.microsoft.com/office/drawing/2010/main">
                <a:solidFill>
                  <a:srgbClr val="FFFFFF"/>
                </a:solidFill>
              </a14:hiddenFill>
            </a:ext>
          </a:extLst>
        </p:spPr>
      </p:pic>
      <p:sp>
        <p:nvSpPr>
          <p:cNvPr id="5" name="Подзаголовок 4"/>
          <p:cNvSpPr>
            <a:spLocks noGrp="1"/>
          </p:cNvSpPr>
          <p:nvPr>
            <p:ph type="subTitle" idx="1"/>
          </p:nvPr>
        </p:nvSpPr>
        <p:spPr>
          <a:xfrm>
            <a:off x="107504" y="1050995"/>
            <a:ext cx="5616624" cy="5618365"/>
          </a:xfrm>
        </p:spPr>
        <p:txBody>
          <a:bodyPr>
            <a:normAutofit/>
          </a:bodyPr>
          <a:lstStyle/>
          <a:p>
            <a:pPr lvl="0" algn="l" fontAlgn="base"/>
            <a:r>
              <a:rPr lang="ru-RU" b="1" dirty="0">
                <a:solidFill>
                  <a:srgbClr val="0070C0"/>
                </a:solidFill>
                <a:latin typeface="Bahnschrift SemiBold" pitchFamily="34" charset="0"/>
              </a:rPr>
              <a:t>Сравнение альтернатив</a:t>
            </a:r>
            <a:r>
              <a:rPr lang="ru-RU" dirty="0">
                <a:solidFill>
                  <a:schemeClr val="accent1"/>
                </a:solidFill>
                <a:latin typeface="Bahnschrift SemiBold" pitchFamily="34" charset="0"/>
              </a:rPr>
              <a:t>: Из всех предложенных вариантов выбираются наиболее перспективные и подходящие к данной ситуации.</a:t>
            </a:r>
          </a:p>
          <a:p>
            <a:pPr lvl="0" algn="l" fontAlgn="base"/>
            <a:r>
              <a:rPr lang="ru-RU" b="1" dirty="0">
                <a:solidFill>
                  <a:srgbClr val="0070C0"/>
                </a:solidFill>
                <a:latin typeface="Bahnschrift SemiBold" pitchFamily="34" charset="0"/>
              </a:rPr>
              <a:t>Обоснование выбора</a:t>
            </a:r>
            <a:r>
              <a:rPr lang="ru-RU" dirty="0">
                <a:solidFill>
                  <a:schemeClr val="accent1"/>
                </a:solidFill>
                <a:latin typeface="Bahnschrift SemiBold" pitchFamily="34" charset="0"/>
              </a:rPr>
              <a:t>: Важно аргументированно объяснить, почему именно этот вариант считается лучшим среди остальных.</a:t>
            </a:r>
          </a:p>
          <a:p>
            <a:endParaRPr lang="ru-RU" dirty="0"/>
          </a:p>
        </p:txBody>
      </p:sp>
      <p:sp>
        <p:nvSpPr>
          <p:cNvPr id="2" name="Прямоугольник 1"/>
          <p:cNvSpPr/>
          <p:nvPr/>
        </p:nvSpPr>
        <p:spPr>
          <a:xfrm>
            <a:off x="1979712" y="404664"/>
            <a:ext cx="5631670" cy="646331"/>
          </a:xfrm>
          <a:prstGeom prst="rect">
            <a:avLst/>
          </a:prstGeom>
        </p:spPr>
        <p:txBody>
          <a:bodyPr wrap="none">
            <a:spAutoFit/>
          </a:bodyPr>
          <a:lstStyle/>
          <a:p>
            <a:pPr fontAlgn="base"/>
            <a:r>
              <a:rPr lang="ru-RU" sz="3600" b="1" dirty="0">
                <a:solidFill>
                  <a:schemeClr val="accent2"/>
                </a:solidFill>
                <a:latin typeface="AmadeusAP" pitchFamily="82" charset="-52"/>
              </a:rPr>
              <a:t>4. Выбор наилучшего решения</a:t>
            </a:r>
            <a:endParaRPr lang="ru-RU" sz="3600" dirty="0">
              <a:solidFill>
                <a:schemeClr val="accent2"/>
              </a:solidFill>
              <a:latin typeface="AmadeusAP" pitchFamily="82" charset="-52"/>
            </a:endParaRPr>
          </a:p>
        </p:txBody>
      </p:sp>
    </p:spTree>
    <p:extLst>
      <p:ext uri="{BB962C8B-B14F-4D97-AF65-F5344CB8AC3E}">
        <p14:creationId xmlns:p14="http://schemas.microsoft.com/office/powerpoint/2010/main" val="35270879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cart\Downloads\57.jpg"/>
          <p:cNvPicPr>
            <a:picLocks noChangeAspect="1" noChangeArrowheads="1"/>
          </p:cNvPicPr>
          <p:nvPr/>
        </p:nvPicPr>
        <p:blipFill rotWithShape="1">
          <a:blip r:embed="rId2">
            <a:extLst>
              <a:ext uri="{28A0092B-C50C-407E-A947-70E740481C1C}">
                <a14:useLocalDpi xmlns:a14="http://schemas.microsoft.com/office/drawing/2010/main" val="0"/>
              </a:ext>
            </a:extLst>
          </a:blip>
          <a:srcRect l="23501" r="-10347"/>
          <a:stretch/>
        </p:blipFill>
        <p:spPr bwMode="auto">
          <a:xfrm>
            <a:off x="0" y="0"/>
            <a:ext cx="11052720" cy="6890430"/>
          </a:xfrm>
          <a:prstGeom prst="rect">
            <a:avLst/>
          </a:prstGeom>
          <a:noFill/>
          <a:extLst>
            <a:ext uri="{909E8E84-426E-40DD-AFC4-6F175D3DCCD1}">
              <a14:hiddenFill xmlns:a14="http://schemas.microsoft.com/office/drawing/2010/main">
                <a:solidFill>
                  <a:srgbClr val="FFFFFF"/>
                </a:solidFill>
              </a14:hiddenFill>
            </a:ext>
          </a:extLst>
        </p:spPr>
      </p:pic>
      <p:sp>
        <p:nvSpPr>
          <p:cNvPr id="5" name="Подзаголовок 4"/>
          <p:cNvSpPr>
            <a:spLocks noGrp="1"/>
          </p:cNvSpPr>
          <p:nvPr>
            <p:ph type="subTitle" idx="1"/>
          </p:nvPr>
        </p:nvSpPr>
        <p:spPr>
          <a:xfrm>
            <a:off x="323528" y="1196752"/>
            <a:ext cx="5400600" cy="5400600"/>
          </a:xfrm>
        </p:spPr>
        <p:txBody>
          <a:bodyPr>
            <a:normAutofit lnSpcReduction="10000"/>
          </a:bodyPr>
          <a:lstStyle/>
          <a:p>
            <a:pPr lvl="0" algn="l" fontAlgn="base"/>
            <a:r>
              <a:rPr lang="ru-RU" b="1" dirty="0">
                <a:solidFill>
                  <a:srgbClr val="0070C0"/>
                </a:solidFill>
                <a:latin typeface="Bahnschrift SemiBold" pitchFamily="34" charset="0"/>
              </a:rPr>
              <a:t>Формулирование шагов</a:t>
            </a:r>
            <a:r>
              <a:rPr lang="ru-RU" dirty="0">
                <a:solidFill>
                  <a:srgbClr val="0070C0"/>
                </a:solidFill>
                <a:latin typeface="Bahnschrift SemiBold" pitchFamily="34" charset="0"/>
              </a:rPr>
              <a:t>: </a:t>
            </a:r>
            <a:r>
              <a:rPr lang="ru-RU" dirty="0">
                <a:solidFill>
                  <a:schemeClr val="accent1"/>
                </a:solidFill>
                <a:latin typeface="Bahnschrift SemiBold" pitchFamily="34" charset="0"/>
              </a:rPr>
              <a:t>Разрабатывается конкретный план реализации выбранного решения. Определяются необходимые ресурсы, сроки выполнения, ответственные лица и т.д.</a:t>
            </a:r>
          </a:p>
          <a:p>
            <a:pPr lvl="0" algn="l" fontAlgn="base"/>
            <a:r>
              <a:rPr lang="ru-RU" b="1" dirty="0">
                <a:solidFill>
                  <a:srgbClr val="0070C0"/>
                </a:solidFill>
                <a:latin typeface="Bahnschrift SemiBold" pitchFamily="34" charset="0"/>
              </a:rPr>
              <a:t>Риски и неопределенности</a:t>
            </a:r>
            <a:r>
              <a:rPr lang="ru-RU" dirty="0">
                <a:solidFill>
                  <a:srgbClr val="0070C0"/>
                </a:solidFill>
                <a:latin typeface="Bahnschrift SemiBold" pitchFamily="34" charset="0"/>
              </a:rPr>
              <a:t>: </a:t>
            </a:r>
            <a:r>
              <a:rPr lang="ru-RU" dirty="0">
                <a:solidFill>
                  <a:schemeClr val="accent1"/>
                </a:solidFill>
                <a:latin typeface="Bahnschrift SemiBold" pitchFamily="34" charset="0"/>
              </a:rPr>
              <a:t>Прогнозируются возможные риски и трудности, которые могут возникнуть в ходе реализации плана, и разрабатываются способы их минимизации.</a:t>
            </a:r>
          </a:p>
          <a:p>
            <a:endParaRPr lang="ru-RU" dirty="0"/>
          </a:p>
        </p:txBody>
      </p:sp>
      <p:sp>
        <p:nvSpPr>
          <p:cNvPr id="2" name="Прямоугольник 1"/>
          <p:cNvSpPr/>
          <p:nvPr/>
        </p:nvSpPr>
        <p:spPr>
          <a:xfrm>
            <a:off x="1387474" y="476672"/>
            <a:ext cx="6369051" cy="584775"/>
          </a:xfrm>
          <a:prstGeom prst="rect">
            <a:avLst/>
          </a:prstGeom>
        </p:spPr>
        <p:txBody>
          <a:bodyPr wrap="none">
            <a:spAutoFit/>
          </a:bodyPr>
          <a:lstStyle/>
          <a:p>
            <a:pPr fontAlgn="base"/>
            <a:r>
              <a:rPr lang="ru-RU" sz="3200" b="1" dirty="0">
                <a:solidFill>
                  <a:schemeClr val="accent2"/>
                </a:solidFill>
                <a:latin typeface="1Isadora M Bold" pitchFamily="18" charset="0"/>
              </a:rPr>
              <a:t>5. Разработка плана действий</a:t>
            </a:r>
            <a:endParaRPr lang="ru-RU" sz="3200" dirty="0">
              <a:solidFill>
                <a:schemeClr val="accent2"/>
              </a:solidFill>
              <a:latin typeface="1Isadora M Bold" pitchFamily="18" charset="0"/>
            </a:endParaRPr>
          </a:p>
        </p:txBody>
      </p:sp>
    </p:spTree>
    <p:extLst>
      <p:ext uri="{BB962C8B-B14F-4D97-AF65-F5344CB8AC3E}">
        <p14:creationId xmlns:p14="http://schemas.microsoft.com/office/powerpoint/2010/main" val="1643454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cart\Downloads\57.jpg"/>
          <p:cNvPicPr>
            <a:picLocks noChangeAspect="1" noChangeArrowheads="1"/>
          </p:cNvPicPr>
          <p:nvPr/>
        </p:nvPicPr>
        <p:blipFill rotWithShape="1">
          <a:blip r:embed="rId2">
            <a:extLst>
              <a:ext uri="{28A0092B-C50C-407E-A947-70E740481C1C}">
                <a14:useLocalDpi xmlns:a14="http://schemas.microsoft.com/office/drawing/2010/main" val="0"/>
              </a:ext>
            </a:extLst>
          </a:blip>
          <a:srcRect l="23501" r="-10347"/>
          <a:stretch/>
        </p:blipFill>
        <p:spPr bwMode="auto">
          <a:xfrm>
            <a:off x="0" y="0"/>
            <a:ext cx="11052720" cy="6890430"/>
          </a:xfrm>
          <a:prstGeom prst="rect">
            <a:avLst/>
          </a:prstGeom>
          <a:noFill/>
          <a:extLst>
            <a:ext uri="{909E8E84-426E-40DD-AFC4-6F175D3DCCD1}">
              <a14:hiddenFill xmlns:a14="http://schemas.microsoft.com/office/drawing/2010/main">
                <a:solidFill>
                  <a:srgbClr val="FFFFFF"/>
                </a:solidFill>
              </a14:hiddenFill>
            </a:ext>
          </a:extLst>
        </p:spPr>
      </p:pic>
      <p:sp>
        <p:nvSpPr>
          <p:cNvPr id="5" name="Подзаголовок 4"/>
          <p:cNvSpPr>
            <a:spLocks noGrp="1"/>
          </p:cNvSpPr>
          <p:nvPr>
            <p:ph type="subTitle" idx="1"/>
          </p:nvPr>
        </p:nvSpPr>
        <p:spPr>
          <a:xfrm>
            <a:off x="323528" y="1196752"/>
            <a:ext cx="5904656" cy="5400600"/>
          </a:xfrm>
        </p:spPr>
        <p:txBody>
          <a:bodyPr>
            <a:normAutofit/>
          </a:bodyPr>
          <a:lstStyle/>
          <a:p>
            <a:pPr lvl="0" algn="l" fontAlgn="base"/>
            <a:r>
              <a:rPr lang="ru-RU" b="1" dirty="0">
                <a:solidFill>
                  <a:srgbClr val="0070C0"/>
                </a:solidFill>
                <a:latin typeface="Bahnschrift SemiBold" pitchFamily="34" charset="0"/>
              </a:rPr>
              <a:t>Представление выводов</a:t>
            </a:r>
            <a:r>
              <a:rPr lang="ru-RU" dirty="0">
                <a:solidFill>
                  <a:srgbClr val="0070C0"/>
                </a:solidFill>
                <a:latin typeface="Bahnschrift SemiBold" pitchFamily="34" charset="0"/>
              </a:rPr>
              <a:t>: </a:t>
            </a:r>
            <a:r>
              <a:rPr lang="ru-RU" dirty="0">
                <a:solidFill>
                  <a:schemeClr val="accent1"/>
                </a:solidFill>
                <a:latin typeface="Bahnschrift SemiBold" pitchFamily="34" charset="0"/>
              </a:rPr>
              <a:t>Участник представляет свое решение аудитории (группе, преподавателю). Это может происходить в формате устной презентации, письменного отчета или дискуссии.</a:t>
            </a:r>
          </a:p>
          <a:p>
            <a:pPr lvl="0" algn="l" fontAlgn="base"/>
            <a:r>
              <a:rPr lang="ru-RU" b="1" dirty="0">
                <a:solidFill>
                  <a:srgbClr val="0070C0"/>
                </a:solidFill>
                <a:latin typeface="Bahnschrift SemiBold" pitchFamily="34" charset="0"/>
              </a:rPr>
              <a:t>Обратная связь</a:t>
            </a:r>
            <a:r>
              <a:rPr lang="ru-RU" dirty="0">
                <a:solidFill>
                  <a:srgbClr val="0070C0"/>
                </a:solidFill>
                <a:latin typeface="Bahnschrift SemiBold" pitchFamily="34" charset="0"/>
              </a:rPr>
              <a:t>: </a:t>
            </a:r>
            <a:r>
              <a:rPr lang="ru-RU" dirty="0">
                <a:solidFill>
                  <a:schemeClr val="accent1"/>
                </a:solidFill>
                <a:latin typeface="Bahnschrift SemiBold" pitchFamily="34" charset="0"/>
              </a:rPr>
              <a:t>Получение обратной связи от преподавателя или коллег помогает оценить качество проделанной работы и учесть замечания для будущих заданий.</a:t>
            </a:r>
          </a:p>
          <a:p>
            <a:endParaRPr lang="ru-RU" dirty="0"/>
          </a:p>
        </p:txBody>
      </p:sp>
      <p:sp>
        <p:nvSpPr>
          <p:cNvPr id="2" name="Прямоугольник 1"/>
          <p:cNvSpPr/>
          <p:nvPr/>
        </p:nvSpPr>
        <p:spPr>
          <a:xfrm>
            <a:off x="1890817" y="332656"/>
            <a:ext cx="6107762" cy="584775"/>
          </a:xfrm>
          <a:prstGeom prst="rect">
            <a:avLst/>
          </a:prstGeom>
        </p:spPr>
        <p:txBody>
          <a:bodyPr wrap="none">
            <a:spAutoFit/>
          </a:bodyPr>
          <a:lstStyle/>
          <a:p>
            <a:r>
              <a:rPr lang="ru-RU" sz="3200" b="1" dirty="0" smtClean="0">
                <a:solidFill>
                  <a:schemeClr val="accent2"/>
                </a:solidFill>
                <a:latin typeface="1Isadora M Bold" pitchFamily="18" charset="0"/>
              </a:rPr>
              <a:t>6. Презентация </a:t>
            </a:r>
            <a:r>
              <a:rPr lang="ru-RU" sz="3200" b="1" dirty="0">
                <a:solidFill>
                  <a:schemeClr val="accent2"/>
                </a:solidFill>
                <a:latin typeface="1Isadora M Bold" pitchFamily="18" charset="0"/>
              </a:rPr>
              <a:t>результатов</a:t>
            </a:r>
            <a:endParaRPr lang="ru-RU" sz="3200" dirty="0">
              <a:solidFill>
                <a:schemeClr val="accent2"/>
              </a:solidFill>
              <a:latin typeface="1Isadora M Bold" pitchFamily="18" charset="0"/>
            </a:endParaRPr>
          </a:p>
        </p:txBody>
      </p:sp>
    </p:spTree>
    <p:extLst>
      <p:ext uri="{BB962C8B-B14F-4D97-AF65-F5344CB8AC3E}">
        <p14:creationId xmlns:p14="http://schemas.microsoft.com/office/powerpoint/2010/main" val="42338132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scart\Downloads\57.jpg"/>
          <p:cNvPicPr>
            <a:picLocks noChangeAspect="1" noChangeArrowheads="1"/>
          </p:cNvPicPr>
          <p:nvPr/>
        </p:nvPicPr>
        <p:blipFill rotWithShape="1">
          <a:blip r:embed="rId2">
            <a:extLst>
              <a:ext uri="{28A0092B-C50C-407E-A947-70E740481C1C}">
                <a14:useLocalDpi xmlns:a14="http://schemas.microsoft.com/office/drawing/2010/main" val="0"/>
              </a:ext>
            </a:extLst>
          </a:blip>
          <a:srcRect l="23501" r="-10347"/>
          <a:stretch/>
        </p:blipFill>
        <p:spPr bwMode="auto">
          <a:xfrm>
            <a:off x="0" y="0"/>
            <a:ext cx="11052720" cy="6890430"/>
          </a:xfrm>
          <a:prstGeom prst="rect">
            <a:avLst/>
          </a:prstGeom>
          <a:noFill/>
          <a:extLst>
            <a:ext uri="{909E8E84-426E-40DD-AFC4-6F175D3DCCD1}">
              <a14:hiddenFill xmlns:a14="http://schemas.microsoft.com/office/drawing/2010/main">
                <a:solidFill>
                  <a:srgbClr val="FFFFFF"/>
                </a:solidFill>
              </a14:hiddenFill>
            </a:ext>
          </a:extLst>
        </p:spPr>
      </p:pic>
      <p:sp>
        <p:nvSpPr>
          <p:cNvPr id="5" name="Подзаголовок 4"/>
          <p:cNvSpPr>
            <a:spLocks noGrp="1"/>
          </p:cNvSpPr>
          <p:nvPr>
            <p:ph type="subTitle" idx="1"/>
          </p:nvPr>
        </p:nvSpPr>
        <p:spPr>
          <a:xfrm>
            <a:off x="323528" y="1196752"/>
            <a:ext cx="5832648" cy="5544616"/>
          </a:xfrm>
        </p:spPr>
        <p:txBody>
          <a:bodyPr>
            <a:normAutofit/>
          </a:bodyPr>
          <a:lstStyle/>
          <a:p>
            <a:pPr lvl="0" algn="l" fontAlgn="base"/>
            <a:r>
              <a:rPr lang="ru-RU" b="1" dirty="0">
                <a:solidFill>
                  <a:srgbClr val="0070C0"/>
                </a:solidFill>
                <a:latin typeface="Bahnschrift SemiBold" pitchFamily="34" charset="0"/>
              </a:rPr>
              <a:t>Самоанализ</a:t>
            </a:r>
            <a:r>
              <a:rPr lang="ru-RU" dirty="0">
                <a:solidFill>
                  <a:srgbClr val="0070C0"/>
                </a:solidFill>
                <a:latin typeface="Bahnschrift SemiBold" pitchFamily="34" charset="0"/>
              </a:rPr>
              <a:t>: </a:t>
            </a:r>
            <a:r>
              <a:rPr lang="ru-RU" dirty="0">
                <a:solidFill>
                  <a:schemeClr val="accent1"/>
                </a:solidFill>
                <a:latin typeface="Bahnschrift SemiBold" pitchFamily="34" charset="0"/>
              </a:rPr>
              <a:t>После завершения работы над кейсом участнику рекомендуется задуматься о своем опыте, осознать сильные и слабые стороны своего подхода, а также выделить области для дальнейшего совершенствования.</a:t>
            </a:r>
          </a:p>
          <a:p>
            <a:pPr lvl="0" algn="l" fontAlgn="base"/>
            <a:r>
              <a:rPr lang="ru-RU" b="1" dirty="0">
                <a:solidFill>
                  <a:srgbClr val="0070C0"/>
                </a:solidFill>
                <a:latin typeface="Bahnschrift SemiBold" pitchFamily="34" charset="0"/>
              </a:rPr>
              <a:t>Применение опыта</a:t>
            </a:r>
            <a:r>
              <a:rPr lang="ru-RU" dirty="0">
                <a:solidFill>
                  <a:srgbClr val="0070C0"/>
                </a:solidFill>
                <a:latin typeface="Bahnschrift SemiBold" pitchFamily="34" charset="0"/>
              </a:rPr>
              <a:t>:</a:t>
            </a:r>
            <a:r>
              <a:rPr lang="ru-RU" dirty="0">
                <a:solidFill>
                  <a:schemeClr val="accent1"/>
                </a:solidFill>
                <a:latin typeface="Bahnschrift SemiBold" pitchFamily="34" charset="0"/>
              </a:rPr>
              <a:t> Важным этапом является понимание того, как полученные знания и навыки можно применить в будущем, в реальной жизни или работе.</a:t>
            </a:r>
          </a:p>
          <a:p>
            <a:endParaRPr lang="ru-RU" dirty="0"/>
          </a:p>
        </p:txBody>
      </p:sp>
      <p:sp>
        <p:nvSpPr>
          <p:cNvPr id="2" name="Прямоугольник 1"/>
          <p:cNvSpPr/>
          <p:nvPr/>
        </p:nvSpPr>
        <p:spPr>
          <a:xfrm>
            <a:off x="2843808" y="332656"/>
            <a:ext cx="3050835" cy="646331"/>
          </a:xfrm>
          <a:prstGeom prst="rect">
            <a:avLst/>
          </a:prstGeom>
        </p:spPr>
        <p:txBody>
          <a:bodyPr wrap="none">
            <a:spAutoFit/>
          </a:bodyPr>
          <a:lstStyle/>
          <a:p>
            <a:pPr fontAlgn="base"/>
            <a:r>
              <a:rPr lang="ru-RU" sz="3600" b="1" dirty="0">
                <a:solidFill>
                  <a:schemeClr val="accent2"/>
                </a:solidFill>
                <a:latin typeface="1Isadora M Bold" pitchFamily="18" charset="0"/>
              </a:rPr>
              <a:t>7. Рефлексия</a:t>
            </a:r>
            <a:endParaRPr lang="ru-RU" sz="3600" dirty="0">
              <a:solidFill>
                <a:schemeClr val="accent2"/>
              </a:solidFill>
              <a:latin typeface="1Isadora M Bold" pitchFamily="18" charset="0"/>
            </a:endParaRPr>
          </a:p>
        </p:txBody>
      </p:sp>
    </p:spTree>
    <p:extLst>
      <p:ext uri="{BB962C8B-B14F-4D97-AF65-F5344CB8AC3E}">
        <p14:creationId xmlns:p14="http://schemas.microsoft.com/office/powerpoint/2010/main" val="31998117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cart\Downloads\57.jpg"/>
          <p:cNvPicPr>
            <a:picLocks noChangeAspect="1" noChangeArrowheads="1"/>
          </p:cNvPicPr>
          <p:nvPr/>
        </p:nvPicPr>
        <p:blipFill rotWithShape="1">
          <a:blip r:embed="rId2">
            <a:extLst>
              <a:ext uri="{28A0092B-C50C-407E-A947-70E740481C1C}">
                <a14:useLocalDpi xmlns:a14="http://schemas.microsoft.com/office/drawing/2010/main" val="0"/>
              </a:ext>
            </a:extLst>
          </a:blip>
          <a:srcRect l="23501" r="-10347"/>
          <a:stretch/>
        </p:blipFill>
        <p:spPr bwMode="auto">
          <a:xfrm>
            <a:off x="0" y="0"/>
            <a:ext cx="11052720" cy="6890430"/>
          </a:xfrm>
          <a:prstGeom prst="rect">
            <a:avLst/>
          </a:prstGeom>
          <a:noFill/>
          <a:extLst>
            <a:ext uri="{909E8E84-426E-40DD-AFC4-6F175D3DCCD1}">
              <a14:hiddenFill xmlns:a14="http://schemas.microsoft.com/office/drawing/2010/main">
                <a:solidFill>
                  <a:srgbClr val="FFFFFF"/>
                </a:solidFill>
              </a14:hiddenFill>
            </a:ext>
          </a:extLst>
        </p:spPr>
      </p:pic>
      <p:sp>
        <p:nvSpPr>
          <p:cNvPr id="5" name="Подзаголовок 4"/>
          <p:cNvSpPr>
            <a:spLocks noGrp="1"/>
          </p:cNvSpPr>
          <p:nvPr>
            <p:ph type="subTitle" idx="1"/>
          </p:nvPr>
        </p:nvSpPr>
        <p:spPr>
          <a:xfrm>
            <a:off x="323528" y="836712"/>
            <a:ext cx="9433048" cy="4802088"/>
          </a:xfrm>
        </p:spPr>
        <p:txBody>
          <a:bodyPr>
            <a:normAutofit/>
          </a:bodyPr>
          <a:lstStyle/>
          <a:p>
            <a:r>
              <a:rPr lang="ru-RU" sz="6600" dirty="0" smtClean="0">
                <a:solidFill>
                  <a:schemeClr val="accent2"/>
                </a:solidFill>
                <a:latin typeface="1Isadora M Bold" pitchFamily="18" charset="0"/>
              </a:rPr>
              <a:t>Спасибо за внимание!</a:t>
            </a:r>
            <a:endParaRPr lang="ru-RU" sz="6600" dirty="0">
              <a:solidFill>
                <a:schemeClr val="accent2"/>
              </a:solidFill>
              <a:latin typeface="1Isadora M Bold" pitchFamily="18" charset="0"/>
            </a:endParaRPr>
          </a:p>
        </p:txBody>
      </p:sp>
      <p:sp>
        <p:nvSpPr>
          <p:cNvPr id="2" name="AutoShape 2" descr="Суть кейс-метод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2691583"/>
            <a:ext cx="5348466" cy="3009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23003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158</TotalTime>
  <Words>438</Words>
  <Application>Microsoft Office PowerPoint</Application>
  <PresentationFormat>Экран (4:3)</PresentationFormat>
  <Paragraphs>28</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Справедливость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Andrey Usoltsev</dc:creator>
  <cp:lastModifiedBy>Andrey Usoltsev</cp:lastModifiedBy>
  <cp:revision>11</cp:revision>
  <dcterms:created xsi:type="dcterms:W3CDTF">2025-02-24T04:53:48Z</dcterms:created>
  <dcterms:modified xsi:type="dcterms:W3CDTF">2025-09-10T05:27:41Z</dcterms:modified>
</cp:coreProperties>
</file>