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410" r:id="rId5"/>
    <p:sldId id="391" r:id="rId6"/>
    <p:sldId id="411" r:id="rId7"/>
    <p:sldId id="412" r:id="rId8"/>
    <p:sldId id="413" r:id="rId9"/>
    <p:sldId id="416" r:id="rId10"/>
    <p:sldId id="414" r:id="rId11"/>
    <p:sldId id="418" r:id="rId12"/>
    <p:sldId id="420" r:id="rId13"/>
    <p:sldId id="419" r:id="rId14"/>
    <p:sldId id="397" r:id="rId15"/>
    <p:sldId id="415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4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6327" autoAdjust="0"/>
  </p:normalViewPr>
  <p:slideViewPr>
    <p:cSldViewPr snapToGrid="0">
      <p:cViewPr>
        <p:scale>
          <a:sx n="70" d="100"/>
          <a:sy n="70" d="100"/>
        </p:scale>
        <p:origin x="-642" y="-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1F6ED01-B613-435C-806E-485D60D5A270}" type="datetime1">
              <a:rPr lang="ru-RU" smtClean="0"/>
              <a:pPr rtl="0"/>
              <a:t>25.03.2025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pPr rtl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=""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E22AA5DB-3D36-41C7-B5E9-13985188493D}" type="datetime1">
              <a:rPr lang="ru-RU" smtClean="0"/>
              <a:pPr/>
              <a:t>25.03.2025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27777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0827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A69706A2-3726-FE4E-B923-E75D485978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806C6F65-35CD-D64B-992A-0C1C1E0038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=""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=""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=""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=""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=""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979826C1-7A52-DA25-F422-EE62DED7D1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96BA398-1ED2-1FCA-63B9-8915A8C7A5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29169ED6-4B82-6844-119F-AC15CDF2D3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C57F1500-1A16-D1EF-4F0C-030852B291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2D07A0BE-3890-193E-9439-F294E61A71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=""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=""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=""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=""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A69706A2-3726-FE4E-B923-E75D485978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=""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97D5AF2-684A-4A8D-3D82-B57D7AC446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=""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=""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=""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=""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42E558A9-6DD6-E21D-3A8F-6707E1DD1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=""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=""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=""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=""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=""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=""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CF555767-B3D8-BD57-1D42-7F6E1E6689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=""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=""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=""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97D5AF2-684A-4A8D-3D82-B57D7AC446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=""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=""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=""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=""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58B149C6-5AAC-B8E5-5411-EA38821F67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6927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F4015-6E56-4ECA-8C32-E316B300A63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A29-7342-4F6F-B43D-4E9088BA2E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7031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=""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=""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=""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12" r:id="rId14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3870" y="753001"/>
            <a:ext cx="7642944" cy="329184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Летняя интеллектуальная школа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214391" y="220336"/>
            <a:ext cx="7116896" cy="52881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ГБОУ СОШ «ОЦ» с. Кротовка</a:t>
            </a:r>
            <a:endParaRPr lang="ru-RU" sz="2800" dirty="0">
              <a:solidFill>
                <a:srgbClr val="00004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16048" y="5227093"/>
            <a:ext cx="4836405" cy="13830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Подманкова Светлана </a:t>
            </a:r>
            <a:r>
              <a:rPr lang="ru-RU" sz="24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Алексеевна</a:t>
            </a:r>
            <a:r>
              <a:rPr lang="ru-RU" sz="24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4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читель истории </a:t>
            </a:r>
          </a:p>
          <a:p>
            <a:pPr algn="ctr"/>
            <a:r>
              <a:rPr lang="ru-RU" sz="2400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ГБОУ СОШ «ОЦ» с. Кротовка</a:t>
            </a:r>
            <a:endParaRPr lang="en-US" sz="2400" dirty="0" smtClean="0">
              <a:solidFill>
                <a:srgbClr val="00004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Интеллектуальная летняя школа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976828" y="2290575"/>
            <a:ext cx="110315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- это форма дополнительного образования, ориентированная на учащихся, проявивших особые успехи в изучении истории  России и краеведение.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User\Desktop\мое к школе\Лето\2018г. Ольга Юрьевна\20180609_1005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797" y="4417763"/>
            <a:ext cx="3979002" cy="22381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User\Desktop\мое к школе\Лето\2018г. Ольга Юрьевна\20180615_1058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931" y="4384714"/>
            <a:ext cx="4037762" cy="22712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Интеллектуальная летняя школа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530645" y="2215570"/>
            <a:ext cx="1166135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Школа имеет свою специфику, усиливающую образовательный и воспитательный эффект. Это богатая содержательная по насыщенности образовательная деятельность: </a:t>
            </a:r>
          </a:p>
          <a:p>
            <a:pPr marL="1168400" indent="539750">
              <a:buBlip>
                <a:blip r:embed="rId3"/>
              </a:buBlip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лекции по истории России и родного края, </a:t>
            </a:r>
          </a:p>
          <a:p>
            <a:pPr marL="1168400" indent="539750">
              <a:buBlip>
                <a:blip r:embed="rId3"/>
              </a:buBlip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слайдовые презентации, </a:t>
            </a:r>
          </a:p>
          <a:p>
            <a:pPr marL="1168400" indent="539750">
              <a:buBlip>
                <a:blip r:embed="rId3"/>
              </a:buBlip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совместная работа в краеведческом музее школы, </a:t>
            </a:r>
          </a:p>
          <a:p>
            <a:pPr marL="1168400" indent="539750">
              <a:buBlip>
                <a:blip r:embed="rId3"/>
              </a:buBlip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работа с архивными  источниками, картами, схемами. </a:t>
            </a:r>
            <a:endParaRPr lang="ru-RU" sz="3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9340619" y="6300388"/>
            <a:ext cx="2851381" cy="557612"/>
          </a:xfrm>
          <a:prstGeom prst="round2DiagRect">
            <a:avLst>
              <a:gd name="adj1" fmla="val 40548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февраль 2020г.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Целевая группа:</a:t>
            </a:r>
            <a:endParaRPr lang="ru-RU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035586" y="2210314"/>
            <a:ext cx="107965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учащиеся 7-10 классов.</a:t>
            </a:r>
          </a:p>
          <a:p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Социальная значимость школы заключается в том, что он направлена на сохранение исторической памяти, просвещение, поддержку краеведческой работы, общественных исторических выставок и экспозиций, проекты по исторической реконструкции. </a:t>
            </a:r>
            <a:endParaRPr lang="ru-RU" sz="32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https://i.mycdn.me/i?r=AyH4iRPQ2q0otWIFepML2LxRSWTurV_JN4hPKSBWREBHL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477" y="4704203"/>
            <a:ext cx="3389523" cy="2153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26" y="815248"/>
            <a:ext cx="10873740" cy="103393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958467" y="2196142"/>
            <a:ext cx="11233533" cy="30469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 условиях летней школы ребята приготовятся к участию в интеллектуальном марафоне: олимпиады по истории, обществознанию, праву, проектная и исследовательская деятельность школьного, окружного и регионального уровня.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 учащихся сформируется интерес к  истории России, культуре, традициям и обычаям народов России;</a:t>
            </a:r>
          </a:p>
        </p:txBody>
      </p:sp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26" y="815248"/>
            <a:ext cx="10873740" cy="103393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046602" y="2314186"/>
            <a:ext cx="11145398" cy="255454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учащиеся будут лучше знать историю родного края;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расширится интеллектуальный кругозор  учащихся, сформируются  познавательные интересы;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будут созданы необходимые условия для самореализации учащихся в различных сферах деятельности</a:t>
            </a:r>
            <a:endParaRPr lang="ru-RU" sz="32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86" y="4299816"/>
            <a:ext cx="3776950" cy="25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5" cstate="print"/>
          <a:srcRect b="5249"/>
          <a:stretch>
            <a:fillRect/>
          </a:stretch>
        </p:blipFill>
        <p:spPr>
          <a:xfrm>
            <a:off x="4230476" y="1070262"/>
            <a:ext cx="3767770" cy="2532253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752" y="1672558"/>
            <a:ext cx="3742550" cy="2546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http://i.doska.ru/images/2013-03-20/9748/XnoNG0Bk/entertainment-collecting-rewards-orders-0-1.80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04878" y="3658788"/>
            <a:ext cx="3917108" cy="2532692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5876" y="242289"/>
            <a:ext cx="3888556" cy="25670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038" y="1844790"/>
            <a:ext cx="3922003" cy="4192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5" cstate="print"/>
          <a:srcRect l="926" t="973" r="1390" b="973"/>
          <a:stretch>
            <a:fillRect/>
          </a:stretch>
        </p:blipFill>
        <p:spPr bwMode="auto">
          <a:xfrm>
            <a:off x="182176" y="242372"/>
            <a:ext cx="3883048" cy="358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6" cstate="print"/>
          <a:srcRect l="1969" t="1572" r="3150" b="3145"/>
          <a:stretch>
            <a:fillRect/>
          </a:stretch>
        </p:blipFill>
        <p:spPr bwMode="auto">
          <a:xfrm>
            <a:off x="7821976" y="3514382"/>
            <a:ext cx="4181136" cy="317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162566" y="365125"/>
            <a:ext cx="5322627" cy="999651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Карты. Таблицы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0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03200" y="312040"/>
          <a:ext cx="5723876" cy="623197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344231"/>
                <a:gridCol w="2379645"/>
              </a:tblGrid>
              <a:tr h="62737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Соотнесите</a:t>
                      </a:r>
                      <a:endParaRPr lang="ru-RU" sz="2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011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2000" b="1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М.И. Кутузов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000" b="1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Ф.Ф. Ушаков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000" b="1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А.В. Суворов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000" b="1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Г.А. </a:t>
                      </a:r>
                      <a:r>
                        <a:rPr lang="ru-RU" sz="2000" b="1" dirty="0" err="1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Спиридов</a:t>
                      </a:r>
                      <a:endParaRPr lang="ru-RU" sz="2000" b="1" dirty="0">
                        <a:solidFill>
                          <a:srgbClr val="00004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115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011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011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744" y="992188"/>
            <a:ext cx="1394971" cy="173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00170" y="2302525"/>
            <a:ext cx="1376645" cy="1751681"/>
          </a:xfrm>
          <a:prstGeom prst="rect">
            <a:avLst/>
          </a:prstGeom>
          <a:noFill/>
        </p:spPr>
      </p:pic>
      <p:pic>
        <p:nvPicPr>
          <p:cNvPr id="21510" name="Picture 6" descr="Picture background"/>
          <p:cNvPicPr>
            <a:picLocks noChangeAspect="1" noChangeArrowheads="1"/>
          </p:cNvPicPr>
          <p:nvPr/>
        </p:nvPicPr>
        <p:blipFill>
          <a:blip r:embed="rId6" cstate="print"/>
          <a:srcRect t="9051"/>
          <a:stretch>
            <a:fillRect/>
          </a:stretch>
        </p:blipFill>
        <p:spPr bwMode="auto">
          <a:xfrm>
            <a:off x="344684" y="3272010"/>
            <a:ext cx="1351913" cy="1833128"/>
          </a:xfrm>
          <a:prstGeom prst="rect">
            <a:avLst/>
          </a:prstGeom>
          <a:noFill/>
        </p:spPr>
      </p:pic>
      <p:pic>
        <p:nvPicPr>
          <p:cNvPr id="21512" name="Picture 8" descr="Picture background"/>
          <p:cNvPicPr>
            <a:picLocks noChangeAspect="1" noChangeArrowheads="1"/>
          </p:cNvPicPr>
          <p:nvPr/>
        </p:nvPicPr>
        <p:blipFill>
          <a:blip r:embed="rId7" cstate="print"/>
          <a:srcRect l="8693" t="8795" r="1134" b="3267"/>
          <a:stretch>
            <a:fillRect/>
          </a:stretch>
        </p:blipFill>
        <p:spPr bwMode="auto">
          <a:xfrm>
            <a:off x="2104222" y="4452062"/>
            <a:ext cx="1420044" cy="2082734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082187" y="4427129"/>
            <a:ext cx="374574" cy="354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9686" y="3279539"/>
            <a:ext cx="374574" cy="354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11566" y="2297202"/>
            <a:ext cx="374574" cy="354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9064" y="984359"/>
            <a:ext cx="374574" cy="3541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6100550" y="1023580"/>
          <a:ext cx="6091450" cy="58344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80178"/>
                <a:gridCol w="2611272"/>
              </a:tblGrid>
              <a:tr h="58734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Соотнесите</a:t>
                      </a:r>
                      <a:endParaRPr lang="ru-RU" sz="2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11768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4C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2000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Ф.М. Достоевский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000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Н.В.Гоголь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000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А.П. Чехов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2000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А.С.</a:t>
                      </a:r>
                      <a:r>
                        <a:rPr lang="ru-RU" sz="2000" baseline="0" dirty="0" smtClean="0">
                          <a:solidFill>
                            <a:srgbClr val="00004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Пушкин</a:t>
                      </a:r>
                      <a:endParaRPr lang="ru-RU" sz="2000" b="1" dirty="0">
                        <a:solidFill>
                          <a:srgbClr val="00004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117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117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117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7523" y="1614962"/>
            <a:ext cx="1748101" cy="172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03890" y="2956731"/>
            <a:ext cx="17430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9812" y="4227252"/>
            <a:ext cx="17811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4"/>
          <p:cNvPicPr>
            <a:picLocks noChangeAspect="1" noChangeArrowheads="1"/>
          </p:cNvPicPr>
          <p:nvPr/>
        </p:nvPicPr>
        <p:blipFill>
          <a:blip r:embed="rId11" cstate="print"/>
          <a:srcRect l="3917"/>
          <a:stretch>
            <a:fillRect/>
          </a:stretch>
        </p:blipFill>
        <p:spPr bwMode="auto">
          <a:xfrm>
            <a:off x="7869219" y="5095875"/>
            <a:ext cx="1725157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6117046" y="1628078"/>
            <a:ext cx="374574" cy="3541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791309" y="2940921"/>
            <a:ext cx="374574" cy="3541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4964" y="4209861"/>
            <a:ext cx="374574" cy="3541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857464" y="5057201"/>
            <a:ext cx="374574" cy="3541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9738" y="0"/>
            <a:ext cx="5472752" cy="75693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Архитектура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8226" y="1271303"/>
            <a:ext cx="7369792" cy="2222523"/>
          </a:xfrm>
        </p:spPr>
        <p:txBody>
          <a:bodyPr rtlCol="0">
            <a:normAutofit fontScale="92500" lnSpcReduction="20000"/>
          </a:bodyPr>
          <a:lstStyle>
            <a:defPPr>
              <a:defRPr lang="ru-RU"/>
            </a:defPPr>
          </a:lstStyle>
          <a:p>
            <a:pPr marL="457200" indent="-457200">
              <a:buAutoNum type="arabicParenR"/>
            </a:pPr>
            <a:r>
              <a:rPr lang="ru-RU" sz="3000" b="1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Софийский собор в Киеве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ru-RU" sz="3000" b="1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Софийский собор в Новгороде</a:t>
            </a:r>
          </a:p>
          <a:p>
            <a:pPr marL="457200" indent="-457200">
              <a:buAutoNum type="arabicParenR"/>
            </a:pPr>
            <a:r>
              <a:rPr lang="ru-RU" sz="3000" b="1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Успенский собор во Владимире</a:t>
            </a:r>
          </a:p>
          <a:p>
            <a:pPr marL="457200" indent="-457200">
              <a:buAutoNum type="arabicParenR"/>
            </a:pPr>
            <a:r>
              <a:rPr lang="ru-RU" sz="3000" b="1" dirty="0" smtClean="0">
                <a:solidFill>
                  <a:srgbClr val="00004C"/>
                </a:solidFill>
                <a:latin typeface="Times New Roman" pitchFamily="18" charset="0"/>
                <a:cs typeface="Times New Roman" pitchFamily="18" charset="0"/>
              </a:rPr>
              <a:t>Успенский собор  Москва</a:t>
            </a:r>
          </a:p>
          <a:p>
            <a:pPr marL="457200" indent="-457200">
              <a:buAutoNum type="arabicParenR"/>
            </a:pPr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Larisa\Desktop\Kijów_-_Sobór_Mądrości_Bożej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21" y="846591"/>
            <a:ext cx="3752520" cy="2773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 descr="C:\Users\Larisa\Desktop\15402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038" y="3829858"/>
            <a:ext cx="3795756" cy="28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3" descr="C:\Users\Larisa\Desktop\1674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6213" y="3794078"/>
            <a:ext cx="3915115" cy="2886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3" descr="C:\Users\Larisa\Desktop\25294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96"/>
          <a:stretch>
            <a:fillRect/>
          </a:stretch>
        </p:blipFill>
        <p:spPr bwMode="auto">
          <a:xfrm>
            <a:off x="8200357" y="3766781"/>
            <a:ext cx="3827870" cy="2903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Прямоугольник 12"/>
          <p:cNvSpPr/>
          <p:nvPr/>
        </p:nvSpPr>
        <p:spPr>
          <a:xfrm>
            <a:off x="300825" y="929768"/>
            <a:ext cx="374574" cy="354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5471" y="3907638"/>
            <a:ext cx="374574" cy="354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56594" y="3880041"/>
            <a:ext cx="374574" cy="354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8271" y="3840275"/>
            <a:ext cx="374574" cy="354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5AB6D40A-2A0A-AF3D-8CF7-3ECD37765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0621" y="411479"/>
            <a:ext cx="8875683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39059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rtlCol="0"/>
          <a:lstStyle>
            <a:defPPr>
              <a:defRPr lang="ru-RU"/>
            </a:defPPr>
          </a:lstStyle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grpSp>
        <p:nvGrpSpPr>
          <p:cNvPr id="2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335" y="-1"/>
            <a:ext cx="2627665" cy="131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0031202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273</Words>
  <Application>Microsoft Office PowerPoint</Application>
  <PresentationFormat>Произвольный</PresentationFormat>
  <Paragraphs>65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Пользовательская</vt:lpstr>
      <vt:lpstr>Летняя интеллектуальная школа</vt:lpstr>
      <vt:lpstr>Интеллектуальная летняя школа</vt:lpstr>
      <vt:lpstr>Интеллектуальная летняя школа</vt:lpstr>
      <vt:lpstr>Целевая группа:</vt:lpstr>
      <vt:lpstr>Ожидаемые результаты:</vt:lpstr>
      <vt:lpstr>Ожидаемые результаты:</vt:lpstr>
      <vt:lpstr>Слайд 7</vt:lpstr>
      <vt:lpstr>Карты. Таблицы</vt:lpstr>
      <vt:lpstr>Слайд 9</vt:lpstr>
      <vt:lpstr>Архитектура</vt:lpstr>
      <vt:lpstr>Спасибо за внимание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2023-12-20T08:12:12Z</dcterms:created>
  <dcterms:modified xsi:type="dcterms:W3CDTF">2025-03-25T14:25:53Z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