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2" r:id="rId5"/>
    <p:sldId id="263" r:id="rId6"/>
    <p:sldId id="260" r:id="rId7"/>
    <p:sldId id="264" r:id="rId8"/>
    <p:sldId id="261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5BD17-4886-41E1-B701-DF9D6A59E03A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57932-D695-470D-ACA0-5445CE6013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365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Отчет «Диагностическая карта» содержит информацию по динамике среднего индивидуального балла учащегося по предмету по результатам всех выполненных им работ и позволяет судить об уровне освоения учеником стандарта.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DA8A3-4015-4AEB-BB3F-CB43164A5B3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381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Отчет «Разрыв между результатами контрольных работ и оценочными показателями» показывает объективность выставления отметок за устные ответы на уроке и письменные работы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DA8A3-4015-4AEB-BB3F-CB43164A5B3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414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96753"/>
            <a:ext cx="7990656" cy="240369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«Многоуровневая система оценки качества образования» (МСОКО)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6917" y="4869160"/>
            <a:ext cx="6400800" cy="1752600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Трухова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Ольга Александровна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заместитель директора по УВР</a:t>
            </a: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ГБОУ СОШ №10 «ОЦ ЛИК» 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г.о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Отрадный 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0" name="Picture 2" descr="C:\Users\Максим\Desktop\logo2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717" y="0"/>
            <a:ext cx="1356283" cy="14512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88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4216424" cy="59766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…</a:t>
            </a:r>
            <a:r>
              <a:rPr lang="ru-RU" i="1" dirty="0"/>
              <a:t>Управление качеством в школе начинается с работы с человеком и прежде всего с учителем, и заканчивается работой с кадрами, повышением их профессионального уровня. Других путей нет</a:t>
            </a:r>
            <a:r>
              <a:rPr lang="ru-RU" i="1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 algn="r">
              <a:buNone/>
            </a:pPr>
            <a:r>
              <a:rPr lang="ru-RU" i="1" dirty="0"/>
              <a:t>Юрий Анатольевич </a:t>
            </a:r>
            <a:r>
              <a:rPr lang="ru-RU" i="1" dirty="0" err="1"/>
              <a:t>Конаржевский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Конаржевский, Юрий Анатольевич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2656"/>
            <a:ext cx="4200240" cy="5832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21170" y="6165304"/>
            <a:ext cx="91651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Проблема управления качеством образования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6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348" y="562372"/>
            <a:ext cx="8373616" cy="36004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B050"/>
                </a:solidFill>
              </a:rPr>
              <a:t>ЧТО ЕСТЬ КАЧЕСТВО ОБРАЗОВАНИЯ</a:t>
            </a:r>
            <a:r>
              <a:rPr lang="ru-RU" sz="4000" b="1" dirty="0" smtClean="0">
                <a:solidFill>
                  <a:srgbClr val="00B050"/>
                </a:solidFill>
              </a:rPr>
              <a:t>?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8923878" cy="3989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Согласно </a:t>
            </a:r>
            <a:r>
              <a:rPr lang="ru-RU" sz="2000" dirty="0"/>
              <a:t>статье 2 Федерального закона «Об образовании в РФ»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sz="2400" b="1" i="1" u="sng" dirty="0">
                <a:solidFill>
                  <a:schemeClr val="accent6">
                    <a:lumMod val="75000"/>
                  </a:schemeClr>
                </a:solidFill>
              </a:rPr>
              <a:t>качество образования</a:t>
            </a:r>
            <a:r>
              <a:rPr lang="ru-RU" sz="2400" i="1" dirty="0"/>
              <a:t> — </a:t>
            </a:r>
            <a:r>
              <a:rPr lang="ru-RU" sz="2000" i="1" dirty="0"/>
              <a:t>комплексная характеристика образовательной деятельности и подготовки обучающегося, выражающая</a:t>
            </a:r>
            <a:r>
              <a:rPr lang="ru-RU" sz="2400" i="1" dirty="0"/>
              <a:t> </a:t>
            </a: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</a:rPr>
              <a:t>степень их 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</a:rPr>
              <a:t>соответствия</a:t>
            </a:r>
            <a:r>
              <a:rPr lang="ru-RU" sz="2400" b="1" i="1" dirty="0"/>
              <a:t> </a:t>
            </a:r>
            <a:r>
              <a:rPr lang="ru-RU" sz="2400" i="1" dirty="0"/>
              <a:t>ФГОС, образовательным стандартам, федеральным государственным требованиям и (или) потребностям физического или юридического лица, в интересах которого осуществляется образовательная деятельность</a:t>
            </a:r>
            <a:r>
              <a:rPr lang="ru-RU" sz="2000" i="1" dirty="0"/>
              <a:t>, в том числе</a:t>
            </a:r>
            <a:r>
              <a:rPr lang="ru-RU" sz="2400" i="1" dirty="0"/>
              <a:t> 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</a:rPr>
              <a:t>степень достижения планируемых результатов</a:t>
            </a:r>
            <a:r>
              <a:rPr lang="ru-RU" sz="2400" i="1" dirty="0"/>
              <a:t> образовательной программы</a:t>
            </a:r>
            <a:r>
              <a:rPr lang="ru-RU" sz="2400" i="1" dirty="0" smtClean="0"/>
              <a:t>.</a:t>
            </a:r>
            <a:endParaRPr lang="ru-RU" sz="2400" dirty="0"/>
          </a:p>
        </p:txBody>
      </p:sp>
      <p:pic>
        <p:nvPicPr>
          <p:cNvPr id="4" name="Picture 2" descr="C:\Users\Максим\Desktop\logo2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838" y="1"/>
            <a:ext cx="1051162" cy="11247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76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0" t="35105" r="24381" b="9141"/>
          <a:stretch/>
        </p:blipFill>
        <p:spPr bwMode="auto">
          <a:xfrm>
            <a:off x="107504" y="1883664"/>
            <a:ext cx="8514707" cy="4816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Максим\Desktop\logo2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838" y="1"/>
            <a:ext cx="1051162" cy="11247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-21348" y="188640"/>
            <a:ext cx="8373616" cy="158417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Список используемых терминов и сокращений:</a:t>
            </a:r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44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0" t="14845" r="19665" b="10791"/>
          <a:stretch/>
        </p:blipFill>
        <p:spPr bwMode="auto">
          <a:xfrm>
            <a:off x="154352" y="404664"/>
            <a:ext cx="8754777" cy="589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Максим\Desktop\logo2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532" y="22897"/>
            <a:ext cx="962468" cy="10298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78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348" y="188640"/>
            <a:ext cx="8373616" cy="1584176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B050"/>
                </a:solidFill>
              </a:rPr>
              <a:t>Реализация </a:t>
            </a:r>
            <a:r>
              <a:rPr lang="ru-RU" sz="3600" b="1" dirty="0" smtClean="0">
                <a:solidFill>
                  <a:srgbClr val="00B050"/>
                </a:solidFill>
              </a:rPr>
              <a:t>ФГОС требует </a:t>
            </a:r>
            <a:r>
              <a:rPr lang="ru-RU" sz="3600" b="1" dirty="0">
                <a:solidFill>
                  <a:srgbClr val="00B050"/>
                </a:solidFill>
              </a:rPr>
              <a:t>изменения подходов к оцениванию образовательных </a:t>
            </a:r>
            <a:r>
              <a:rPr lang="ru-RU" sz="3600" b="1" dirty="0" smtClean="0">
                <a:solidFill>
                  <a:srgbClr val="00B050"/>
                </a:solidFill>
              </a:rPr>
              <a:t>результатов: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" name="Picture 2" descr="C:\Users\Максим\Desktop\logo2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838" y="1"/>
            <a:ext cx="1051162" cy="11247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5" y="1772816"/>
            <a:ext cx="3820647" cy="23762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система</a:t>
            </a:r>
          </a:p>
          <a:p>
            <a:pPr algn="ctr"/>
            <a:r>
              <a:rPr lang="ru-RU" sz="3600" dirty="0" smtClean="0"/>
              <a:t> </a:t>
            </a:r>
            <a:r>
              <a:rPr lang="ru-RU" sz="3600" i="1" dirty="0"/>
              <a:t>контроля</a:t>
            </a:r>
            <a:r>
              <a:rPr lang="ru-RU" sz="3600" dirty="0"/>
              <a:t> качества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 rot="5400000">
            <a:off x="4278914" y="2366428"/>
            <a:ext cx="590395" cy="4251252"/>
          </a:xfrm>
          <a:prstGeom prst="rightArrow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204614" y="1757327"/>
            <a:ext cx="3820647" cy="23917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система </a:t>
            </a:r>
            <a:r>
              <a:rPr lang="ru-RU" sz="3600" i="1" dirty="0"/>
              <a:t>управления</a:t>
            </a:r>
            <a:r>
              <a:rPr lang="ru-RU" sz="3600" dirty="0"/>
              <a:t> качеством образования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4178068" y="2521154"/>
            <a:ext cx="792088" cy="864096"/>
          </a:xfrm>
          <a:prstGeom prst="rightArrow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4941168"/>
            <a:ext cx="9104619" cy="18100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МСОКО </a:t>
            </a:r>
            <a:r>
              <a:rPr lang="ru-RU" sz="2400" dirty="0"/>
              <a:t>информационно обеспечивает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управление качеством образования </a:t>
            </a:r>
            <a:r>
              <a:rPr lang="ru-RU" sz="2400" dirty="0"/>
              <a:t>в школе, </a:t>
            </a:r>
            <a:r>
              <a:rPr lang="ru-RU" sz="2400" i="1" dirty="0"/>
              <a:t>основанное</a:t>
            </a:r>
            <a:r>
              <a:rPr lang="ru-RU" sz="2800" i="1" dirty="0"/>
              <a:t> на систематическом анализе достижения планируемых результатов и качества освоения образовательной программы.</a:t>
            </a:r>
          </a:p>
        </p:txBody>
      </p:sp>
    </p:spTree>
    <p:extLst>
      <p:ext uri="{BB962C8B-B14F-4D97-AF65-F5344CB8AC3E}">
        <p14:creationId xmlns:p14="http://schemas.microsoft.com/office/powerpoint/2010/main" val="186844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3" t="27635" r="20450" b="11375"/>
          <a:stretch/>
        </p:blipFill>
        <p:spPr bwMode="auto">
          <a:xfrm>
            <a:off x="54842" y="620688"/>
            <a:ext cx="9089158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Максим\Desktop\logo2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838" y="1"/>
            <a:ext cx="1051162" cy="11247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76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8" t="22222" r="28941" b="6250"/>
          <a:stretch/>
        </p:blipFill>
        <p:spPr bwMode="auto">
          <a:xfrm>
            <a:off x="971600" y="0"/>
            <a:ext cx="7272808" cy="677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1268760"/>
            <a:ext cx="6912768" cy="122413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30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348" y="188640"/>
            <a:ext cx="8373616" cy="158417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Отчеты, формируемые в МСОКО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" name="Picture 2" descr="C:\Users\Максим\Desktop\logo2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838" y="1"/>
            <a:ext cx="1051162" cy="11247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21718" r="18505" b="21375"/>
          <a:stretch/>
        </p:blipFill>
        <p:spPr bwMode="auto">
          <a:xfrm>
            <a:off x="0" y="1340768"/>
            <a:ext cx="9144666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082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412776"/>
            <a:ext cx="8424936" cy="31683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Административный контроль по сопровождению «потенциальных медалистов» через </a:t>
            </a:r>
            <a:r>
              <a:rPr lang="ru-RU" b="1" dirty="0" smtClean="0">
                <a:solidFill>
                  <a:srgbClr val="009A46"/>
                </a:solidFill>
              </a:rPr>
              <a:t>модуль МСОКО в АСУ РСО</a:t>
            </a:r>
            <a:endParaRPr lang="ru-RU" b="1" dirty="0">
              <a:solidFill>
                <a:srgbClr val="009A46"/>
              </a:solidFill>
            </a:endParaRPr>
          </a:p>
        </p:txBody>
      </p:sp>
      <p:pic>
        <p:nvPicPr>
          <p:cNvPr id="4" name="Picture 2" descr="D:\Userss\Олик\Desktop\10 школа\logo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9815"/>
            <a:ext cx="1115616" cy="11955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76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5027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Диагностическая карта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303748" y="832776"/>
            <a:ext cx="1080120" cy="432048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292080" y="832776"/>
            <a:ext cx="1152128" cy="36004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51620" y="1335271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9A46"/>
                </a:solidFill>
              </a:rPr>
              <a:t>1 вариант</a:t>
            </a:r>
            <a:endParaRPr lang="ru-RU" sz="2800" b="1" dirty="0">
              <a:solidFill>
                <a:srgbClr val="009A46"/>
              </a:solidFill>
            </a:endParaRPr>
          </a:p>
        </p:txBody>
      </p:sp>
      <p:pic>
        <p:nvPicPr>
          <p:cNvPr id="2050" name="Picture 2" descr="D:\Userss\Олик\Desktop\10 школа\logo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9815"/>
            <a:ext cx="1115616" cy="11955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292080" y="1335271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9A46"/>
                </a:solidFill>
              </a:rPr>
              <a:t>2 вариант</a:t>
            </a:r>
            <a:endParaRPr lang="ru-RU" sz="2800" b="1" dirty="0">
              <a:solidFill>
                <a:srgbClr val="009A46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2" t="14550" r="46940" b="22188"/>
          <a:stretch/>
        </p:blipFill>
        <p:spPr bwMode="auto">
          <a:xfrm>
            <a:off x="251520" y="1817440"/>
            <a:ext cx="3964164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51520" y="3284984"/>
            <a:ext cx="1440160" cy="2160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35660" y="2852936"/>
            <a:ext cx="296416" cy="2796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4932040" y="1852272"/>
            <a:ext cx="3744416" cy="4847417"/>
            <a:chOff x="4932040" y="1852272"/>
            <a:chExt cx="3744416" cy="4847417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45" t="13543" r="50102" b="26038"/>
            <a:stretch/>
          </p:blipFill>
          <p:spPr bwMode="auto">
            <a:xfrm>
              <a:off x="4932040" y="1852272"/>
              <a:ext cx="3744416" cy="4847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Прямоугольник 18"/>
            <p:cNvSpPr/>
            <p:nvPr/>
          </p:nvSpPr>
          <p:spPr>
            <a:xfrm>
              <a:off x="4939707" y="4167968"/>
              <a:ext cx="1440160" cy="21602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8172400" y="3005336"/>
              <a:ext cx="296416" cy="27964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02194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5027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Диагностическая карта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303748" y="832776"/>
            <a:ext cx="1080120" cy="432048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292080" y="832776"/>
            <a:ext cx="1152128" cy="36004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51620" y="1335271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9A46"/>
                </a:solidFill>
              </a:rPr>
              <a:t>1 вариант</a:t>
            </a:r>
            <a:endParaRPr lang="ru-RU" sz="2800" b="1" dirty="0">
              <a:solidFill>
                <a:srgbClr val="009A46"/>
              </a:solidFill>
            </a:endParaRPr>
          </a:p>
        </p:txBody>
      </p:sp>
      <p:pic>
        <p:nvPicPr>
          <p:cNvPr id="2050" name="Picture 2" descr="D:\Userss\Олик\Desktop\10 школа\logo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9815"/>
            <a:ext cx="1115616" cy="11955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292080" y="1335271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9A46"/>
                </a:solidFill>
              </a:rPr>
              <a:t>2 вариант</a:t>
            </a:r>
            <a:endParaRPr lang="ru-RU" sz="2800" b="1" dirty="0">
              <a:solidFill>
                <a:srgbClr val="009A46"/>
              </a:solidFill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3"/>
          <a:srcRect t="10887" r="41868" b="3916"/>
          <a:stretch/>
        </p:blipFill>
        <p:spPr>
          <a:xfrm>
            <a:off x="239832" y="1858490"/>
            <a:ext cx="4392488" cy="4522837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83164" y="1831746"/>
            <a:ext cx="4488835" cy="4752528"/>
            <a:chOff x="2858515" y="1887660"/>
            <a:chExt cx="4705821" cy="4493667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06" t="18256" r="22945" b="33972"/>
            <a:stretch/>
          </p:blipFill>
          <p:spPr bwMode="auto">
            <a:xfrm>
              <a:off x="2858515" y="1887660"/>
              <a:ext cx="4705821" cy="223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2858515" y="4119908"/>
              <a:ext cx="4705821" cy="22614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0" r="44363" b="37744"/>
          <a:stretch/>
        </p:blipFill>
        <p:spPr bwMode="auto">
          <a:xfrm>
            <a:off x="4860032" y="1926286"/>
            <a:ext cx="3896288" cy="2207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99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592" y="211379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Разрыв между результатами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/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контрольных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работ и оценочными показателями</a:t>
            </a:r>
            <a:endParaRPr lang="ru-RU" sz="8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D:\Userss\Олик\Desktop\10 школа\logo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314" y="28462"/>
            <a:ext cx="940686" cy="100811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539552" y="1244835"/>
            <a:ext cx="7848872" cy="5548017"/>
            <a:chOff x="539552" y="1244835"/>
            <a:chExt cx="7848872" cy="5548017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98" t="11237" r="23964" b="22764"/>
            <a:stretch/>
          </p:blipFill>
          <p:spPr bwMode="auto">
            <a:xfrm>
              <a:off x="611560" y="1244835"/>
              <a:ext cx="7776864" cy="5548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539552" y="3643958"/>
              <a:ext cx="3096344" cy="37382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08494" y="1236070"/>
            <a:ext cx="8319954" cy="5556782"/>
            <a:chOff x="539552" y="1236070"/>
            <a:chExt cx="8319954" cy="5556782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16" r="67377" b="41337"/>
            <a:stretch/>
          </p:blipFill>
          <p:spPr bwMode="auto">
            <a:xfrm>
              <a:off x="1763688" y="1244835"/>
              <a:ext cx="5877299" cy="5548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39552" y="1244835"/>
              <a:ext cx="1224136" cy="55480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7635370" y="1236070"/>
              <a:ext cx="1224136" cy="55480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857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819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Результаты 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контрольных работ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727684" y="1421628"/>
            <a:ext cx="1080120" cy="432048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508104" y="1504633"/>
            <a:ext cx="1152128" cy="360040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51620" y="1916832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9A46"/>
                </a:solidFill>
              </a:rPr>
              <a:t>1 вариант</a:t>
            </a:r>
            <a:endParaRPr lang="ru-RU" sz="2800" b="1" dirty="0">
              <a:solidFill>
                <a:srgbClr val="009A46"/>
              </a:solidFill>
            </a:endParaRPr>
          </a:p>
        </p:txBody>
      </p:sp>
      <p:pic>
        <p:nvPicPr>
          <p:cNvPr id="2050" name="Picture 2" descr="D:\Userss\Олик\Desktop\10 школа\logo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9815"/>
            <a:ext cx="1115616" cy="11955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28084" y="1853676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9A46"/>
                </a:solidFill>
              </a:rPr>
              <a:t>2 вариант</a:t>
            </a:r>
            <a:endParaRPr lang="ru-RU" sz="2800" b="1" dirty="0">
              <a:solidFill>
                <a:srgbClr val="009A46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86006" y="2440052"/>
            <a:ext cx="4059484" cy="4229308"/>
            <a:chOff x="186006" y="2440052"/>
            <a:chExt cx="4059484" cy="4229308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81" t="12290" r="40906" b="22859"/>
            <a:stretch/>
          </p:blipFill>
          <p:spPr bwMode="auto">
            <a:xfrm>
              <a:off x="186006" y="2440052"/>
              <a:ext cx="4059484" cy="4229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186006" y="3649701"/>
              <a:ext cx="1649690" cy="21602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650960" y="2440536"/>
            <a:ext cx="4097503" cy="4360337"/>
            <a:chOff x="4650960" y="2440536"/>
            <a:chExt cx="4097503" cy="4360337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84" t="11746" r="40995" b="21366"/>
            <a:stretch/>
          </p:blipFill>
          <p:spPr bwMode="auto">
            <a:xfrm>
              <a:off x="4666652" y="2440536"/>
              <a:ext cx="4081811" cy="4360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Прямоугольник 15"/>
            <p:cNvSpPr/>
            <p:nvPr/>
          </p:nvSpPr>
          <p:spPr>
            <a:xfrm>
              <a:off x="4650960" y="4221088"/>
              <a:ext cx="1649690" cy="21602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7" r="64829" b="5052"/>
          <a:stretch/>
        </p:blipFill>
        <p:spPr bwMode="auto">
          <a:xfrm>
            <a:off x="172201" y="1402069"/>
            <a:ext cx="4059485" cy="563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9" r="59394" b="15508"/>
          <a:stretch/>
        </p:blipFill>
        <p:spPr bwMode="auto">
          <a:xfrm>
            <a:off x="4403829" y="1421628"/>
            <a:ext cx="4623266" cy="498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6084168" y="1853676"/>
            <a:ext cx="720080" cy="1143276"/>
            <a:chOff x="6084168" y="1853676"/>
            <a:chExt cx="720080" cy="1143276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6228184" y="1916832"/>
              <a:ext cx="576064" cy="10801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6084168" y="1853676"/>
              <a:ext cx="631294" cy="114327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Группа 25"/>
          <p:cNvGrpSpPr/>
          <p:nvPr/>
        </p:nvGrpSpPr>
        <p:grpSpPr>
          <a:xfrm>
            <a:off x="7020272" y="1840608"/>
            <a:ext cx="720080" cy="1143276"/>
            <a:chOff x="6084168" y="1853676"/>
            <a:chExt cx="720080" cy="1143276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6228184" y="1916832"/>
              <a:ext cx="576064" cy="10801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flipH="1">
              <a:off x="6084168" y="1853676"/>
              <a:ext cx="631294" cy="114327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184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8193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Прогноз ОГЭ/ЕГЭ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D:\Userss\Олик\Desktop\10 школа\logo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9815"/>
            <a:ext cx="1115616" cy="11955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2" t="2176" r="18660" b="24186"/>
          <a:stretch/>
        </p:blipFill>
        <p:spPr bwMode="auto">
          <a:xfrm>
            <a:off x="539552" y="1340768"/>
            <a:ext cx="7814822" cy="505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3789040"/>
            <a:ext cx="2664296" cy="4992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0" r="32600" b="4666"/>
          <a:stretch/>
        </p:blipFill>
        <p:spPr bwMode="auto">
          <a:xfrm>
            <a:off x="519040" y="1245396"/>
            <a:ext cx="8217408" cy="557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81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412776"/>
            <a:ext cx="8424936" cy="1512168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Практическая работа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b="1" dirty="0">
              <a:solidFill>
                <a:srgbClr val="009A46"/>
              </a:solidFill>
            </a:endParaRPr>
          </a:p>
        </p:txBody>
      </p:sp>
      <p:pic>
        <p:nvPicPr>
          <p:cNvPr id="4" name="Picture 2" descr="D:\Userss\Олик\Desktop\10 школа\logo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9815"/>
            <a:ext cx="1115616" cy="11955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45208" y="2276872"/>
            <a:ext cx="8424936" cy="3456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just">
              <a:buAutoNum type="arabicPeriod"/>
            </a:pPr>
            <a:r>
              <a:rPr lang="ru-RU" b="1" dirty="0" smtClean="0">
                <a:solidFill>
                  <a:srgbClr val="00B050"/>
                </a:solidFill>
              </a:rPr>
              <a:t>ОТЧЕТ «Результаты </a:t>
            </a:r>
            <a:r>
              <a:rPr lang="ru-RU" b="1" dirty="0" err="1" smtClean="0">
                <a:solidFill>
                  <a:srgbClr val="00B050"/>
                </a:solidFill>
              </a:rPr>
              <a:t>к.р</a:t>
            </a:r>
            <a:r>
              <a:rPr lang="ru-RU" b="1" dirty="0" smtClean="0">
                <a:solidFill>
                  <a:srgbClr val="00B050"/>
                </a:solidFill>
              </a:rPr>
              <a:t>.»</a:t>
            </a:r>
          </a:p>
          <a:p>
            <a:pPr marL="742950" indent="-742950" algn="just">
              <a:buAutoNum type="arabicPeriod"/>
            </a:pPr>
            <a:r>
              <a:rPr lang="ru-RU" b="1" dirty="0" smtClean="0">
                <a:solidFill>
                  <a:srgbClr val="00B050"/>
                </a:solidFill>
              </a:rPr>
              <a:t>Составление протокола </a:t>
            </a:r>
            <a:r>
              <a:rPr lang="ru-RU" b="1" dirty="0" err="1" smtClean="0">
                <a:solidFill>
                  <a:srgbClr val="00B050"/>
                </a:solidFill>
              </a:rPr>
              <a:t>к.р</a:t>
            </a:r>
            <a:r>
              <a:rPr lang="ru-RU" b="1" dirty="0" smtClean="0">
                <a:solidFill>
                  <a:srgbClr val="00B050"/>
                </a:solidFill>
              </a:rPr>
              <a:t>.</a:t>
            </a:r>
          </a:p>
          <a:p>
            <a:pPr marL="742950" indent="-742950" algn="just">
              <a:buAutoNum type="arabicPeriod"/>
            </a:pPr>
            <a:r>
              <a:rPr lang="ru-RU" b="1" dirty="0" smtClean="0">
                <a:solidFill>
                  <a:srgbClr val="00B050"/>
                </a:solidFill>
              </a:rPr>
              <a:t>Составление протокола </a:t>
            </a:r>
            <a:r>
              <a:rPr lang="ru-RU" b="1" dirty="0" err="1" smtClean="0">
                <a:solidFill>
                  <a:srgbClr val="00B050"/>
                </a:solidFill>
              </a:rPr>
              <a:t>к.р</a:t>
            </a:r>
            <a:r>
              <a:rPr lang="ru-RU" b="1" dirty="0" smtClean="0">
                <a:solidFill>
                  <a:srgbClr val="00B050"/>
                </a:solidFill>
              </a:rPr>
              <a:t>. для предмета без </a:t>
            </a:r>
            <a:r>
              <a:rPr lang="ru-RU" b="1" dirty="0" err="1" smtClean="0">
                <a:solidFill>
                  <a:srgbClr val="00B050"/>
                </a:solidFill>
              </a:rPr>
              <a:t>КЭСов</a:t>
            </a:r>
            <a:endParaRPr lang="ru-RU" b="1" dirty="0" smtClean="0">
              <a:solidFill>
                <a:srgbClr val="00B050"/>
              </a:solidFill>
            </a:endParaRPr>
          </a:p>
          <a:p>
            <a:pPr algn="l"/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8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ОТЧЕТ «Результаты </a:t>
            </a:r>
            <a:r>
              <a:rPr lang="ru-RU" b="1" dirty="0" err="1">
                <a:solidFill>
                  <a:srgbClr val="00B050"/>
                </a:solidFill>
              </a:rPr>
              <a:t>к.р</a:t>
            </a:r>
            <a:r>
              <a:rPr lang="ru-RU" b="1" dirty="0" smtClean="0">
                <a:solidFill>
                  <a:srgbClr val="00B050"/>
                </a:solidFill>
              </a:rPr>
              <a:t>.»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6" b="4055"/>
          <a:stretch/>
        </p:blipFill>
        <p:spPr bwMode="auto">
          <a:xfrm>
            <a:off x="467544" y="1268761"/>
            <a:ext cx="8339328" cy="558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48064" y="2196880"/>
            <a:ext cx="576064" cy="2880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t="1466" r="16710" b="6533"/>
          <a:stretch/>
        </p:blipFill>
        <p:spPr bwMode="auto">
          <a:xfrm>
            <a:off x="32016" y="1136"/>
            <a:ext cx="8860464" cy="687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628800"/>
            <a:ext cx="2592288" cy="71209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158240" y="1556792"/>
            <a:ext cx="497256" cy="5680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9" t="2266" r="16850" b="5068"/>
          <a:stretch/>
        </p:blipFill>
        <p:spPr bwMode="auto">
          <a:xfrm>
            <a:off x="107504" y="26030"/>
            <a:ext cx="8786072" cy="682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96136" y="3559324"/>
            <a:ext cx="576064" cy="5040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5" t="6400" r="16776" b="7067"/>
          <a:stretch/>
        </p:blipFill>
        <p:spPr bwMode="auto">
          <a:xfrm>
            <a:off x="-44891" y="26030"/>
            <a:ext cx="9267452" cy="681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0" t="4800" r="16925" b="6667"/>
          <a:stretch/>
        </p:blipFill>
        <p:spPr bwMode="auto">
          <a:xfrm>
            <a:off x="-44892" y="0"/>
            <a:ext cx="9188891" cy="694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308304" y="3811352"/>
            <a:ext cx="1498568" cy="6257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7" r="5856" b="4096"/>
          <a:stretch/>
        </p:blipFill>
        <p:spPr bwMode="auto">
          <a:xfrm>
            <a:off x="-44892" y="26030"/>
            <a:ext cx="9070020" cy="6530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707904" y="2196880"/>
            <a:ext cx="450336" cy="2880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6084168" y="1893440"/>
            <a:ext cx="720080" cy="769441"/>
            <a:chOff x="6084168" y="1893440"/>
            <a:chExt cx="720080" cy="769441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6084168" y="2196880"/>
              <a:ext cx="432048" cy="28803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486408" y="1893440"/>
              <a:ext cx="31784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 smtClean="0">
                  <a:solidFill>
                    <a:srgbClr val="FF0000"/>
                  </a:solidFill>
                </a:rPr>
                <a:t>!</a:t>
              </a:r>
              <a:endParaRPr lang="ru-RU" sz="4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-44569" y="-243408"/>
            <a:ext cx="9228841" cy="6912768"/>
            <a:chOff x="-44569" y="-243408"/>
            <a:chExt cx="9228841" cy="6912768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00" t="18500" r="1850" b="5866"/>
            <a:stretch/>
          </p:blipFill>
          <p:spPr bwMode="auto">
            <a:xfrm>
              <a:off x="-44569" y="80192"/>
              <a:ext cx="9228841" cy="6589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1907704" y="426296"/>
              <a:ext cx="1296144" cy="1945504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35864" y="-243408"/>
              <a:ext cx="792636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0" b="1" dirty="0">
                  <a:solidFill>
                    <a:srgbClr val="FF0000"/>
                  </a:solidFill>
                </a:rPr>
                <a:t>!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-44569" y="80191"/>
            <a:ext cx="9228841" cy="6765085"/>
            <a:chOff x="-44569" y="80191"/>
            <a:chExt cx="9228841" cy="6765085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" t="7489" r="48324" b="4400"/>
            <a:stretch/>
          </p:blipFill>
          <p:spPr bwMode="auto">
            <a:xfrm>
              <a:off x="-44569" y="80191"/>
              <a:ext cx="5045984" cy="67650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00" r="64100" b="6933"/>
            <a:stretch/>
          </p:blipFill>
          <p:spPr bwMode="auto">
            <a:xfrm>
              <a:off x="4807344" y="105766"/>
              <a:ext cx="4376928" cy="6739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338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5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Составление протокола </a:t>
            </a:r>
            <a:r>
              <a:rPr lang="ru-RU" b="1" dirty="0" err="1">
                <a:solidFill>
                  <a:srgbClr val="00B050"/>
                </a:solidFill>
              </a:rPr>
              <a:t>к.р</a:t>
            </a:r>
            <a:r>
              <a:rPr lang="ru-RU" b="1" dirty="0" smtClean="0">
                <a:solidFill>
                  <a:srgbClr val="00B050"/>
                </a:solidFill>
              </a:rPr>
              <a:t>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r="32075" b="4667"/>
          <a:stretch/>
        </p:blipFill>
        <p:spPr bwMode="auto">
          <a:xfrm>
            <a:off x="716728" y="909179"/>
            <a:ext cx="7825886" cy="5919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99792" y="3820276"/>
            <a:ext cx="288032" cy="4008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33" r="25001" b="4666"/>
          <a:stretch/>
        </p:blipFill>
        <p:spPr bwMode="auto">
          <a:xfrm>
            <a:off x="0" y="844656"/>
            <a:ext cx="9144000" cy="5980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5896" y="4941168"/>
            <a:ext cx="720080" cy="9361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0" r="20975" b="4800"/>
          <a:stretch/>
        </p:blipFill>
        <p:spPr bwMode="auto">
          <a:xfrm>
            <a:off x="3978" y="844656"/>
            <a:ext cx="9169362" cy="5900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164288" y="3012960"/>
            <a:ext cx="1152128" cy="64807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" t="5600" r="29375" b="4667"/>
          <a:stretch/>
        </p:blipFill>
        <p:spPr bwMode="auto">
          <a:xfrm>
            <a:off x="3978" y="187840"/>
            <a:ext cx="9161434" cy="660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43092" y="1772816"/>
            <a:ext cx="1994520" cy="57606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419872" y="4221088"/>
            <a:ext cx="360040" cy="2880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" t="-3475" r="-10521" b="4096"/>
          <a:stretch/>
        </p:blipFill>
        <p:spPr bwMode="auto">
          <a:xfrm>
            <a:off x="-252536" y="445380"/>
            <a:ext cx="10383400" cy="6210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660232" y="2204864"/>
            <a:ext cx="2376264" cy="50405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" t="4600" r="10575" b="3353"/>
          <a:stretch/>
        </p:blipFill>
        <p:spPr bwMode="auto">
          <a:xfrm>
            <a:off x="-119920" y="643239"/>
            <a:ext cx="9263920" cy="5492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876256" y="1988840"/>
            <a:ext cx="2289156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-129156" y="1925216"/>
            <a:ext cx="1244772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" t="4726" r="17612" b="6097"/>
          <a:stretch/>
        </p:blipFill>
        <p:spPr bwMode="auto">
          <a:xfrm>
            <a:off x="-92664" y="196682"/>
            <a:ext cx="9354718" cy="596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r="27100" b="9017"/>
          <a:stretch/>
        </p:blipFill>
        <p:spPr bwMode="auto">
          <a:xfrm>
            <a:off x="0" y="544308"/>
            <a:ext cx="9165412" cy="5809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978" y="1412776"/>
            <a:ext cx="1831718" cy="3600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2" r="24489"/>
          <a:stretch/>
        </p:blipFill>
        <p:spPr bwMode="auto">
          <a:xfrm>
            <a:off x="30940" y="166039"/>
            <a:ext cx="9142400" cy="658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195736" y="3449150"/>
            <a:ext cx="216024" cy="41957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3" r="42762" b="4672"/>
          <a:stretch/>
        </p:blipFill>
        <p:spPr bwMode="auto">
          <a:xfrm>
            <a:off x="0" y="-102828"/>
            <a:ext cx="9262054" cy="6758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464148" y="4020682"/>
            <a:ext cx="275984" cy="34442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" t="9213" r="34791" b="4672"/>
          <a:stretch/>
        </p:blipFill>
        <p:spPr bwMode="auto">
          <a:xfrm>
            <a:off x="30940" y="-1"/>
            <a:ext cx="9005556" cy="6769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310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3" grpId="0" animBg="1"/>
      <p:bldP spid="7" grpId="0" animBg="1"/>
      <p:bldP spid="10" grpId="0" animBg="1"/>
      <p:bldP spid="19" grpId="0" animBg="1"/>
      <p:bldP spid="15" grpId="0" animBg="1"/>
      <p:bldP spid="17" grpId="0" animBg="1"/>
      <p:bldP spid="2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247</Words>
  <Application>Microsoft Office PowerPoint</Application>
  <PresentationFormat>Экран (4:3)</PresentationFormat>
  <Paragraphs>42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«Многоуровневая система оценки качества образования» (МСОКО)</vt:lpstr>
      <vt:lpstr>Презентация PowerPoint</vt:lpstr>
      <vt:lpstr>ЧТО ЕСТЬ КАЧЕСТВО ОБРАЗОВАНИЯ?</vt:lpstr>
      <vt:lpstr>Список используемых терминов и сокращений:</vt:lpstr>
      <vt:lpstr>Презентация PowerPoint</vt:lpstr>
      <vt:lpstr>Реализация ФГОС требует изменения подходов к оцениванию образовательных результатов:</vt:lpstr>
      <vt:lpstr>Презентация PowerPoint</vt:lpstr>
      <vt:lpstr>Презентация PowerPoint</vt:lpstr>
      <vt:lpstr>Отчеты, формируемые в МСОКО</vt:lpstr>
      <vt:lpstr>Административный контроль по сопровождению «потенциальных медалистов» через модуль МСОКО в АСУ РСО</vt:lpstr>
      <vt:lpstr>Диагностическая карта</vt:lpstr>
      <vt:lpstr>Диагностическая карта</vt:lpstr>
      <vt:lpstr>Разрыв между результатами  контрольных работ и оценочными показателями</vt:lpstr>
      <vt:lpstr>Результаты  контрольных работ</vt:lpstr>
      <vt:lpstr>Прогноз ОГЭ/ЕГЭ</vt:lpstr>
      <vt:lpstr>Практическая работа  </vt:lpstr>
      <vt:lpstr>ОТЧЕТ «Результаты к.р.»</vt:lpstr>
      <vt:lpstr>Составление протокола к.р.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</dc:creator>
  <cp:lastModifiedBy>Максим</cp:lastModifiedBy>
  <cp:revision>27</cp:revision>
  <dcterms:created xsi:type="dcterms:W3CDTF">2022-04-11T15:43:58Z</dcterms:created>
  <dcterms:modified xsi:type="dcterms:W3CDTF">2022-04-12T17:04:30Z</dcterms:modified>
</cp:coreProperties>
</file>