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1" r:id="rId2"/>
    <p:sldId id="262" r:id="rId3"/>
    <p:sldId id="263" r:id="rId4"/>
    <p:sldId id="264" r:id="rId5"/>
    <p:sldId id="265" r:id="rId6"/>
    <p:sldId id="266" r:id="rId7"/>
    <p:sldId id="267" r:id="rId8"/>
    <p:sldId id="268" r:id="rId9"/>
    <p:sldId id="269" r:id="rId10"/>
    <p:sldId id="270" r:id="rId11"/>
    <p:sldId id="271" r:id="rId12"/>
    <p:sldId id="272" r:id="rId13"/>
    <p:sldId id="275" r:id="rId14"/>
    <p:sldId id="273" r:id="rId15"/>
    <p:sldId id="276" r:id="rId16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76" d="100"/>
          <a:sy n="76" d="100"/>
        </p:scale>
        <p:origin x="-1206" y="1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27.03.2026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27.03.2026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27.03.2026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27.03.2026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27.03.2026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27.03.2026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27.03.2026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27.03.2026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27.03.2026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27.03.2026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27.03.2026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27.03.2026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7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0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2.jpe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Picture 2" descr="C:\Users\Tanya\OneDrive\Рабочий стол\фон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540568" y="0"/>
            <a:ext cx="9144000" cy="6857999"/>
          </a:xfrm>
          <a:prstGeom prst="rect">
            <a:avLst/>
          </a:prstGeom>
          <a:noFill/>
        </p:spPr>
      </p:pic>
      <p:sp>
        <p:nvSpPr>
          <p:cNvPr id="5121" name="Rectangle 1"/>
          <p:cNvSpPr>
            <a:spLocks noChangeArrowheads="1"/>
          </p:cNvSpPr>
          <p:nvPr/>
        </p:nvSpPr>
        <p:spPr bwMode="auto">
          <a:xfrm>
            <a:off x="0" y="215444"/>
            <a:ext cx="9144000" cy="56938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kk-KZ" sz="28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kk-KZ" sz="2800" b="1" dirty="0" smtClean="0">
              <a:latin typeface="Arial" pitchFamily="34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kk-KZ" sz="28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kk-KZ" sz="2800" b="1" dirty="0" smtClean="0">
              <a:latin typeface="Arial" pitchFamily="34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kk-KZ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Times New Roman" pitchFamily="18" charset="0"/>
              </a:rPr>
              <a:t>                                      </a:t>
            </a:r>
            <a:endParaRPr kumimoji="0" lang="kk-KZ" sz="28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kk-KZ" sz="2800" b="1" dirty="0">
                <a:latin typeface="Arial" pitchFamily="34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kk-KZ" sz="2800" b="1" dirty="0" smtClean="0">
                <a:latin typeface="Arial" pitchFamily="34" charset="0"/>
                <a:ea typeface="Times New Roman" pitchFamily="18" charset="0"/>
                <a:cs typeface="Times New Roman" pitchFamily="18" charset="0"/>
              </a:rPr>
              <a:t>                   </a:t>
            </a:r>
            <a:r>
              <a:rPr kumimoji="0" lang="ru-RU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Times New Roman" pitchFamily="18" charset="0"/>
              </a:rPr>
              <a:t>Методическая разработка</a:t>
            </a:r>
            <a:endParaRPr kumimoji="0" lang="ru-RU" sz="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kk-KZ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Times New Roman" pitchFamily="18" charset="0"/>
              </a:rPr>
              <a:t>                                «Мои открытия»</a:t>
            </a:r>
            <a:endParaRPr kumimoji="0" lang="ru-RU" sz="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kk-KZ" sz="1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Times New Roman" pitchFamily="18" charset="0"/>
              </a:rPr>
              <a:t>                                           для детей старшего дошкольного возраста  5 – 7 лет</a:t>
            </a:r>
            <a:endParaRPr kumimoji="0" lang="ru-RU" sz="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kk-KZ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Times New Roman" pitchFamily="18" charset="0"/>
              </a:rPr>
              <a:t>                                      </a:t>
            </a:r>
            <a:endParaRPr kumimoji="0" lang="ru-RU" sz="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kk-KZ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Times New Roman" pitchFamily="18" charset="0"/>
              </a:rPr>
              <a:t>                                       </a:t>
            </a: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kk-KZ" sz="2800" b="1" dirty="0" smtClean="0">
              <a:latin typeface="Arial" pitchFamily="34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kk-KZ" sz="28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kk-KZ" sz="2800" b="1" dirty="0" smtClean="0">
              <a:latin typeface="Arial" pitchFamily="34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kk-KZ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Times New Roman" pitchFamily="18" charset="0"/>
              </a:rPr>
              <a:t>                                                                              </a:t>
            </a:r>
            <a:endParaRPr kumimoji="0" lang="kk-KZ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2857488" y="5357826"/>
            <a:ext cx="621510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dirty="0" smtClean="0"/>
              <a:t>СП ГБОУ СОШ «</a:t>
            </a:r>
            <a:r>
              <a:rPr lang="ru-RU" dirty="0" err="1" smtClean="0"/>
              <a:t>Оц</a:t>
            </a:r>
            <a:r>
              <a:rPr lang="ru-RU" dirty="0" smtClean="0"/>
              <a:t>» с.Богатое </a:t>
            </a:r>
          </a:p>
          <a:p>
            <a:pPr algn="r"/>
            <a:r>
              <a:rPr lang="ru-RU" dirty="0" smtClean="0"/>
              <a:t>детский сад «Ромашка» </a:t>
            </a:r>
          </a:p>
          <a:p>
            <a:pPr algn="r"/>
            <a:r>
              <a:rPr lang="ru-RU" dirty="0" smtClean="0"/>
              <a:t>Автор составитель: Хозяйкина М.А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Picture 2" descr="C:\Users\Tanya\OneDrive\Рабочий стол\фон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7999"/>
          </a:xfrm>
          <a:prstGeom prst="rect">
            <a:avLst/>
          </a:prstGeom>
          <a:noFill/>
        </p:spPr>
      </p:pic>
      <p:sp>
        <p:nvSpPr>
          <p:cNvPr id="4097" name="Rectangle 1"/>
          <p:cNvSpPr>
            <a:spLocks noChangeArrowheads="1"/>
          </p:cNvSpPr>
          <p:nvPr/>
        </p:nvSpPr>
        <p:spPr bwMode="auto">
          <a:xfrm>
            <a:off x="0" y="0"/>
            <a:ext cx="9144000" cy="56938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449263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200" b="1" i="0" u="none" strike="noStrike" cap="none" normalizeH="0" baseline="0" dirty="0" smtClean="0">
              <a:ln>
                <a:noFill/>
              </a:ln>
              <a:solidFill>
                <a:srgbClr val="000000"/>
              </a:solidFill>
              <a:effectLst/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  <a:p>
            <a:pPr marL="0" marR="0" lvl="0" indent="449263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400" b="1" i="0" u="none" strike="noStrike" cap="none" normalizeH="0" baseline="0" dirty="0" smtClean="0">
              <a:ln>
                <a:noFill/>
              </a:ln>
              <a:solidFill>
                <a:srgbClr val="000000"/>
              </a:solidFill>
              <a:effectLst/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  <a:p>
            <a:pPr marL="0" marR="0" lvl="0" indent="449263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4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1.1 Актуальность.</a:t>
            </a:r>
            <a:endParaRPr kumimoji="0" lang="ru-RU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449263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  <a:p>
            <a:pPr marL="0" marR="0" lvl="0" indent="449263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ru-RU" sz="1200" dirty="0" smtClean="0"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  <a:p>
            <a:pPr marL="0" marR="0" lvl="0" indent="449263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  <a:p>
            <a:pPr marL="0" marR="0" lvl="0" indent="449263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ru-RU" sz="1200" dirty="0" smtClean="0"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  <a:p>
            <a:pPr marL="0" marR="0" lvl="0" indent="449263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Дошкольный возраст – это самый ценный этап, развития познавательной активности ребенка, под которым понимается не только </a:t>
            </a:r>
          </a:p>
          <a:p>
            <a:pPr marL="0" marR="0" lvl="0" indent="449263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процесс усвоения знаний, умений и навыков, а главным образом, поиск и приобретение знаний самостоятельно или совместно</a:t>
            </a:r>
          </a:p>
          <a:p>
            <a:pPr marL="0" marR="0" lvl="0" indent="449263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со взрослым под его тактичным руководством.</a:t>
            </a:r>
            <a:endParaRPr kumimoji="0" lang="ru-RU" sz="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449263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Одним из эффективных методов познания закономерностей и явлений окружающего мира является метод экспериментирования.</a:t>
            </a:r>
            <a:endParaRPr kumimoji="0" lang="ru-RU" sz="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449263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Все исследователи экспериментирования в той или иной форме выделяют основную особенность познавательной деятельности: </a:t>
            </a:r>
          </a:p>
          <a:p>
            <a:pPr marL="0" marR="0" lvl="0" indent="449263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дети познают объект в ходе практической деятельности, осуществляют действия выполняют познавательную, </a:t>
            </a:r>
          </a:p>
          <a:p>
            <a:pPr marL="0" marR="0" lvl="0" indent="449263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ориентировочно-исследовательскую </a:t>
            </a:r>
          </a:p>
          <a:p>
            <a:pPr marL="0" marR="0" lvl="0" indent="449263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функцию, создают условия, в которых раскрывается содержание данного объекта. Усваивается всё прочно и надолго, если </a:t>
            </a:r>
            <a:r>
              <a:rPr kumimoji="0" lang="ru-RU" sz="12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ребёно</a:t>
            </a:r>
            <a:endParaRPr kumimoji="0" lang="ru-RU" sz="1200" b="0" i="0" u="none" strike="noStrike" cap="none" normalizeH="0" baseline="0" dirty="0" smtClean="0">
              <a:ln>
                <a:noFill/>
              </a:ln>
              <a:solidFill>
                <a:srgbClr val="000000"/>
              </a:solidFill>
              <a:effectLst/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  <a:p>
            <a:pPr marL="0" marR="0" lvl="0" indent="449263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к слышит, видит и делает сам.</a:t>
            </a:r>
            <a:endParaRPr kumimoji="0" lang="ru-RU" sz="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449263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объекта, о его взаимоотношениях с другими объектами и средой обитания. </a:t>
            </a:r>
            <a:endParaRPr kumimoji="0" lang="ru-RU" sz="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449263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Старший дошкольный </a:t>
            </a:r>
            <a:r>
              <a:rPr kumimoji="0" lang="ru-RU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возраст является благоприятным периодом для приобщения детей к познанию, исследованию</a:t>
            </a:r>
            <a:r>
              <a:rPr kumimoji="0" lang="ru-RU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Times New Roman" pitchFamily="18" charset="0"/>
              </a:rPr>
              <a:t>. </a:t>
            </a:r>
          </a:p>
          <a:p>
            <a:pPr marL="0" marR="0" lvl="0" indent="449263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У детей быстро обогащаются знания, развивается познавательный интерес и активность, что в дальнейшем пригодится </a:t>
            </a:r>
          </a:p>
          <a:p>
            <a:pPr marL="0" marR="0" lvl="0" indent="449263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им в процессе школьного обучения.   </a:t>
            </a:r>
            <a:endParaRPr kumimoji="0" lang="ru-RU" sz="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449263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Форма работы по экспериментальной деятельности реализуется на основе трех блоков педагогического процесса:</a:t>
            </a:r>
            <a:endParaRPr kumimoji="0" lang="ru-RU" sz="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449263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ru-RU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специально организованная учебная деятельность с включенными опытами по заданной теме – занятия;</a:t>
            </a:r>
            <a:endParaRPr kumimoji="0" lang="ru-RU" sz="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449263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ru-RU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совместная деятельность педагога с детьми – проведение опытов;</a:t>
            </a:r>
            <a:endParaRPr kumimoji="0" lang="ru-RU" sz="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449263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ru-RU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свободная самостоятельная деятельность детей – игры эксперименты</a:t>
            </a:r>
            <a:endParaRPr kumimoji="0" lang="ru-RU" sz="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449263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Вся работа с детьми построена с учётом их возрастных особенностей.</a:t>
            </a:r>
            <a:endParaRPr kumimoji="0" lang="ru-RU" sz="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449263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Содержание программы предусматривает последовательный переход от представлений об объекте к выделению существенных </a:t>
            </a:r>
          </a:p>
          <a:p>
            <a:pPr marL="0" marR="0" lvl="0" indent="449263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характеристик групп объектов, установлению связей и зависимостей между объектами и явлениями, формированию способов </a:t>
            </a:r>
          </a:p>
          <a:p>
            <a:pPr marL="0" marR="0" lvl="0" indent="449263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познания (сенсорный анализ и использование наглядных моделей и прочее).</a:t>
            </a:r>
            <a:endParaRPr kumimoji="0" lang="ru-RU" sz="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449263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Программа разработана в соответствии с требованиями государственного стандарта по таким критериям, как создание условий </a:t>
            </a:r>
          </a:p>
          <a:p>
            <a:pPr marL="0" marR="0" lvl="0" indent="449263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для развития у детей интереса к физическим явлениям и свойствам окружающего мира.</a:t>
            </a: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Picture 2" descr="C:\Users\Tanya\OneDrive\Рабочий стол\фон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7999"/>
          </a:xfrm>
          <a:prstGeom prst="rect">
            <a:avLst/>
          </a:prstGeom>
          <a:noFill/>
        </p:spPr>
      </p:pic>
      <p:sp>
        <p:nvSpPr>
          <p:cNvPr id="3073" name="Rectangle 1"/>
          <p:cNvSpPr>
            <a:spLocks noChangeArrowheads="1"/>
          </p:cNvSpPr>
          <p:nvPr/>
        </p:nvSpPr>
        <p:spPr bwMode="auto">
          <a:xfrm>
            <a:off x="0" y="0"/>
            <a:ext cx="8393836" cy="280076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449263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2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  <a:p>
            <a:pPr marL="0" marR="0" lvl="0" indent="449263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ru-RU" sz="1200" b="1" dirty="0" smtClean="0"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  <a:p>
            <a:pPr marL="0" marR="0" lvl="0" indent="449263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2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  <a:p>
            <a:pPr marL="0" marR="0" lvl="0" indent="449263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ru-RU" sz="1200" b="1" dirty="0" smtClean="0"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  <a:p>
            <a:pPr marL="0" marR="0" lvl="0" indent="449263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2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  <a:p>
            <a:pPr marL="0" marR="0" lvl="0" indent="449263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ru-RU" sz="1200" b="1" dirty="0" smtClean="0"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  <a:p>
            <a:pPr marL="0" marR="0" lvl="0" indent="449263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2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  <a:p>
            <a:pPr marL="0" marR="0" lvl="0" indent="449263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ru-RU" sz="1200" b="1" dirty="0" smtClean="0"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  <a:p>
            <a:pPr marL="0" marR="0" lvl="0" indent="449263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2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  <a:p>
            <a:pPr marL="0" marR="0" lvl="0" indent="449263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1.2 Цель</a:t>
            </a:r>
            <a:r>
              <a:rPr kumimoji="0" lang="ru-RU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: </a:t>
            </a:r>
          </a:p>
          <a:p>
            <a:pPr marL="0" marR="0" lvl="0" indent="449263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ru-RU" sz="1200" dirty="0" smtClean="0"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  <a:p>
            <a:pPr marL="0" marR="0" lvl="0" indent="449263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развитие познавательных способностей у детей старшего дошкольного возраста, путем обогащения опыта, </a:t>
            </a:r>
          </a:p>
          <a:p>
            <a:pPr marL="0" marR="0" lvl="0" indent="449263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экспериментально – исследовательской деятельности.</a:t>
            </a:r>
            <a:endParaRPr kumimoji="0" lang="ru-RU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Picture 2" descr="C:\Users\Tanya\OneDrive\Рабочий стол\фон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7999"/>
          </a:xfrm>
          <a:prstGeom prst="rect">
            <a:avLst/>
          </a:prstGeom>
          <a:noFill/>
        </p:spPr>
      </p:pic>
      <p:sp>
        <p:nvSpPr>
          <p:cNvPr id="2049" name="Rectangle 1"/>
          <p:cNvSpPr>
            <a:spLocks noChangeArrowheads="1"/>
          </p:cNvSpPr>
          <p:nvPr/>
        </p:nvSpPr>
        <p:spPr bwMode="auto">
          <a:xfrm>
            <a:off x="1" y="0"/>
            <a:ext cx="9144000" cy="566308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449263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2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  <a:p>
            <a:pPr marL="0" marR="0" lvl="0" indent="449263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ru-RU" sz="1200" b="1" dirty="0" smtClean="0"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  <a:p>
            <a:pPr marL="0" marR="0" lvl="0" indent="449263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1.3 Задачи</a:t>
            </a:r>
            <a:endParaRPr kumimoji="0" lang="ru-RU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449263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200" b="1" i="0" u="sng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Образовательные:</a:t>
            </a:r>
            <a:r>
              <a:rPr kumimoji="0" lang="ru-RU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endParaRPr kumimoji="0" lang="ru-RU" sz="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449263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Учить:</a:t>
            </a:r>
            <a:endParaRPr kumimoji="0" lang="ru-RU" sz="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449263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- видеть и выделять проблему эксперимента.</a:t>
            </a:r>
            <a:endParaRPr kumimoji="0" lang="ru-RU" sz="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449263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-  принимать и ставить перед собой цель эксперимента.</a:t>
            </a:r>
            <a:endParaRPr kumimoji="0" lang="ru-RU" sz="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449263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-  отбирать средства и материалы для самостоятельной деятельности.</a:t>
            </a:r>
            <a:endParaRPr kumimoji="0" lang="ru-RU" sz="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449263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-  устанавливать причинно-следственные связи</a:t>
            </a:r>
            <a:endParaRPr kumimoji="0" lang="ru-RU" sz="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449263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Знакомить: </a:t>
            </a:r>
            <a:endParaRPr kumimoji="0" lang="ru-RU" sz="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449263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- с различными свойствами веществ (твердость, мягкость, сыпучесть, вязкость, плавучесть и т. д.).</a:t>
            </a:r>
            <a:endParaRPr kumimoji="0" lang="ru-RU" sz="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449263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- с основными видами и характеристиками движения: скорость, направления.</a:t>
            </a:r>
            <a:endParaRPr kumimoji="0" lang="ru-RU" sz="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449263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- знакомить с правилами безопасности</a:t>
            </a:r>
            <a:endParaRPr kumimoji="0" lang="ru-RU" sz="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449263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200" b="1" i="0" u="sng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Развивающие:</a:t>
            </a:r>
            <a:endParaRPr kumimoji="0" lang="ru-RU" sz="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449263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Развивать:</a:t>
            </a:r>
            <a:endParaRPr kumimoji="0" lang="ru-RU" sz="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449263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- познавательную активность в процессе экспериментирования.</a:t>
            </a:r>
            <a:endParaRPr kumimoji="0" lang="ru-RU" sz="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449263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- целеустремленность, настойчивость, решительность, любознательность, активность.</a:t>
            </a:r>
            <a:endParaRPr kumimoji="0" lang="ru-RU" sz="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449263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- представления об основных   физических явлениях: магнитное и земное притяжение, электричество, отражение и преломление света и др.</a:t>
            </a:r>
            <a:endParaRPr kumimoji="0" lang="ru-RU" sz="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449263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-  интерес к поисковой деятельности, коммуникативные качества</a:t>
            </a:r>
            <a:endParaRPr kumimoji="0" lang="ru-RU" sz="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449263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- мыслительные операции, умение выдвигать гипотезы, делать выводы, активизировать словарь детей,</a:t>
            </a:r>
            <a:endParaRPr kumimoji="0" lang="ru-RU" sz="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449263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- мелкую моторику , умение пользоваться приборами - помощниками </a:t>
            </a:r>
            <a:endParaRPr kumimoji="0" lang="ru-RU" sz="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449263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200" b="1" i="0" u="sng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Воспитательные:</a:t>
            </a:r>
            <a:endParaRPr kumimoji="0" lang="ru-RU" sz="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449263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Воспитывать:</a:t>
            </a:r>
            <a:endParaRPr kumimoji="0" lang="ru-RU" sz="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449263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- самостоятельность в повседневной жизни, в различных видах детской дея­тельности.</a:t>
            </a:r>
            <a:endParaRPr kumimoji="0" lang="ru-RU" sz="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449263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- умение четко соблюдать необходимую последовательность действий. </a:t>
            </a:r>
            <a:endParaRPr kumimoji="0" lang="ru-RU" sz="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449263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- умение подготовить свое ра­бочее место, убирать за собой.</a:t>
            </a:r>
            <a:endParaRPr kumimoji="0" lang="ru-RU" sz="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449263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- бережное отношение к природе</a:t>
            </a:r>
            <a:endParaRPr kumimoji="0" lang="ru-RU" sz="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449263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- культурно – гигиенические навыки</a:t>
            </a:r>
            <a:endParaRPr kumimoji="0" lang="ru-RU" sz="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449263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Picture 2" descr="C:\Users\Tanya\OneDrive\Рабочий стол\фон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7999"/>
          </a:xfrm>
          <a:prstGeom prst="rect">
            <a:avLst/>
          </a:prstGeom>
          <a:noFill/>
        </p:spPr>
      </p:pic>
      <p:sp>
        <p:nvSpPr>
          <p:cNvPr id="1025" name="Rectangle 1"/>
          <p:cNvSpPr>
            <a:spLocks noChangeArrowheads="1"/>
          </p:cNvSpPr>
          <p:nvPr/>
        </p:nvSpPr>
        <p:spPr bwMode="auto">
          <a:xfrm>
            <a:off x="0" y="0"/>
            <a:ext cx="7997959" cy="437042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449263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2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  <a:p>
            <a:pPr marL="0" marR="0" lvl="0" indent="449263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ru-RU" sz="1200" b="1" dirty="0" smtClean="0"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  <a:p>
            <a:pPr marL="0" marR="0" lvl="0" indent="449263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2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  <a:p>
            <a:pPr marL="0" marR="0" lvl="0" indent="449263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ru-RU" sz="1200" b="1" dirty="0" smtClean="0"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  <a:p>
            <a:pPr marL="0" marR="0" lvl="0" indent="449263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2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  <a:p>
            <a:pPr marL="0" marR="0" lvl="0" indent="449263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ru-RU" sz="1200" b="1" dirty="0" smtClean="0"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  <a:p>
            <a:pPr marL="0" marR="0" lvl="0" indent="449263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2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  <a:p>
            <a:pPr marL="0" marR="0" lvl="0" indent="449263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ru-RU" sz="1200" b="1" dirty="0" smtClean="0"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  <a:p>
            <a:pPr marL="0" marR="0" lvl="0" indent="449263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4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  <a:p>
            <a:pPr marL="0" marR="0" lvl="0" indent="449263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1.4 Ожидаемый результат:</a:t>
            </a:r>
            <a:endParaRPr kumimoji="0" lang="ru-RU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449263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  <a:p>
            <a:pPr marL="0" marR="0" lvl="0" indent="449263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ru-RU" sz="1400" dirty="0" smtClean="0"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  <a:p>
            <a:pPr marL="0" marR="0" lvl="0" indent="449263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  <a:p>
            <a:pPr marL="0" marR="0" lvl="0" indent="449263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- наличие познавательных интересов к объектам окружающей среды.</a:t>
            </a:r>
            <a:endParaRPr kumimoji="0" lang="ru-RU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449263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-умение формулировать познавательные вопросы и знать на них ответы.</a:t>
            </a:r>
            <a:endParaRPr kumimoji="0" lang="ru-RU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449263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-владение навыками познавательного экспериментирования.</a:t>
            </a:r>
            <a:endParaRPr kumimoji="0" lang="ru-RU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449263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-</a:t>
            </a: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самостоятельно действовать в повседневной жизни, в различных видах детской деятельности.</a:t>
            </a:r>
            <a:endParaRPr kumimoji="0" lang="ru-RU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449263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-умение обращаться за помощью взрослого в ситуациях реальных затруднений.</a:t>
            </a:r>
            <a:endParaRPr kumimoji="0" lang="ru-RU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449263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-принимать живое, заинтересованное участие в образовательном процессе. </a:t>
            </a:r>
            <a:endParaRPr kumimoji="0" lang="ru-RU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449263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-активное развитие речевой деятельности, пополнение словарного запаса. </a:t>
            </a:r>
            <a:endParaRPr kumimoji="0" lang="ru-RU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449263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-планировать свою деятельность, работать в коллективе</a:t>
            </a:r>
            <a:endParaRPr kumimoji="0" lang="ru-RU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Picture 2" descr="C:\Users\Tanya\OneDrive\Рабочий стол\фон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7999"/>
          </a:xfrm>
          <a:prstGeom prst="rect">
            <a:avLst/>
          </a:prstGeom>
          <a:noFill/>
        </p:spPr>
      </p:pic>
      <p:sp>
        <p:nvSpPr>
          <p:cNvPr id="1025" name="Rectangle 1"/>
          <p:cNvSpPr>
            <a:spLocks noChangeArrowheads="1"/>
          </p:cNvSpPr>
          <p:nvPr/>
        </p:nvSpPr>
        <p:spPr bwMode="auto">
          <a:xfrm>
            <a:off x="0" y="0"/>
            <a:ext cx="638636" cy="17851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449263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2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  <a:p>
            <a:pPr marL="0" marR="0" lvl="0" indent="449263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ru-RU" sz="1200" b="1" dirty="0" smtClean="0"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  <a:p>
            <a:pPr marL="0" marR="0" lvl="0" indent="449263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2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  <a:p>
            <a:pPr marL="0" marR="0" lvl="0" indent="449263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ru-RU" sz="1200" b="1" dirty="0" smtClean="0"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  <a:p>
            <a:pPr marL="0" marR="0" lvl="0" indent="449263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2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  <a:p>
            <a:pPr marL="0" marR="0" lvl="0" indent="449263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ru-RU" sz="1200" b="1" dirty="0" smtClean="0"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  <a:p>
            <a:pPr marL="0" marR="0" lvl="0" indent="449263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2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  <a:p>
            <a:pPr marL="0" marR="0" lvl="0" indent="449263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ru-RU" sz="1200" b="1" dirty="0" smtClean="0"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  <a:p>
            <a:pPr marL="0" marR="0" lvl="0" indent="449263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4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</p:txBody>
      </p:sp>
      <p:sp>
        <p:nvSpPr>
          <p:cNvPr id="31745" name="Rectangle 1"/>
          <p:cNvSpPr>
            <a:spLocks noChangeArrowheads="1"/>
          </p:cNvSpPr>
          <p:nvPr/>
        </p:nvSpPr>
        <p:spPr bwMode="auto">
          <a:xfrm>
            <a:off x="0" y="0"/>
            <a:ext cx="8073620" cy="32008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22860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2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  <a:p>
            <a:pPr marL="0" marR="0" lvl="0" indent="22860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ru-RU" sz="1200" b="1" dirty="0" smtClean="0"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  <a:p>
            <a:pPr marL="0" marR="0" lvl="0" indent="22860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2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  <a:p>
            <a:pPr marL="0" marR="0" lvl="0" indent="22860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ru-RU" sz="1200" b="1" dirty="0" smtClean="0"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  <a:p>
            <a:pPr marL="0" marR="0" lvl="0" indent="22860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1.5 Методические приемы:</a:t>
            </a:r>
            <a:endParaRPr kumimoji="0" lang="ru-RU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22860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-"/>
              <a:tabLst/>
            </a:pPr>
            <a:endParaRPr kumimoji="0" lang="ru-RU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  <a:p>
            <a:pPr marL="0" marR="0" lvl="0" indent="22860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-"/>
              <a:tabLst/>
            </a:pPr>
            <a:endParaRPr lang="ru-RU" sz="1400" dirty="0" smtClean="0"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  <a:p>
            <a:pPr marL="0" marR="0" lvl="0" indent="22860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-"/>
              <a:tabLst/>
            </a:pPr>
            <a:endParaRPr kumimoji="0" lang="ru-RU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  <a:p>
            <a:pPr marL="0" marR="0" lvl="0" indent="22860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-"/>
              <a:tabLst/>
            </a:pPr>
            <a:endParaRPr lang="ru-RU" sz="1400" dirty="0" smtClean="0"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  <a:p>
            <a:pPr marL="0" marR="0" lvl="0" indent="22860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endParaRPr kumimoji="0" lang="ru-RU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  <a:p>
            <a:pPr marL="0" marR="0" lvl="0" indent="22860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информационный: познавательная беседа, рассказ, объяснение, художественное слово, уточнение, </a:t>
            </a:r>
          </a:p>
          <a:p>
            <a:pPr marL="0" marR="0" lvl="0" indent="22860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-"/>
              <a:tabLst/>
            </a:pP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сравнение, анализ, вопросы и ответы.</a:t>
            </a:r>
            <a:endParaRPr kumimoji="0" lang="ru-RU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22860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- игровой: создание игровых ситуаций, игры малой подвижности, игры с пальчиками</a:t>
            </a:r>
            <a:endParaRPr kumimoji="0" lang="ru-RU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22860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- наглядный: оборудование – для экспериментальной работы, иллюстрации, показ.</a:t>
            </a:r>
            <a:endParaRPr kumimoji="0" lang="ru-RU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22860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- практический: выполнение практических действий с детьми.</a:t>
            </a:r>
            <a:endParaRPr kumimoji="0" lang="ru-RU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Picture 2" descr="C:\Users\Tanya\OneDrive\Рабочий стол\фон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7999"/>
          </a:xfrm>
          <a:prstGeom prst="rect">
            <a:avLst/>
          </a:prstGeom>
          <a:noFill/>
        </p:spPr>
      </p:pic>
      <p:sp>
        <p:nvSpPr>
          <p:cNvPr id="1025" name="Rectangle 1"/>
          <p:cNvSpPr>
            <a:spLocks noChangeArrowheads="1"/>
          </p:cNvSpPr>
          <p:nvPr/>
        </p:nvSpPr>
        <p:spPr bwMode="auto">
          <a:xfrm>
            <a:off x="0" y="0"/>
            <a:ext cx="638636" cy="17851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449263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2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  <a:p>
            <a:pPr marL="0" marR="0" lvl="0" indent="449263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ru-RU" sz="1200" b="1" dirty="0" smtClean="0"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  <a:p>
            <a:pPr marL="0" marR="0" lvl="0" indent="449263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2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  <a:p>
            <a:pPr marL="0" marR="0" lvl="0" indent="449263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ru-RU" sz="1200" b="1" dirty="0" smtClean="0"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  <a:p>
            <a:pPr marL="0" marR="0" lvl="0" indent="449263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2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  <a:p>
            <a:pPr marL="0" marR="0" lvl="0" indent="449263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ru-RU" sz="1200" b="1" dirty="0" smtClean="0"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  <a:p>
            <a:pPr marL="0" marR="0" lvl="0" indent="449263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2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  <a:p>
            <a:pPr marL="0" marR="0" lvl="0" indent="449263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ru-RU" sz="1200" b="1" dirty="0" smtClean="0"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  <a:p>
            <a:pPr marL="0" marR="0" lvl="0" indent="449263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4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</p:txBody>
      </p:sp>
      <p:pic>
        <p:nvPicPr>
          <p:cNvPr id="30722" name="Picture 2" descr="C:\Users\Tanya\Downloads\IMG_8075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214414" y="714356"/>
            <a:ext cx="6572296" cy="535785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Picture 2" descr="C:\Users\Tanya\OneDrive\Рабочий стол\фон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1"/>
            <a:ext cx="9144000" cy="6857999"/>
          </a:xfrm>
          <a:prstGeom prst="rect">
            <a:avLst/>
          </a:prstGeom>
          <a:noFill/>
        </p:spPr>
      </p:pic>
      <p:sp>
        <p:nvSpPr>
          <p:cNvPr id="1025" name="Rectangle 1"/>
          <p:cNvSpPr>
            <a:spLocks noChangeArrowheads="1"/>
          </p:cNvSpPr>
          <p:nvPr/>
        </p:nvSpPr>
        <p:spPr bwMode="auto">
          <a:xfrm>
            <a:off x="0" y="0"/>
            <a:ext cx="638636" cy="17851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449263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2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  <a:p>
            <a:pPr marL="0" marR="0" lvl="0" indent="449263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ru-RU" sz="1200" b="1" dirty="0" smtClean="0"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  <a:p>
            <a:pPr marL="0" marR="0" lvl="0" indent="449263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2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  <a:p>
            <a:pPr marL="0" marR="0" lvl="0" indent="449263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ru-RU" sz="1200" b="1" dirty="0" smtClean="0"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  <a:p>
            <a:pPr marL="0" marR="0" lvl="0" indent="449263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2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  <a:p>
            <a:pPr marL="0" marR="0" lvl="0" indent="449263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ru-RU" sz="1200" b="1" dirty="0" smtClean="0"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  <a:p>
            <a:pPr marL="0" marR="0" lvl="0" indent="449263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2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  <a:p>
            <a:pPr marL="0" marR="0" lvl="0" indent="449263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ru-RU" sz="1200" b="1" dirty="0" smtClean="0"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  <a:p>
            <a:pPr marL="0" marR="0" lvl="0" indent="449263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4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</p:txBody>
      </p:sp>
      <p:pic>
        <p:nvPicPr>
          <p:cNvPr id="7170" name="Picture 2" descr="C:\Users\Tanya\Downloads\IMG_8170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28596" y="1500174"/>
            <a:ext cx="4308909" cy="3257535"/>
          </a:xfrm>
          <a:prstGeom prst="rect">
            <a:avLst/>
          </a:prstGeom>
          <a:noFill/>
        </p:spPr>
      </p:pic>
      <p:pic>
        <p:nvPicPr>
          <p:cNvPr id="7172" name="Picture 4" descr="C:\Users\Tanya\Downloads\IMG_8171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929190" y="785794"/>
            <a:ext cx="3911193" cy="517842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Picture 2" descr="C:\Users\Tanya\OneDrive\Рабочий стол\фон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7999"/>
          </a:xfrm>
          <a:prstGeom prst="rect">
            <a:avLst/>
          </a:prstGeom>
          <a:noFill/>
        </p:spPr>
      </p:pic>
      <p:sp>
        <p:nvSpPr>
          <p:cNvPr id="1025" name="Rectangle 1"/>
          <p:cNvSpPr>
            <a:spLocks noChangeArrowheads="1"/>
          </p:cNvSpPr>
          <p:nvPr/>
        </p:nvSpPr>
        <p:spPr bwMode="auto">
          <a:xfrm>
            <a:off x="0" y="0"/>
            <a:ext cx="638636" cy="17851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449263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2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  <a:p>
            <a:pPr marL="0" marR="0" lvl="0" indent="449263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ru-RU" sz="1200" b="1" dirty="0" smtClean="0"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  <a:p>
            <a:pPr marL="0" marR="0" lvl="0" indent="449263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2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  <a:p>
            <a:pPr marL="0" marR="0" lvl="0" indent="449263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ru-RU" sz="1200" b="1" dirty="0" smtClean="0"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  <a:p>
            <a:pPr marL="0" marR="0" lvl="0" indent="449263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2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  <a:p>
            <a:pPr marL="0" marR="0" lvl="0" indent="449263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ru-RU" sz="1200" b="1" dirty="0" smtClean="0"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  <a:p>
            <a:pPr marL="0" marR="0" lvl="0" indent="449263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2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  <a:p>
            <a:pPr marL="0" marR="0" lvl="0" indent="449263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ru-RU" sz="1200" b="1" dirty="0" smtClean="0"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  <a:p>
            <a:pPr marL="0" marR="0" lvl="0" indent="449263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4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</p:txBody>
      </p:sp>
      <p:pic>
        <p:nvPicPr>
          <p:cNvPr id="28674" name="Picture 2" descr="C:\Users\Tanya\Downloads\IMG_8077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214414" y="928670"/>
            <a:ext cx="6603994" cy="4973633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Picture 2" descr="C:\Users\Tanya\OneDrive\Рабочий стол\фон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7999"/>
          </a:xfrm>
          <a:prstGeom prst="rect">
            <a:avLst/>
          </a:prstGeom>
          <a:noFill/>
        </p:spPr>
      </p:pic>
      <p:sp>
        <p:nvSpPr>
          <p:cNvPr id="1025" name="Rectangle 1"/>
          <p:cNvSpPr>
            <a:spLocks noChangeArrowheads="1"/>
          </p:cNvSpPr>
          <p:nvPr/>
        </p:nvSpPr>
        <p:spPr bwMode="auto">
          <a:xfrm>
            <a:off x="0" y="0"/>
            <a:ext cx="638636" cy="17851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449263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2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  <a:p>
            <a:pPr marL="0" marR="0" lvl="0" indent="449263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ru-RU" sz="1200" b="1" dirty="0" smtClean="0"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  <a:p>
            <a:pPr marL="0" marR="0" lvl="0" indent="449263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2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  <a:p>
            <a:pPr marL="0" marR="0" lvl="0" indent="449263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ru-RU" sz="1200" b="1" dirty="0" smtClean="0"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  <a:p>
            <a:pPr marL="0" marR="0" lvl="0" indent="449263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2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  <a:p>
            <a:pPr marL="0" marR="0" lvl="0" indent="449263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ru-RU" sz="1200" b="1" dirty="0" smtClean="0"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  <a:p>
            <a:pPr marL="0" marR="0" lvl="0" indent="449263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2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  <a:p>
            <a:pPr marL="0" marR="0" lvl="0" indent="449263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ru-RU" sz="1200" b="1" dirty="0" smtClean="0"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  <a:p>
            <a:pPr marL="0" marR="0" lvl="0" indent="449263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4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</p:txBody>
      </p:sp>
      <p:sp>
        <p:nvSpPr>
          <p:cNvPr id="5122" name="AutoShape 2" descr="image-26-03-26-07-58.webp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5124" name="AutoShape 4" descr="image-26-03-26-07-58.webp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5127" name="AutoShape 7" descr="C:\Users\Tanya\AppData\Local\Temp\{FD9E1931-1836-4464-8384-FCE765D32839}.tmp"/>
          <p:cNvSpPr>
            <a:spLocks noChangeAspect="1" noChangeArrowheads="1"/>
          </p:cNvSpPr>
          <p:nvPr/>
        </p:nvSpPr>
        <p:spPr bwMode="auto">
          <a:xfrm>
            <a:off x="63500" y="-136525"/>
            <a:ext cx="304800" cy="304800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5129" name="AutoShape 9" descr="C:\Users\Tanya\AppData\Local\Temp\{FD9E1931-1836-4464-8384-FCE765D32839}.tmp"/>
          <p:cNvSpPr>
            <a:spLocks noChangeAspect="1" noChangeArrowheads="1"/>
          </p:cNvSpPr>
          <p:nvPr/>
        </p:nvSpPr>
        <p:spPr bwMode="auto">
          <a:xfrm>
            <a:off x="63500" y="-136525"/>
            <a:ext cx="304800" cy="304800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5131" name="AutoShape 11" descr="C:\Users\Tanya\AppData\Local\Temp\{A778B0F9-B5B8-42AA-9ACB-EE53700F09A3}.tmp"/>
          <p:cNvSpPr>
            <a:spLocks noChangeAspect="1" noChangeArrowheads="1"/>
          </p:cNvSpPr>
          <p:nvPr/>
        </p:nvSpPr>
        <p:spPr bwMode="auto">
          <a:xfrm>
            <a:off x="63500" y="-136525"/>
            <a:ext cx="304800" cy="304800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5135" name="AutoShape 15" descr="C:\Users\Tanya\AppData\Local\Temp\{85F954C2-8E2C-4303-B041-75F6F209D2B8}.tmp"/>
          <p:cNvSpPr>
            <a:spLocks noChangeAspect="1" noChangeArrowheads="1"/>
          </p:cNvSpPr>
          <p:nvPr/>
        </p:nvSpPr>
        <p:spPr bwMode="auto">
          <a:xfrm>
            <a:off x="63500" y="-136525"/>
            <a:ext cx="304800" cy="304800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5137" name="AutoShape 17" descr="C:\Users\Tanya\AppData\Local\Temp\{85F954C2-8E2C-4303-B041-75F6F209D2B8}.tmp"/>
          <p:cNvSpPr>
            <a:spLocks noChangeAspect="1" noChangeArrowheads="1"/>
          </p:cNvSpPr>
          <p:nvPr/>
        </p:nvSpPr>
        <p:spPr bwMode="auto">
          <a:xfrm>
            <a:off x="63500" y="-136525"/>
            <a:ext cx="304800" cy="304800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5" name="Picture 2" descr="C:\Users\Tanya\Downloads\IMG_8172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71472" y="785794"/>
            <a:ext cx="4003765" cy="4948653"/>
          </a:xfrm>
          <a:prstGeom prst="rect">
            <a:avLst/>
          </a:prstGeom>
          <a:noFill/>
        </p:spPr>
      </p:pic>
      <p:pic>
        <p:nvPicPr>
          <p:cNvPr id="6" name="Picture 4" descr="C:\Users\Tanya\Downloads\IMG_8174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714876" y="1785926"/>
            <a:ext cx="3907197" cy="2922583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Picture 2" descr="C:\Users\Tanya\OneDrive\Рабочий стол\фон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7999"/>
          </a:xfrm>
          <a:prstGeom prst="rect">
            <a:avLst/>
          </a:prstGeom>
          <a:noFill/>
        </p:spPr>
      </p:pic>
      <p:sp>
        <p:nvSpPr>
          <p:cNvPr id="1025" name="Rectangle 1"/>
          <p:cNvSpPr>
            <a:spLocks noChangeArrowheads="1"/>
          </p:cNvSpPr>
          <p:nvPr/>
        </p:nvSpPr>
        <p:spPr bwMode="auto">
          <a:xfrm>
            <a:off x="0" y="0"/>
            <a:ext cx="638636" cy="17851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449263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2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  <a:p>
            <a:pPr marL="0" marR="0" lvl="0" indent="449263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ru-RU" sz="1200" b="1" dirty="0" smtClean="0"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  <a:p>
            <a:pPr marL="0" marR="0" lvl="0" indent="449263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2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  <a:p>
            <a:pPr marL="0" marR="0" lvl="0" indent="449263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ru-RU" sz="1200" b="1" dirty="0" smtClean="0"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  <a:p>
            <a:pPr marL="0" marR="0" lvl="0" indent="449263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2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  <a:p>
            <a:pPr marL="0" marR="0" lvl="0" indent="449263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ru-RU" sz="1200" b="1" dirty="0" smtClean="0"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  <a:p>
            <a:pPr marL="0" marR="0" lvl="0" indent="449263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2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  <a:p>
            <a:pPr marL="0" marR="0" lvl="0" indent="449263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ru-RU" sz="1200" b="1" dirty="0" smtClean="0"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  <a:p>
            <a:pPr marL="0" marR="0" lvl="0" indent="449263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4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</p:txBody>
      </p:sp>
      <p:pic>
        <p:nvPicPr>
          <p:cNvPr id="26626" name="Picture 2" descr="C:\Users\Tanya\Downloads\IMG_8081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000100" y="642918"/>
            <a:ext cx="7215238" cy="5433977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Picture 2" descr="C:\Users\Tanya\OneDrive\Рабочий стол\фон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7999"/>
          </a:xfrm>
          <a:prstGeom prst="rect">
            <a:avLst/>
          </a:prstGeom>
          <a:noFill/>
        </p:spPr>
      </p:pic>
      <p:sp>
        <p:nvSpPr>
          <p:cNvPr id="1025" name="Rectangle 1"/>
          <p:cNvSpPr>
            <a:spLocks noChangeArrowheads="1"/>
          </p:cNvSpPr>
          <p:nvPr/>
        </p:nvSpPr>
        <p:spPr bwMode="auto">
          <a:xfrm>
            <a:off x="0" y="0"/>
            <a:ext cx="638636" cy="17851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449263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2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  <a:p>
            <a:pPr marL="0" marR="0" lvl="0" indent="449263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ru-RU" sz="1200" b="1" dirty="0" smtClean="0"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  <a:p>
            <a:pPr marL="0" marR="0" lvl="0" indent="449263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2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  <a:p>
            <a:pPr marL="0" marR="0" lvl="0" indent="449263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ru-RU" sz="1200" b="1" dirty="0" smtClean="0"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  <a:p>
            <a:pPr marL="0" marR="0" lvl="0" indent="449263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2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  <a:p>
            <a:pPr marL="0" marR="0" lvl="0" indent="449263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ru-RU" sz="1200" b="1" dirty="0" smtClean="0"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  <a:p>
            <a:pPr marL="0" marR="0" lvl="0" indent="449263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2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  <a:p>
            <a:pPr marL="0" marR="0" lvl="0" indent="449263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ru-RU" sz="1200" b="1" dirty="0" smtClean="0"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  <a:p>
            <a:pPr marL="0" marR="0" lvl="0" indent="449263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4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</p:txBody>
      </p:sp>
      <p:pic>
        <p:nvPicPr>
          <p:cNvPr id="3074" name="Picture 2" descr="C:\Users\Tanya\Downloads\IMG_8114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00034" y="857232"/>
            <a:ext cx="3948512" cy="5242839"/>
          </a:xfrm>
          <a:prstGeom prst="rect">
            <a:avLst/>
          </a:prstGeom>
          <a:noFill/>
        </p:spPr>
      </p:pic>
      <p:pic>
        <p:nvPicPr>
          <p:cNvPr id="3076" name="Picture 4" descr="C:\Users\Tanya\Downloads\IMG_8115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714876" y="857232"/>
            <a:ext cx="3927527" cy="5214974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Picture 2" descr="C:\Users\Tanya\OneDrive\Рабочий стол\фон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7999"/>
          </a:xfrm>
          <a:prstGeom prst="rect">
            <a:avLst/>
          </a:prstGeom>
          <a:noFill/>
        </p:spPr>
      </p:pic>
      <p:sp>
        <p:nvSpPr>
          <p:cNvPr id="1025" name="Rectangle 1"/>
          <p:cNvSpPr>
            <a:spLocks noChangeArrowheads="1"/>
          </p:cNvSpPr>
          <p:nvPr/>
        </p:nvSpPr>
        <p:spPr bwMode="auto">
          <a:xfrm>
            <a:off x="0" y="0"/>
            <a:ext cx="638636" cy="17851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449263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2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  <a:p>
            <a:pPr marL="0" marR="0" lvl="0" indent="449263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ru-RU" sz="1200" b="1" dirty="0" smtClean="0"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  <a:p>
            <a:pPr marL="0" marR="0" lvl="0" indent="449263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2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  <a:p>
            <a:pPr marL="0" marR="0" lvl="0" indent="449263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ru-RU" sz="1200" b="1" dirty="0" smtClean="0"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  <a:p>
            <a:pPr marL="0" marR="0" lvl="0" indent="449263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2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  <a:p>
            <a:pPr marL="0" marR="0" lvl="0" indent="449263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ru-RU" sz="1200" b="1" dirty="0" smtClean="0"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  <a:p>
            <a:pPr marL="0" marR="0" lvl="0" indent="449263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2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  <a:p>
            <a:pPr marL="0" marR="0" lvl="0" indent="449263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ru-RU" sz="1200" b="1" dirty="0" smtClean="0"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  <a:p>
            <a:pPr marL="0" marR="0" lvl="0" indent="449263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4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</p:txBody>
      </p:sp>
      <p:pic>
        <p:nvPicPr>
          <p:cNvPr id="28674" name="Picture 2" descr="C:\Users\Tanya\Downloads\IMG_8175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14282" y="1357298"/>
            <a:ext cx="4839440" cy="3568280"/>
          </a:xfrm>
          <a:prstGeom prst="rect">
            <a:avLst/>
          </a:prstGeom>
          <a:noFill/>
        </p:spPr>
      </p:pic>
      <p:pic>
        <p:nvPicPr>
          <p:cNvPr id="5122" name="Picture 2" descr="C:\Users\Tanya\Downloads\IMG_8176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143504" y="714356"/>
            <a:ext cx="3754749" cy="498630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Picture 2" descr="C:\Users\Tanya\OneDrive\Рабочий стол\фон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7999"/>
          </a:xfrm>
          <a:prstGeom prst="rect">
            <a:avLst/>
          </a:prstGeom>
          <a:noFill/>
        </p:spPr>
      </p:pic>
      <p:sp>
        <p:nvSpPr>
          <p:cNvPr id="1025" name="Rectangle 1"/>
          <p:cNvSpPr>
            <a:spLocks noChangeArrowheads="1"/>
          </p:cNvSpPr>
          <p:nvPr/>
        </p:nvSpPr>
        <p:spPr bwMode="auto">
          <a:xfrm>
            <a:off x="0" y="0"/>
            <a:ext cx="638636" cy="17851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449263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2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  <a:p>
            <a:pPr marL="0" marR="0" lvl="0" indent="449263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ru-RU" sz="1200" b="1" dirty="0" smtClean="0"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  <a:p>
            <a:pPr marL="0" marR="0" lvl="0" indent="449263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2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  <a:p>
            <a:pPr marL="0" marR="0" lvl="0" indent="449263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ru-RU" sz="1200" b="1" dirty="0" smtClean="0"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  <a:p>
            <a:pPr marL="0" marR="0" lvl="0" indent="449263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2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  <a:p>
            <a:pPr marL="0" marR="0" lvl="0" indent="449263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ru-RU" sz="1200" b="1" dirty="0" smtClean="0"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  <a:p>
            <a:pPr marL="0" marR="0" lvl="0" indent="449263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2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  <a:p>
            <a:pPr marL="0" marR="0" lvl="0" indent="449263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ru-RU" sz="1200" b="1" dirty="0" smtClean="0"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  <a:p>
            <a:pPr marL="0" marR="0" lvl="0" indent="449263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4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</p:txBody>
      </p:sp>
      <p:sp>
        <p:nvSpPr>
          <p:cNvPr id="24577" name="Rectangle 1"/>
          <p:cNvSpPr>
            <a:spLocks noChangeArrowheads="1"/>
          </p:cNvSpPr>
          <p:nvPr/>
        </p:nvSpPr>
        <p:spPr bwMode="auto">
          <a:xfrm>
            <a:off x="0" y="0"/>
            <a:ext cx="9285491" cy="60631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2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ru-RU" sz="1200" b="1" dirty="0" smtClean="0"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Список литературы</a:t>
            </a:r>
            <a:endParaRPr kumimoji="0" lang="ru-RU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Федеральные  государственные требования к структуре основной общеобразовательной программы дошкольного 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образования 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Приказ от 23 ноября 2009 г. № 655.</a:t>
            </a:r>
            <a:endParaRPr kumimoji="0" lang="ru-RU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Типовое положение о дошкольном образовательном учреждении от 12 сентября 2008 г. № 666.</a:t>
            </a:r>
            <a:endParaRPr kumimoji="0" lang="ru-RU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Проект. Успех. Основная общеобразовательная программа дошкольного образования. Под редакцией Н. В. Фединой.</a:t>
            </a:r>
            <a:endParaRPr kumimoji="0" lang="ru-RU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СанПиН</a:t>
            </a: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2.4.1.2660 – 10.</a:t>
            </a:r>
            <a:endParaRPr kumimoji="0" lang="ru-RU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Основная общеобразовательная программа дошкольного образования «От рождения до школы» 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(под редакцией Н.Е. </a:t>
            </a:r>
            <a:r>
              <a:rPr kumimoji="0" lang="ru-RU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Вераксы</a:t>
            </a: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,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Т.С. Комаровой, М.А. Васильевой. М.: Мозаика – Синтез, 2010г.</a:t>
            </a:r>
            <a:endParaRPr kumimoji="0" lang="ru-RU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6.Успех: примерная основная общеобразовательная программа дошкольного образования / 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Н.О.Березина, </a:t>
            </a:r>
            <a:r>
              <a:rPr kumimoji="0" lang="ru-RU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И.А.Бурлакова</a:t>
            </a: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, 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Е.Н.Герасимова. - М. : Просвещение, 2011. </a:t>
            </a:r>
            <a:endParaRPr kumimoji="0" lang="ru-RU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228600" marR="0" lvl="0" indent="-22860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AutoNum type="arabicPeriod" startAt="7"/>
              <a:tabLst/>
            </a:pPr>
            <a:r>
              <a:rPr kumimoji="0" lang="ru-RU" sz="1400" b="0" i="0" u="none" strike="noStrike" cap="none" normalizeH="0" baseline="0" dirty="0" err="1" smtClean="0">
                <a:ln>
                  <a:noFill/>
                </a:ln>
                <a:solidFill>
                  <a:srgbClr val="444444"/>
                </a:solidFill>
                <a:effectLst/>
                <a:latin typeface="Arial" pitchFamily="34" charset="0"/>
                <a:ea typeface="Times New Roman" pitchFamily="18" charset="0"/>
                <a:cs typeface="Times New Roman" pitchFamily="18" charset="0"/>
              </a:rPr>
              <a:t>Дыбина</a:t>
            </a: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rgbClr val="444444"/>
                </a:solidFill>
                <a:effectLst/>
                <a:latin typeface="Arial" pitchFamily="34" charset="0"/>
                <a:ea typeface="Times New Roman" pitchFamily="18" charset="0"/>
                <a:cs typeface="Times New Roman" pitchFamily="18" charset="0"/>
              </a:rPr>
              <a:t> О. В.  Неизведанное рядом: занимательные опыты и     эксперименты для дошкольников /</a:t>
            </a:r>
          </a:p>
          <a:p>
            <a:pPr marL="228600" marR="0" lvl="0" indent="-22860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AutoNum type="arabicPeriod" startAt="7"/>
              <a:tabLst/>
            </a:pP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rgbClr val="444444"/>
                </a:solidFill>
                <a:effectLst/>
                <a:latin typeface="Arial" pitchFamily="34" charset="0"/>
                <a:ea typeface="Times New Roman" pitchFamily="18" charset="0"/>
                <a:cs typeface="Times New Roman" pitchFamily="18" charset="0"/>
              </a:rPr>
              <a:t> О.В. </a:t>
            </a:r>
            <a:r>
              <a:rPr kumimoji="0" lang="ru-RU" sz="1400" b="0" i="0" u="none" strike="noStrike" cap="none" normalizeH="0" baseline="0" dirty="0" err="1" smtClean="0">
                <a:ln>
                  <a:noFill/>
                </a:ln>
                <a:solidFill>
                  <a:srgbClr val="444444"/>
                </a:solidFill>
                <a:effectLst/>
                <a:latin typeface="Arial" pitchFamily="34" charset="0"/>
                <a:ea typeface="Times New Roman" pitchFamily="18" charset="0"/>
                <a:cs typeface="Times New Roman" pitchFamily="18" charset="0"/>
              </a:rPr>
              <a:t>Дыбина</a:t>
            </a: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rgbClr val="444444"/>
                </a:solidFill>
                <a:effectLst/>
                <a:latin typeface="Arial" pitchFamily="34" charset="0"/>
                <a:ea typeface="Times New Roman" pitchFamily="18" charset="0"/>
                <a:cs typeface="Times New Roman" pitchFamily="18" charset="0"/>
              </a:rPr>
              <a:t>, Н. П. Рахманова, В.В. Щетинина. – М.: ТЦ «Сфера», 2005.</a:t>
            </a:r>
            <a:endParaRPr kumimoji="0" lang="ru-RU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rgbClr val="444444"/>
                </a:solidFill>
                <a:effectLst/>
                <a:latin typeface="Arial" pitchFamily="34" charset="0"/>
                <a:ea typeface="Times New Roman" pitchFamily="18" charset="0"/>
                <a:cs typeface="Times New Roman" pitchFamily="18" charset="0"/>
              </a:rPr>
              <a:t>8. </a:t>
            </a:r>
            <a:r>
              <a:rPr kumimoji="0" lang="ru-RU" sz="1400" b="0" i="0" u="none" strike="noStrike" cap="none" normalizeH="0" baseline="0" dirty="0" err="1" smtClean="0">
                <a:ln>
                  <a:noFill/>
                </a:ln>
                <a:solidFill>
                  <a:srgbClr val="444444"/>
                </a:solidFill>
                <a:effectLst/>
                <a:latin typeface="Arial" pitchFamily="34" charset="0"/>
                <a:ea typeface="Times New Roman" pitchFamily="18" charset="0"/>
                <a:cs typeface="Times New Roman" pitchFamily="18" charset="0"/>
              </a:rPr>
              <a:t>Дыбина</a:t>
            </a: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rgbClr val="444444"/>
                </a:solidFill>
                <a:effectLst/>
                <a:latin typeface="Arial" pitchFamily="34" charset="0"/>
                <a:ea typeface="Times New Roman" pitchFamily="18" charset="0"/>
                <a:cs typeface="Times New Roman" pitchFamily="18" charset="0"/>
              </a:rPr>
              <a:t> О. В. Из чего сделаны предметы: сценарии игр-занятий для дошкольников/ О.В. </a:t>
            </a:r>
            <a:r>
              <a:rPr kumimoji="0" lang="ru-RU" sz="1400" b="0" i="0" u="none" strike="noStrike" cap="none" normalizeH="0" baseline="0" dirty="0" err="1" smtClean="0">
                <a:ln>
                  <a:noFill/>
                </a:ln>
                <a:solidFill>
                  <a:srgbClr val="444444"/>
                </a:solidFill>
                <a:effectLst/>
                <a:latin typeface="Arial" pitchFamily="34" charset="0"/>
                <a:ea typeface="Times New Roman" pitchFamily="18" charset="0"/>
                <a:cs typeface="Times New Roman" pitchFamily="18" charset="0"/>
              </a:rPr>
              <a:t>Дыбина</a:t>
            </a: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rgbClr val="444444"/>
                </a:solidFill>
                <a:effectLst/>
                <a:latin typeface="Arial" pitchFamily="34" charset="0"/>
                <a:ea typeface="Times New Roman" pitchFamily="18" charset="0"/>
                <a:cs typeface="Times New Roman" pitchFamily="18" charset="0"/>
              </a:rPr>
              <a:t>. –М.: ТЦ 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rgbClr val="444444"/>
                </a:solidFill>
                <a:effectLst/>
                <a:latin typeface="Arial" pitchFamily="34" charset="0"/>
                <a:ea typeface="Times New Roman" pitchFamily="18" charset="0"/>
                <a:cs typeface="Times New Roman" pitchFamily="18" charset="0"/>
              </a:rPr>
              <a:t>«Сфера», 2004</a:t>
            </a:r>
            <a:endParaRPr kumimoji="0" lang="ru-RU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rgbClr val="444444"/>
                </a:solidFill>
                <a:effectLst/>
                <a:latin typeface="Arial" pitchFamily="34" charset="0"/>
                <a:ea typeface="Times New Roman" pitchFamily="18" charset="0"/>
                <a:cs typeface="Times New Roman" pitchFamily="18" charset="0"/>
              </a:rPr>
              <a:t>9.Иванова А. И. Естественнонаучные наблюдения и эксперименты в детском саду. Растения.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rgbClr val="444444"/>
                </a:solidFill>
                <a:effectLst/>
                <a:latin typeface="Arial" pitchFamily="34" charset="0"/>
                <a:ea typeface="Times New Roman" pitchFamily="18" charset="0"/>
                <a:cs typeface="Times New Roman" pitchFamily="18" charset="0"/>
              </a:rPr>
              <a:t> / Детская энциклопедия/ А. И. Иванова –М.: ТЦ «Сфера», 2004.</a:t>
            </a:r>
            <a:endParaRPr kumimoji="0" lang="ru-RU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rgbClr val="444444"/>
                </a:solidFill>
                <a:effectLst/>
                <a:latin typeface="Arial" pitchFamily="34" charset="0"/>
                <a:ea typeface="Times New Roman" pitchFamily="18" charset="0"/>
                <a:cs typeface="Times New Roman" pitchFamily="18" charset="0"/>
              </a:rPr>
              <a:t>10.Костюченко М. Экспериментируем! / М. </a:t>
            </a:r>
            <a:r>
              <a:rPr kumimoji="0" lang="ru-RU" sz="1400" b="0" i="0" u="none" strike="noStrike" cap="none" normalizeH="0" baseline="0" dirty="0" err="1" smtClean="0">
                <a:ln>
                  <a:noFill/>
                </a:ln>
                <a:solidFill>
                  <a:srgbClr val="444444"/>
                </a:solidFill>
                <a:effectLst/>
                <a:latin typeface="Arial" pitchFamily="34" charset="0"/>
                <a:ea typeface="Times New Roman" pitchFamily="18" charset="0"/>
                <a:cs typeface="Times New Roman" pitchFamily="18" charset="0"/>
              </a:rPr>
              <a:t>Костюченко</a:t>
            </a: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rgbClr val="444444"/>
                </a:solidFill>
                <a:effectLst/>
                <a:latin typeface="Arial" pitchFamily="34" charset="0"/>
                <a:ea typeface="Times New Roman" pitchFamily="18" charset="0"/>
                <a:cs typeface="Times New Roman" pitchFamily="18" charset="0"/>
              </a:rPr>
              <a:t>// Дошкольное воспитание . – 2006. - № 8.  – с.19-22</a:t>
            </a:r>
            <a:endParaRPr kumimoji="0" lang="ru-RU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rgbClr val="444444"/>
                </a:solidFill>
                <a:effectLst/>
                <a:latin typeface="Arial" pitchFamily="34" charset="0"/>
                <a:ea typeface="Times New Roman" pitchFamily="18" charset="0"/>
                <a:cs typeface="Times New Roman" pitchFamily="18" charset="0"/>
              </a:rPr>
              <a:t>11.Мартынова Е. А. Организация опытно-экспериментальной деятельности детей 2-7 лет: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rgbClr val="444444"/>
                </a:solidFill>
                <a:effectLst/>
                <a:latin typeface="Arial" pitchFamily="34" charset="0"/>
                <a:ea typeface="Times New Roman" pitchFamily="18" charset="0"/>
                <a:cs typeface="Times New Roman" pitchFamily="18" charset="0"/>
              </a:rPr>
              <a:t> тематическое планирование, рекомендации, конспекты занятий./ Е. А. Мартынова,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rgbClr val="444444"/>
                </a:solidFill>
                <a:effectLst/>
                <a:latin typeface="Arial" pitchFamily="34" charset="0"/>
                <a:ea typeface="Times New Roman" pitchFamily="18" charset="0"/>
                <a:cs typeface="Times New Roman" pitchFamily="18" charset="0"/>
              </a:rPr>
              <a:t> И.М. Сучкова. – Волгоград: Учитель, 2010. </a:t>
            </a:r>
            <a:endParaRPr kumimoji="0" lang="ru-RU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rgbClr val="444444"/>
                </a:solidFill>
                <a:effectLst/>
                <a:latin typeface="Arial" pitchFamily="34" charset="0"/>
                <a:ea typeface="Times New Roman" pitchFamily="18" charset="0"/>
                <a:cs typeface="Times New Roman" pitchFamily="18" charset="0"/>
              </a:rPr>
              <a:t>12. Рыжова Н. А. Волшебница – вода /Н. А. Рыжова. – М.: </a:t>
            </a:r>
            <a:r>
              <a:rPr kumimoji="0" lang="ru-RU" sz="1400" b="0" i="0" u="none" strike="noStrike" cap="none" normalizeH="0" baseline="0" dirty="0" err="1" smtClean="0">
                <a:ln>
                  <a:noFill/>
                </a:ln>
                <a:solidFill>
                  <a:srgbClr val="444444"/>
                </a:solidFill>
                <a:effectLst/>
                <a:latin typeface="Arial" pitchFamily="34" charset="0"/>
                <a:ea typeface="Times New Roman" pitchFamily="18" charset="0"/>
                <a:cs typeface="Times New Roman" pitchFamily="18" charset="0"/>
              </a:rPr>
              <a:t>Линка-Пресс</a:t>
            </a: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rgbClr val="444444"/>
                </a:solidFill>
                <a:effectLst/>
                <a:latin typeface="Arial" pitchFamily="34" charset="0"/>
                <a:ea typeface="Times New Roman" pitchFamily="18" charset="0"/>
                <a:cs typeface="Times New Roman" pitchFamily="18" charset="0"/>
              </a:rPr>
              <a:t>, 1997 .</a:t>
            </a:r>
            <a:endParaRPr kumimoji="0" lang="ru-RU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rgbClr val="444444"/>
                </a:solidFill>
                <a:effectLst/>
                <a:latin typeface="Arial" pitchFamily="34" charset="0"/>
                <a:ea typeface="Times New Roman" pitchFamily="18" charset="0"/>
                <a:cs typeface="Times New Roman" pitchFamily="18" charset="0"/>
              </a:rPr>
              <a:t>13.Шапиро А. Научные забавы / А. Шапиро// Детский сад со всех сторон. – 2001. - № 41-42 .</a:t>
            </a:r>
            <a:endParaRPr kumimoji="0" lang="ru-RU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Picture 2" descr="C:\Users\Tanya\OneDrive\Рабочий стол\фон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7999"/>
          </a:xfrm>
          <a:prstGeom prst="rect">
            <a:avLst/>
          </a:prstGeom>
          <a:noFill/>
        </p:spPr>
      </p:pic>
      <p:sp>
        <p:nvSpPr>
          <p:cNvPr id="1025" name="Rectangle 1"/>
          <p:cNvSpPr>
            <a:spLocks noChangeArrowheads="1"/>
          </p:cNvSpPr>
          <p:nvPr/>
        </p:nvSpPr>
        <p:spPr bwMode="auto">
          <a:xfrm>
            <a:off x="0" y="0"/>
            <a:ext cx="638636" cy="17851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449263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2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  <a:p>
            <a:pPr marL="0" marR="0" lvl="0" indent="449263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ru-RU" sz="1200" b="1" dirty="0" smtClean="0"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  <a:p>
            <a:pPr marL="0" marR="0" lvl="0" indent="449263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2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  <a:p>
            <a:pPr marL="0" marR="0" lvl="0" indent="449263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ru-RU" sz="1200" b="1" dirty="0" smtClean="0"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  <a:p>
            <a:pPr marL="0" marR="0" lvl="0" indent="449263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2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  <a:p>
            <a:pPr marL="0" marR="0" lvl="0" indent="449263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ru-RU" sz="1200" b="1" dirty="0" smtClean="0"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  <a:p>
            <a:pPr marL="0" marR="0" lvl="0" indent="449263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2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  <a:p>
            <a:pPr marL="0" marR="0" lvl="0" indent="449263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ru-RU" sz="1200" b="1" dirty="0" smtClean="0"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  <a:p>
            <a:pPr marL="0" marR="0" lvl="0" indent="449263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4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785786" y="2500306"/>
            <a:ext cx="785818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5400" dirty="0" smtClean="0">
                <a:latin typeface="Times New Roman" pitchFamily="18" charset="0"/>
                <a:cs typeface="Times New Roman" pitchFamily="18" charset="0"/>
              </a:rPr>
              <a:t>Спасибо за внимание</a:t>
            </a:r>
            <a:endParaRPr lang="ru-RU" sz="54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8785</TotalTime>
  <Words>813</Words>
  <Application>Microsoft Office PowerPoint</Application>
  <PresentationFormat>Экран (4:3)</PresentationFormat>
  <Paragraphs>223</Paragraphs>
  <Slides>15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15</vt:i4>
      </vt:variant>
    </vt:vector>
  </HeadingPairs>
  <TitlesOfParts>
    <vt:vector size="16" baseType="lpstr"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Татьяна Тюленева</dc:creator>
  <cp:lastModifiedBy>Зотова</cp:lastModifiedBy>
  <cp:revision>32</cp:revision>
  <dcterms:created xsi:type="dcterms:W3CDTF">2026-02-27T09:30:41Z</dcterms:created>
  <dcterms:modified xsi:type="dcterms:W3CDTF">2026-03-27T08:44:54Z</dcterms:modified>
</cp:coreProperties>
</file>