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8" r:id="rId3"/>
    <p:sldId id="279" r:id="rId4"/>
    <p:sldId id="280" r:id="rId5"/>
    <p:sldId id="295" r:id="rId6"/>
    <p:sldId id="296" r:id="rId7"/>
    <p:sldId id="281" r:id="rId8"/>
    <p:sldId id="282" r:id="rId9"/>
    <p:sldId id="283" r:id="rId10"/>
    <p:sldId id="284" r:id="rId11"/>
    <p:sldId id="297" r:id="rId12"/>
    <p:sldId id="298" r:id="rId13"/>
    <p:sldId id="286" r:id="rId14"/>
    <p:sldId id="285" r:id="rId15"/>
    <p:sldId id="287" r:id="rId16"/>
    <p:sldId id="288" r:id="rId17"/>
    <p:sldId id="299" r:id="rId18"/>
    <p:sldId id="292" r:id="rId19"/>
    <p:sldId id="293" r:id="rId20"/>
    <p:sldId id="294" r:id="rId21"/>
    <p:sldId id="289" r:id="rId22"/>
    <p:sldId id="290" r:id="rId23"/>
    <p:sldId id="291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edsoo.ru/rabochie-programmy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edsoo.ru/Primernie_rabochie_progra.htm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disk.yandex.ru/i/N2mj_7BDAKKiRg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 algn="ctr">
              <a:buNone/>
            </a:pPr>
            <a:endParaRPr lang="en-US" sz="51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5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</a:t>
            </a:r>
            <a:r>
              <a:rPr lang="ru-RU" sz="5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</a:t>
            </a:r>
          </a:p>
          <a:p>
            <a:pPr marL="0" indent="0" algn="ctr">
              <a:buNone/>
            </a:pPr>
            <a:r>
              <a:rPr lang="ru-RU" sz="5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2025, 2026 гг. </a:t>
            </a:r>
          </a:p>
          <a:p>
            <a:pPr marL="0" indent="0" algn="ctr">
              <a:buNone/>
            </a:pPr>
            <a:r>
              <a:rPr lang="ru-RU" sz="5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истории и </a:t>
            </a:r>
            <a:r>
              <a:rPr lang="ru-RU" sz="51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обществознанию</a:t>
            </a:r>
            <a:endParaRPr lang="ru-RU" sz="51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Автор: руководитель ТУМО </a:t>
            </a:r>
          </a:p>
          <a:p>
            <a:pPr marL="0" indent="0" algn="r">
              <a:buNone/>
            </a:pP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учителей истории и обществознания</a:t>
            </a:r>
          </a:p>
          <a:p>
            <a:pPr marL="0" indent="0" algn="r">
              <a:buNone/>
            </a:pP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С.А. 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Кабанова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337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Новое в нормативных актах</a:t>
            </a:r>
            <a:br>
              <a:rPr lang="ru-RU" dirty="0" smtClean="0"/>
            </a:br>
            <a:r>
              <a:rPr lang="ru-RU" dirty="0" smtClean="0">
                <a:solidFill>
                  <a:srgbClr val="FF0000"/>
                </a:solidFill>
              </a:rPr>
              <a:t>С 1 сентября 2025 г.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Министерства просвещения Российской Федерации от 09.10.2024 № 704 "О внесении изменений в некоторые приказы Министерства просвещения Российской Федерации, касающиеся федеральных образовательных программ начального общего образования, основного общего образования и среднего общего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образования»</a:t>
            </a:r>
          </a:p>
          <a:p>
            <a:pPr algn="just"/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Максимальное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контрольных и практических работ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должно превышать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10%от общего объёма учебного времени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проверяемых требований к </a:t>
            </a:r>
            <a:r>
              <a:rPr lang="ru-RU"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метапредметным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предметным результатам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оценке качества образования.</a:t>
            </a:r>
          </a:p>
          <a:p>
            <a:pPr algn="just"/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Синхронизация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ОГЭ и ЕГЭ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для каждого учебного предмета определён перечень элементов содержания, проверяемых на экзаменах.</a:t>
            </a:r>
          </a:p>
          <a:p>
            <a:pPr algn="just"/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несено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поурочное планирование по учебным предметам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(общеобразовательные организации могут самостоятельно использовать резервные часы и определять количество оценочных процедур, не превышающее установленные требования).</a:t>
            </a:r>
          </a:p>
          <a:p>
            <a:pPr algn="just"/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установлены </a:t>
            </a:r>
            <a:r>
              <a:rPr lang="ru-RU"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части учебных предметов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«История» и «Обществознание».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xmlns="" val="1292202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Новое в нормативных актах</a:t>
            </a:r>
            <a:br>
              <a:rPr lang="ru-RU" dirty="0"/>
            </a:br>
            <a:r>
              <a:rPr lang="ru-RU" dirty="0">
                <a:solidFill>
                  <a:srgbClr val="FF0000"/>
                </a:solidFill>
              </a:rPr>
              <a:t>С 1 сентября 2025 г.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b="1" dirty="0"/>
              <a:t>Приказ Министерства просвещения Российской Федерации от 19 февраля 2024 г. № 110 </a:t>
            </a:r>
            <a:r>
              <a:rPr lang="ru-RU" sz="1800" dirty="0"/>
              <a:t>«О внесении изменений в некоторые приказы Министерства образования и науки Российской Федерации и Министерства просвещения Российской Федерации, касающиеся федеральных государственных образовательных стандартов </a:t>
            </a:r>
            <a:r>
              <a:rPr lang="ru-RU" sz="1800" b="1" dirty="0"/>
              <a:t>основного общего образования</a:t>
            </a:r>
            <a:r>
              <a:rPr lang="ru-RU" sz="1800" b="1" dirty="0" smtClean="0"/>
              <a:t>»</a:t>
            </a:r>
          </a:p>
          <a:p>
            <a:endParaRPr lang="ru-RU" dirty="0"/>
          </a:p>
          <a:p>
            <a:r>
              <a:rPr lang="ru-RU" sz="1800" dirty="0"/>
              <a:t>В учебный предмет «История» добавлен курс </a:t>
            </a:r>
            <a:r>
              <a:rPr lang="ru-RU" sz="1800" b="1" dirty="0"/>
              <a:t>«История нашего края»</a:t>
            </a:r>
            <a:endParaRPr lang="ru-RU" sz="1800" dirty="0"/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xmlns="" val="2638828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/>
          </a:bodyPr>
          <a:lstStyle/>
          <a:p>
            <a:r>
              <a:rPr lang="ru-RU" sz="1400" dirty="0" smtClean="0"/>
              <a:t>Кодификатор проверяемых требований к </a:t>
            </a:r>
            <a:r>
              <a:rPr lang="ru-RU" sz="1400" dirty="0" err="1" smtClean="0"/>
              <a:t>метапредметным</a:t>
            </a:r>
            <a:r>
              <a:rPr lang="ru-RU" sz="1400" dirty="0" smtClean="0"/>
              <a:t> результатам освоения ООП ООО</a:t>
            </a:r>
            <a:endParaRPr lang="ru-RU" sz="14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071737094"/>
              </p:ext>
            </p:extLst>
          </p:nvPr>
        </p:nvGraphicFramePr>
        <p:xfrm>
          <a:off x="457200" y="908719"/>
          <a:ext cx="8229600" cy="55361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2512">
                  <a:extLst>
                    <a:ext uri="{9D8B030D-6E8A-4147-A177-3AD203B41FA5}">
                      <a16:colId xmlns:a16="http://schemas.microsoft.com/office/drawing/2014/main" xmlns="" val="99199063"/>
                    </a:ext>
                  </a:extLst>
                </a:gridCol>
                <a:gridCol w="6707088">
                  <a:extLst>
                    <a:ext uri="{9D8B030D-6E8A-4147-A177-3AD203B41FA5}">
                      <a16:colId xmlns:a16="http://schemas.microsoft.com/office/drawing/2014/main" xmlns="" val="4179285535"/>
                    </a:ext>
                  </a:extLst>
                </a:gridCol>
              </a:tblGrid>
              <a:tr h="433806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проверяемого требования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Проверяемые требования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24946577"/>
                  </a:ext>
                </a:extLst>
              </a:tr>
              <a:tr h="351865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Познавательные УУД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99116492"/>
                  </a:ext>
                </a:extLst>
              </a:tr>
              <a:tr h="351865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Базовые логические действия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57275845"/>
                  </a:ext>
                </a:extLst>
              </a:tr>
              <a:tr h="351865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Выявлять и характеризовать существенные признаки объектов (явлений)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99030090"/>
                  </a:ext>
                </a:extLst>
              </a:tr>
              <a:tr h="433806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Устанавливать существенный признак классификации, основания для обобщения и сравнения, критерии проводимого анализа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80649346"/>
                  </a:ext>
                </a:extLst>
              </a:tr>
              <a:tr h="433806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 учётом предложенной задачи выявлять закономерности и противоречия в рассматриваемых фактах, данных и наблюдениях; …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09451333"/>
                  </a:ext>
                </a:extLst>
              </a:tr>
              <a:tr h="351865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Выявлять причинно-следственные связи при изучении явлений и процессов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49479716"/>
                  </a:ext>
                </a:extLst>
              </a:tr>
              <a:tr h="351865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Делать выводы с использованием дедуктивных и индуктивных умозаключений, ..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0970844"/>
                  </a:ext>
                </a:extLst>
              </a:tr>
              <a:tr h="351865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1.1.6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Самостоятельно выбирать способ решения учебной задачи …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24315466"/>
                  </a:ext>
                </a:extLst>
              </a:tr>
              <a:tr h="351865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Базовые исследовательские действия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41123211"/>
                  </a:ext>
                </a:extLst>
              </a:tr>
              <a:tr h="351865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1.2.1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Проводить по самостоятельно составленному плану …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88916523"/>
                  </a:ext>
                </a:extLst>
              </a:tr>
              <a:tr h="351865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1.2.2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Оценивать на применимость и достоверность информацию, полученную в ходе исследования 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06777437"/>
                  </a:ext>
                </a:extLst>
              </a:tr>
              <a:tr h="351865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1.2.3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Самостоятельно     формулировать     обобщения     и выводы…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95400200"/>
                  </a:ext>
                </a:extLst>
              </a:tr>
              <a:tr h="520567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1.2.4</a:t>
                      </a:r>
                    </a:p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1.2.5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Прогнозировать возможное дальнейшее развитие процессов, …	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Использовать вопросы как исследовательский инструмент познания;…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825968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7437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r>
              <a:rPr lang="ru-RU" sz="1400" dirty="0" smtClean="0"/>
              <a:t>Кодификатор проверяемых требований к </a:t>
            </a:r>
            <a:r>
              <a:rPr lang="ru-RU" sz="1400" dirty="0" err="1" smtClean="0"/>
              <a:t>метапредметным</a:t>
            </a:r>
            <a:r>
              <a:rPr lang="ru-RU" sz="1400" dirty="0" smtClean="0"/>
              <a:t> результатам освоения ООП ООО</a:t>
            </a:r>
            <a:endParaRPr lang="ru-RU" sz="1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063256347"/>
              </p:ext>
            </p:extLst>
          </p:nvPr>
        </p:nvGraphicFramePr>
        <p:xfrm>
          <a:off x="457200" y="765175"/>
          <a:ext cx="8229600" cy="5984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2552">
                  <a:extLst>
                    <a:ext uri="{9D8B030D-6E8A-4147-A177-3AD203B41FA5}">
                      <a16:colId xmlns:a16="http://schemas.microsoft.com/office/drawing/2014/main" xmlns="" val="2623608787"/>
                    </a:ext>
                  </a:extLst>
                </a:gridCol>
                <a:gridCol w="6347048">
                  <a:extLst>
                    <a:ext uri="{9D8B030D-6E8A-4147-A177-3AD203B41FA5}">
                      <a16:colId xmlns:a16="http://schemas.microsoft.com/office/drawing/2014/main" xmlns="" val="1462100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проверяемого требования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Проверяемые требования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02679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с информацией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93840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1.3.1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Применять различные методы, инструменты и запросы при поиске и отборе информации или данных из источников с учётом предложенной учебной задачи и заданных критериев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70365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1.3.2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Применять различные методы, инструменты и запросы при поиске и отборе информации или данных из источников с учётом предложенной учебной задачи и заданных критериев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71983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1.3.3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Самостоятельно выбирать оптимальную форму представления информации и иллюстрировать решаемые задачи несложными схемами, диаграммами, иной графикой и их комбинациями</a:t>
                      </a:r>
                      <a:endParaRPr lang="ru-RU" sz="18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72020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1.3.4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Оценивать надёжность информации по критериям, …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22362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1.3.5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Эффективно запоминать и систематизировать информацию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27044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Коммуникативные УУД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34691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Общение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61802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Выражать себя (свою точку зрения) в устных и письменных текстах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78025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ходе диалога и (или) дискуссии задавать вопросы по существу…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65747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Публично    представлять    результаты    выполненного опыта (эксперимента, исследования, проекта);…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30792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Воспринимать и формулировать  суждения,  выражать эмоции …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6987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</a:t>
                      </a:r>
                    </a:p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2.2.1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Совместная деятельность</a:t>
                      </a:r>
                    </a:p>
                    <a:p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Понимать      и      использовать      преимущества командной</a:t>
                      </a:r>
                    </a:p>
                    <a:p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 индивидуальной работы при решении конкретной проблемы, …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667572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9060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ru-RU" sz="1400" dirty="0" smtClean="0"/>
              <a:t>Кодификатор проверяемых требований к </a:t>
            </a:r>
            <a:r>
              <a:rPr lang="ru-RU" sz="1400" dirty="0" err="1" smtClean="0"/>
              <a:t>метапредметным</a:t>
            </a:r>
            <a:r>
              <a:rPr lang="ru-RU" sz="1400" dirty="0" smtClean="0"/>
              <a:t> результатам освоения ООП ООО</a:t>
            </a:r>
            <a:endParaRPr lang="ru-RU" sz="1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716862614"/>
              </p:ext>
            </p:extLst>
          </p:nvPr>
        </p:nvGraphicFramePr>
        <p:xfrm>
          <a:off x="457200" y="836613"/>
          <a:ext cx="8229600" cy="59165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2512">
                  <a:extLst>
                    <a:ext uri="{9D8B030D-6E8A-4147-A177-3AD203B41FA5}">
                      <a16:colId xmlns:a16="http://schemas.microsoft.com/office/drawing/2014/main" xmlns="" val="1451338367"/>
                    </a:ext>
                  </a:extLst>
                </a:gridCol>
                <a:gridCol w="6707088">
                  <a:extLst>
                    <a:ext uri="{9D8B030D-6E8A-4147-A177-3AD203B41FA5}">
                      <a16:colId xmlns:a16="http://schemas.microsoft.com/office/drawing/2014/main" xmlns="" val="42766465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проверяемого требования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Проверяемые требования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11286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Регулятивные УУД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42174779"/>
                  </a:ext>
                </a:extLst>
              </a:tr>
              <a:tr h="252179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Самоорганизация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786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3.1.1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Выявлять  проблемы  для решения  в жизненных и учебных ситуациях; самостоятельно     составлять     алгоритм     решения задачи …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86336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3.1.2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Ориентироваться   в   различных   подходах   принятия решений (индивидуальное, принятие решения в группе, принятие решений группой);…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37268829"/>
                  </a:ext>
                </a:extLst>
              </a:tr>
              <a:tr h="268163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Самоконтроль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52975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3.2.1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Владеть способами самоконтроля, </a:t>
                      </a:r>
                      <a:r>
                        <a:rPr lang="ru-RU" sz="1200" b="0" i="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самомотивации</a:t>
                      </a: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 рефлексии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64335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3.2.2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Вносить    коррективы    в    деятельность    на    основе новых обстоятельств, изменившихся ситуаций, установленных ошибок, возникших трудностей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83174582"/>
                  </a:ext>
                </a:extLst>
              </a:tr>
              <a:tr h="226491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3.2.3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Давать  адекватную  оценку  ситуации  и  предлагать  план её изменения;…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15594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2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находить позитивное в произошедшей ситуации; оценивать соответствие результата цели и условиям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2767840"/>
                  </a:ext>
                </a:extLst>
              </a:tr>
              <a:tr h="267627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Эмоциональный интеллект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12923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Различать,   называть   и   управлять   собственными эмоциями и эмоциями других;</a:t>
                      </a:r>
                    </a:p>
                    <a:p>
                      <a:r>
                        <a:rPr lang="ru-RU" sz="11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выявлять и анализировать причины эмоций;</a:t>
                      </a:r>
                    </a:p>
                    <a:p>
                      <a:r>
                        <a:rPr lang="ru-RU" sz="11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ставить  себя  на место  другого  человека,  понимать мотивы</a:t>
                      </a:r>
                    </a:p>
                    <a:p>
                      <a:r>
                        <a:rPr lang="ru-RU" sz="11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 намерения другого;…</a:t>
                      </a:r>
                      <a:r>
                        <a:rPr lang="ru-RU" sz="11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20078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Принятие себя и других</a:t>
                      </a:r>
                    </a:p>
                    <a:p>
                      <a:r>
                        <a:rPr lang="ru-RU" sz="11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Осознанно относиться к другому человеку, его мнению; признавать своё право на ошибку и такое же право другого; принимать себя и других, не осуждая; открытость себе и другим;</a:t>
                      </a:r>
                    </a:p>
                    <a:p>
                      <a:r>
                        <a:rPr lang="ru-RU" sz="11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осознавать невозможность контролировать всё вокруг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998520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759505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8298"/>
          </a:xfrm>
        </p:spPr>
        <p:txBody>
          <a:bodyPr>
            <a:noAutofit/>
          </a:bodyPr>
          <a:lstStyle/>
          <a:p>
            <a:r>
              <a:rPr lang="ru-RU" sz="3600" b="1" dirty="0">
                <a:cs typeface="Times New Roman" panose="02020603050405020304" pitchFamily="18" charset="0"/>
              </a:rPr>
              <a:t>Учебный план основного общего образования, </a:t>
            </a:r>
            <a:r>
              <a:rPr lang="ru-RU" sz="3600" b="1" i="1" dirty="0" smtClean="0">
                <a:cs typeface="Times New Roman" panose="02020603050405020304" pitchFamily="18" charset="0"/>
              </a:rPr>
              <a:t>5-дневная учебная неделя</a:t>
            </a:r>
            <a:br>
              <a:rPr lang="ru-RU" sz="3600" b="1" i="1" dirty="0" smtClean="0">
                <a:cs typeface="Times New Roman" panose="02020603050405020304" pitchFamily="18" charset="0"/>
              </a:rPr>
            </a:br>
            <a:endParaRPr lang="ru-RU" sz="3600" dirty="0"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09978259"/>
              </p:ext>
            </p:extLst>
          </p:nvPr>
        </p:nvGraphicFramePr>
        <p:xfrm>
          <a:off x="457199" y="3284984"/>
          <a:ext cx="8323729" cy="22322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9748">
                  <a:extLst>
                    <a:ext uri="{9D8B030D-6E8A-4147-A177-3AD203B41FA5}">
                      <a16:colId xmlns:a16="http://schemas.microsoft.com/office/drawing/2014/main" xmlns="" val="4249118222"/>
                    </a:ext>
                  </a:extLst>
                </a:gridCol>
                <a:gridCol w="1092474">
                  <a:extLst>
                    <a:ext uri="{9D8B030D-6E8A-4147-A177-3AD203B41FA5}">
                      <a16:colId xmlns:a16="http://schemas.microsoft.com/office/drawing/2014/main" xmlns="" val="335769103"/>
                    </a:ext>
                  </a:extLst>
                </a:gridCol>
                <a:gridCol w="1310969">
                  <a:extLst>
                    <a:ext uri="{9D8B030D-6E8A-4147-A177-3AD203B41FA5}">
                      <a16:colId xmlns:a16="http://schemas.microsoft.com/office/drawing/2014/main" xmlns="" val="481471538"/>
                    </a:ext>
                  </a:extLst>
                </a:gridCol>
                <a:gridCol w="1383801">
                  <a:extLst>
                    <a:ext uri="{9D8B030D-6E8A-4147-A177-3AD203B41FA5}">
                      <a16:colId xmlns:a16="http://schemas.microsoft.com/office/drawing/2014/main" xmlns="" val="2240651058"/>
                    </a:ext>
                  </a:extLst>
                </a:gridCol>
                <a:gridCol w="1310969">
                  <a:extLst>
                    <a:ext uri="{9D8B030D-6E8A-4147-A177-3AD203B41FA5}">
                      <a16:colId xmlns:a16="http://schemas.microsoft.com/office/drawing/2014/main" xmlns="" val="856998371"/>
                    </a:ext>
                  </a:extLst>
                </a:gridCol>
                <a:gridCol w="1175768">
                  <a:extLst>
                    <a:ext uri="{9D8B030D-6E8A-4147-A177-3AD203B41FA5}">
                      <a16:colId xmlns:a16="http://schemas.microsoft.com/office/drawing/2014/main" xmlns="" val="1271136033"/>
                    </a:ext>
                  </a:extLst>
                </a:gridCol>
              </a:tblGrid>
              <a:tr h="991357">
                <a:tc>
                  <a:txBody>
                    <a:bodyPr/>
                    <a:lstStyle/>
                    <a:p>
                      <a:r>
                        <a:rPr lang="ru-RU" dirty="0" smtClean="0"/>
                        <a:t>Учебные предметы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 класс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6 класс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</a:t>
                      </a:r>
                      <a:r>
                        <a:rPr lang="ru-RU" baseline="0" dirty="0" smtClean="0"/>
                        <a:t> класс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 класс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 класс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22854819"/>
                  </a:ext>
                </a:extLst>
              </a:tr>
              <a:tr h="566490">
                <a:tc>
                  <a:txBody>
                    <a:bodyPr/>
                    <a:lstStyle/>
                    <a:p>
                      <a:r>
                        <a:rPr lang="ru-RU" dirty="0" smtClean="0"/>
                        <a:t>История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2,5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15729838"/>
                  </a:ext>
                </a:extLst>
              </a:tr>
              <a:tr h="674402">
                <a:tc>
                  <a:txBody>
                    <a:bodyPr/>
                    <a:lstStyle/>
                    <a:p>
                      <a:r>
                        <a:rPr lang="ru-RU" dirty="0" smtClean="0"/>
                        <a:t>Обществознание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140722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5586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cs typeface="Times New Roman" panose="02020603050405020304" pitchFamily="18" charset="0"/>
              </a:rPr>
              <a:t>Учебный план основного общего образования, </a:t>
            </a:r>
            <a:r>
              <a:rPr lang="ru-RU" b="1" i="1" dirty="0">
                <a:cs typeface="Times New Roman" panose="02020603050405020304" pitchFamily="18" charset="0"/>
              </a:rPr>
              <a:t>5-дневная учебная неделя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/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преподавание </a:t>
            </a: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истории и обществознания в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8-9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классах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остается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ИЗМЕНЕНИЙ </a:t>
            </a:r>
            <a:endParaRPr lang="ru-RU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стр. 2 приказа </a:t>
            </a:r>
            <a:r>
              <a:rPr lang="ru-RU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РФ от </a:t>
            </a: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09.10.2024 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704</a:t>
            </a: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endParaRPr lang="ru-RU" sz="18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ФГОС ООО и ФОП не позволяют реализовать углублённое изучение предметов при 5-дневной учебной неделе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ФРП по всем учебным предметам на портале: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hlinkClick r:id="rId2"/>
              </a:rPr>
              <a:t>https://edsoo.ru/rabochie-programmy</a:t>
            </a:r>
            <a:r>
              <a:rPr lang="en-US" dirty="0" smtClean="0">
                <a:hlinkClick r:id="rId2"/>
              </a:rPr>
              <a:t>/</a:t>
            </a:r>
            <a:endParaRPr lang="ru-RU" dirty="0" smtClean="0"/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330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Учебный план основного общего образования, </a:t>
            </a:r>
            <a:r>
              <a:rPr lang="ru-RU" b="1" i="1" dirty="0"/>
              <a:t>6-дневнаяучебная неделя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7772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Преподавание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истории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обществознания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8-9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классах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остается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ИЗМЕНЕНИЙ 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увеличить количество часов для реализации программ углублённого изучения предметов </a:t>
            </a:r>
            <a:endParaRPr lang="ru-RU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://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edsoo.ru/Primernie_rabochie_progra.htm</a:t>
            </a:r>
            <a:endParaRPr lang="ru-RU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9329304"/>
              </p:ext>
            </p:extLst>
          </p:nvPr>
        </p:nvGraphicFramePr>
        <p:xfrm>
          <a:off x="457200" y="4509119"/>
          <a:ext cx="8075238" cy="16001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4560">
                  <a:extLst>
                    <a:ext uri="{9D8B030D-6E8A-4147-A177-3AD203B41FA5}">
                      <a16:colId xmlns:a16="http://schemas.microsoft.com/office/drawing/2014/main" xmlns="" val="2668100754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654651959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1971794794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1561230246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1442199609"/>
                    </a:ext>
                  </a:extLst>
                </a:gridCol>
                <a:gridCol w="1080118">
                  <a:extLst>
                    <a:ext uri="{9D8B030D-6E8A-4147-A177-3AD203B41FA5}">
                      <a16:colId xmlns:a16="http://schemas.microsoft.com/office/drawing/2014/main" xmlns="" val="1479599783"/>
                    </a:ext>
                  </a:extLst>
                </a:gridCol>
              </a:tblGrid>
              <a:tr h="480053">
                <a:tc>
                  <a:txBody>
                    <a:bodyPr/>
                    <a:lstStyle/>
                    <a:p>
                      <a:r>
                        <a:rPr lang="ru-RU" dirty="0" smtClean="0"/>
                        <a:t>Учебные предметы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 класс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 класс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 класс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8 класс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9 класс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4191469"/>
                  </a:ext>
                </a:extLst>
              </a:tr>
              <a:tr h="480053">
                <a:tc>
                  <a:txBody>
                    <a:bodyPr/>
                    <a:lstStyle/>
                    <a:p>
                      <a:r>
                        <a:rPr lang="ru-RU" dirty="0" smtClean="0"/>
                        <a:t>История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2,5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05430400"/>
                  </a:ext>
                </a:extLst>
              </a:tr>
              <a:tr h="480053">
                <a:tc>
                  <a:txBody>
                    <a:bodyPr/>
                    <a:lstStyle/>
                    <a:p>
                      <a:r>
                        <a:rPr lang="ru-RU" dirty="0" smtClean="0"/>
                        <a:t>Обществознание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984566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59432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Преподавание истории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 </a:t>
            </a:r>
            <a:r>
              <a:rPr lang="ru-RU" b="1" dirty="0">
                <a:solidFill>
                  <a:srgbClr val="FF0000"/>
                </a:solidFill>
              </a:rPr>
              <a:t>с 1 сентября 2025 года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5-7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классах число часов для изучения истории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часа в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неделю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класс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68 часов Всеобщая история, 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34 часа – История нашего края.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класс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28 часов Всеобщая история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57 часов – История России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17 часов – История нашего края</a:t>
            </a:r>
          </a:p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класс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28 часов Всеобщая история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57 часов История России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 часов – История нашего края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8-9-х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классах без изменений.</a:t>
            </a:r>
          </a:p>
          <a:p>
            <a:pPr marL="0" indent="0" algn="just">
              <a:buNone/>
            </a:pP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учебному курсу «История нашего края» к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сентября 2025 года 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будет актуализирована программа курса «История Самарского края» и разработаны методические рекомендации по реализации курса в 6-7 классах (на переходный период)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4574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Поурочное планирование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Два варианта поурочного планирования по предмету «История»: для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5,6,7 классов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–с. 731; для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8-9 классов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–с. 654 приказа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РФ от 09.10.2024 №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704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Поурочное планирование по предмету «Обществознание» для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8-9 классов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–с. 760 приказа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РФ от 09.10.2024 № 704	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661782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Преподавание истории </a:t>
            </a:r>
            <a:br>
              <a:rPr lang="ru-RU" b="1" dirty="0"/>
            </a:br>
            <a:r>
              <a:rPr lang="ru-RU" b="1" dirty="0"/>
              <a:t> </a:t>
            </a:r>
            <a:r>
              <a:rPr lang="ru-RU" b="1" dirty="0">
                <a:solidFill>
                  <a:srgbClr val="FF0000"/>
                </a:solidFill>
              </a:rPr>
              <a:t>с 1 сентября </a:t>
            </a:r>
            <a:r>
              <a:rPr lang="ru-RU" b="1" dirty="0" smtClean="0">
                <a:solidFill>
                  <a:srgbClr val="FF0000"/>
                </a:solidFill>
              </a:rPr>
              <a:t>2026 </a:t>
            </a:r>
            <a:r>
              <a:rPr lang="ru-RU" b="1" dirty="0">
                <a:solidFill>
                  <a:srgbClr val="FF0000"/>
                </a:solidFill>
              </a:rPr>
              <a:t>года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8 класс – 34 часа Всеобщая история</a:t>
            </a:r>
          </a:p>
          <a:p>
            <a:pPr marL="0" indent="0">
              <a:buNone/>
            </a:pPr>
            <a:r>
              <a:rPr lang="ru-RU" dirty="0" smtClean="0"/>
              <a:t>    68 часов – История России</a:t>
            </a:r>
          </a:p>
          <a:p>
            <a:r>
              <a:rPr lang="ru-RU" dirty="0" smtClean="0"/>
              <a:t> 9 класс – 23 часа Всеобщая история</a:t>
            </a:r>
          </a:p>
          <a:p>
            <a:pPr marL="0" indent="0">
              <a:buNone/>
            </a:pPr>
            <a:r>
              <a:rPr lang="ru-RU" dirty="0" smtClean="0"/>
              <a:t>     45 часов – История России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sz="1800" dirty="0" smtClean="0">
                <a:solidFill>
                  <a:srgbClr val="FF0000"/>
                </a:solidFill>
              </a:rPr>
              <a:t>Изучение истории первой четверти 19 века перенесено из программы 9-х классов в программу 8 классов. (Тема выпадает).</a:t>
            </a:r>
            <a:endParaRPr lang="ru-RU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94984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Учебники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1 сентября 2025 года преподавание истории в 5,6,7 классах будет осуществляться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новой линейке единых учебников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истории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33182474"/>
              </p:ext>
            </p:extLst>
          </p:nvPr>
        </p:nvGraphicFramePr>
        <p:xfrm>
          <a:off x="611560" y="2708920"/>
          <a:ext cx="7992890" cy="3096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8578">
                  <a:extLst>
                    <a:ext uri="{9D8B030D-6E8A-4147-A177-3AD203B41FA5}">
                      <a16:colId xmlns:a16="http://schemas.microsoft.com/office/drawing/2014/main" xmlns="" val="341341672"/>
                    </a:ext>
                  </a:extLst>
                </a:gridCol>
                <a:gridCol w="1598578">
                  <a:extLst>
                    <a:ext uri="{9D8B030D-6E8A-4147-A177-3AD203B41FA5}">
                      <a16:colId xmlns:a16="http://schemas.microsoft.com/office/drawing/2014/main" xmlns="" val="3589246620"/>
                    </a:ext>
                  </a:extLst>
                </a:gridCol>
                <a:gridCol w="1598578">
                  <a:extLst>
                    <a:ext uri="{9D8B030D-6E8A-4147-A177-3AD203B41FA5}">
                      <a16:colId xmlns:a16="http://schemas.microsoft.com/office/drawing/2014/main" xmlns="" val="4090110883"/>
                    </a:ext>
                  </a:extLst>
                </a:gridCol>
                <a:gridCol w="1598578">
                  <a:extLst>
                    <a:ext uri="{9D8B030D-6E8A-4147-A177-3AD203B41FA5}">
                      <a16:colId xmlns:a16="http://schemas.microsoft.com/office/drawing/2014/main" xmlns="" val="465510871"/>
                    </a:ext>
                  </a:extLst>
                </a:gridCol>
                <a:gridCol w="1598578">
                  <a:extLst>
                    <a:ext uri="{9D8B030D-6E8A-4147-A177-3AD203B41FA5}">
                      <a16:colId xmlns:a16="http://schemas.microsoft.com/office/drawing/2014/main" xmlns="" val="2773779374"/>
                    </a:ext>
                  </a:extLst>
                </a:gridCol>
              </a:tblGrid>
              <a:tr h="309634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93714769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1" y="2780929"/>
            <a:ext cx="1512168" cy="28803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78089" y="2708921"/>
            <a:ext cx="1501823" cy="295232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35896" y="2708920"/>
            <a:ext cx="1656183" cy="295232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92079" y="2780929"/>
            <a:ext cx="1656184" cy="288032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948262" y="2780929"/>
            <a:ext cx="1656188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7214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Преподавание </a:t>
            </a:r>
            <a:r>
              <a:rPr lang="ru-RU" b="1" dirty="0" smtClean="0"/>
              <a:t> </a:t>
            </a:r>
            <a:r>
              <a:rPr lang="ru-RU" b="1" dirty="0"/>
              <a:t>обществознания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solidFill>
                  <a:srgbClr val="FF0000"/>
                </a:solidFill>
              </a:rPr>
              <a:t>с </a:t>
            </a:r>
            <a:r>
              <a:rPr lang="ru-RU" b="1" dirty="0">
                <a:solidFill>
                  <a:srgbClr val="FF0000"/>
                </a:solidFill>
              </a:rPr>
              <a:t>1 сентября 2025 года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6-7 классах обществознание не изучается</a:t>
            </a: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8-9-х классах БЕЗ ИЗМЕНЕНИЙ</a:t>
            </a: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обществознание изучается,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заканчивается изучение курса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час в неделю в течение каждого года обучения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Поурочное планирование для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8-9 классов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–с. 760 приказа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РФ от 09.10.2024 №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704</a:t>
            </a:r>
          </a:p>
          <a:p>
            <a:pPr marL="0" indent="0"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1 сентября 2026 года – преподается только в 9 классе.</a:t>
            </a: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039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Учебники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1 сентября 2025 года занимаемся по учебникам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Мединского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5-7-х классах.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1 сентября 2026 года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анимаемся по учебникам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Мединского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Чубарьяна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8-9-х классах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442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Autofit/>
          </a:bodyPr>
          <a:lstStyle/>
          <a:p>
            <a:r>
              <a:rPr lang="ru-RU" sz="3200" b="1" dirty="0"/>
              <a:t>Варианты реализации модуля «Введение в Новейшую историю России» в рабочей программе по истории в 9 классе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Целостное в конце года обучения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Модуль «Введение в Новейшую историю России» изучается целостно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количестве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часов по окончании основного курса «Истории» (68 часов) в конце года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(выбор большинства педагогов и рекомендации РУМО).</a:t>
            </a:r>
          </a:p>
          <a:p>
            <a:pPr marL="0" indent="0" algn="just">
              <a:buNone/>
            </a:pP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Отдельно модуль «Введение в Новейшую историю России» в расписание и тарификацию не выделяется, так как он является составной частью ФРП по истории. Вариант изучения должен быть отражен в КТП рабочей программы по истории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тарификации учителей</a:t>
            </a:r>
          </a:p>
          <a:p>
            <a:pPr marL="0" indent="0" algn="just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часа в1 полугодии.</a:t>
            </a:r>
          </a:p>
          <a:p>
            <a:pPr marL="0" indent="0" algn="just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часа во втором полугодии.</a:t>
            </a:r>
          </a:p>
          <a:p>
            <a:pPr marL="0" indent="0" algn="just">
              <a:buNone/>
            </a:pPr>
            <a:endParaRPr lang="ru-RU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740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«История нашего края»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1800" dirty="0" smtClean="0">
                <a:solidFill>
                  <a:srgbClr val="FF0000"/>
                </a:solidFill>
              </a:rPr>
              <a:t>5 класс – 34 часа.</a:t>
            </a:r>
          </a:p>
          <a:p>
            <a:r>
              <a:rPr lang="ru-RU" sz="1800" dirty="0" smtClean="0"/>
              <a:t>История нашего края в древности (до образования российского государства или до вхождения края в его состав).</a:t>
            </a:r>
          </a:p>
          <a:p>
            <a:r>
              <a:rPr lang="ru-RU" sz="1800" dirty="0" smtClean="0">
                <a:solidFill>
                  <a:srgbClr val="FF0000"/>
                </a:solidFill>
              </a:rPr>
              <a:t>6 класс – 17 часов.</a:t>
            </a:r>
          </a:p>
          <a:p>
            <a:r>
              <a:rPr lang="ru-RU" sz="1800" dirty="0" smtClean="0"/>
              <a:t>История нашего края в истории России в Средние века и Новое время (до начала ХХ в.).</a:t>
            </a:r>
          </a:p>
          <a:p>
            <a:r>
              <a:rPr lang="ru-RU" sz="1800" dirty="0" smtClean="0">
                <a:solidFill>
                  <a:srgbClr val="FF0000"/>
                </a:solidFill>
              </a:rPr>
              <a:t>7 класс – 17 часов.</a:t>
            </a:r>
          </a:p>
          <a:p>
            <a:r>
              <a:rPr lang="ru-RU" sz="1800" dirty="0" smtClean="0"/>
              <a:t>История нашего края в Новейшее время (начало </a:t>
            </a:r>
            <a:r>
              <a:rPr lang="en-US" sz="1800" dirty="0" smtClean="0"/>
              <a:t>XX </a:t>
            </a:r>
            <a:r>
              <a:rPr lang="ru-RU" sz="1800" dirty="0" smtClean="0"/>
              <a:t>в. – настоящее время).</a:t>
            </a:r>
          </a:p>
          <a:p>
            <a:r>
              <a:rPr lang="ru-RU" sz="1800" dirty="0" smtClean="0"/>
              <a:t>В случае наличия учебных пособий по истории субъекта РФ они могут использоваться  для организации процесса обучения и воспитания по учебному курсу.</a:t>
            </a:r>
          </a:p>
          <a:p>
            <a:r>
              <a:rPr lang="ru-RU" sz="1800" dirty="0" smtClean="0"/>
              <a:t>Рекомендуем в рамках проведения занятий запланировать посещение краеведческих, исторических, школьных музеев, иных научно-просветительских учреждений.</a:t>
            </a:r>
          </a:p>
          <a:p>
            <a:r>
              <a:rPr lang="ru-RU" sz="1800" dirty="0" smtClean="0"/>
              <a:t>Учебный материал  должен соответствовать </a:t>
            </a:r>
            <a:r>
              <a:rPr lang="ru-RU" sz="1800" dirty="0" err="1" smtClean="0"/>
              <a:t>психовозрастным</a:t>
            </a:r>
            <a:r>
              <a:rPr lang="ru-RU" sz="1800" dirty="0" smtClean="0"/>
              <a:t> особенностям обучающихся и опираться на систему традиционных российских ценностей.</a:t>
            </a:r>
          </a:p>
          <a:p>
            <a:endParaRPr lang="ru-RU" sz="1800" dirty="0" smtClean="0"/>
          </a:p>
        </p:txBody>
      </p:sp>
    </p:spTree>
    <p:extLst>
      <p:ext uri="{BB962C8B-B14F-4D97-AF65-F5344CB8AC3E}">
        <p14:creationId xmlns:p14="http://schemas.microsoft.com/office/powerpoint/2010/main" xmlns="" val="24898388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/>
              <a:t>Внесение изменений в ООП СОО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Содержательный раздел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Синхронизировать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рабочие программы с их обновленной версией по учебным предметам: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«Русский язык»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«Литература»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«История»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«Обществознание»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«Математика»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«География»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«Физика»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«Биология»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«Труд (технология)»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«Физическая культура»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«Основы безопасности и защиты Родины»</a:t>
            </a:r>
          </a:p>
          <a:p>
            <a:pPr marL="0" indent="0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Поурочное планирование –в соответствии с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ФРП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Ссылка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изменения ФРП ФОП СОО:</a:t>
            </a:r>
          </a:p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disk.yandex.ru/i/N2mj_7BDAKKiRg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393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Autofit/>
          </a:bodyPr>
          <a:lstStyle/>
          <a:p>
            <a:r>
              <a:rPr lang="ru-RU" sz="1400" b="1" dirty="0" smtClean="0"/>
              <a:t>Кодификатор проверяемых </a:t>
            </a:r>
            <a:r>
              <a:rPr lang="ru-RU" sz="1400" b="1" dirty="0"/>
              <a:t>требований к </a:t>
            </a:r>
            <a:r>
              <a:rPr lang="ru-RU" sz="1400" b="1" dirty="0" err="1" smtClean="0"/>
              <a:t>метапредметным</a:t>
            </a:r>
            <a:r>
              <a:rPr lang="ru-RU" sz="1400" b="1" dirty="0" smtClean="0"/>
              <a:t> результатам </a:t>
            </a:r>
            <a:r>
              <a:rPr lang="ru-RU" sz="1400" b="1" dirty="0"/>
              <a:t>освоения ООП СОО</a:t>
            </a:r>
            <a:endParaRPr lang="ru-RU" sz="1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841138688"/>
              </p:ext>
            </p:extLst>
          </p:nvPr>
        </p:nvGraphicFramePr>
        <p:xfrm>
          <a:off x="179512" y="548678"/>
          <a:ext cx="8856984" cy="6021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1965">
                  <a:extLst>
                    <a:ext uri="{9D8B030D-6E8A-4147-A177-3AD203B41FA5}">
                      <a16:colId xmlns:a16="http://schemas.microsoft.com/office/drawing/2014/main" xmlns="" val="3506322866"/>
                    </a:ext>
                  </a:extLst>
                </a:gridCol>
                <a:gridCol w="7405019">
                  <a:extLst>
                    <a:ext uri="{9D8B030D-6E8A-4147-A177-3AD203B41FA5}">
                      <a16:colId xmlns:a16="http://schemas.microsoft.com/office/drawing/2014/main" xmlns="" val="469809645"/>
                    </a:ext>
                  </a:extLst>
                </a:gridCol>
              </a:tblGrid>
              <a:tr h="504058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проверяемого требования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Проверяемые требования к </a:t>
                      </a:r>
                      <a:r>
                        <a:rPr lang="ru-RU" sz="12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метапредметным</a:t>
                      </a: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результатам освоения ООП среднего общего образования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008513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Познавательные УУД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37702055"/>
                  </a:ext>
                </a:extLst>
              </a:tr>
              <a:tr h="267287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Базовые логические действия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77385506"/>
                  </a:ext>
                </a:extLst>
              </a:tr>
              <a:tr h="301744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Устанавливать существенный признак или основания для сравнения, классификации и обобщения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57761259"/>
                  </a:ext>
                </a:extLst>
              </a:tr>
              <a:tr h="255847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Выявлять закономерности и  противоречия в рассматриваемых явлениях  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65654803"/>
                  </a:ext>
                </a:extLst>
              </a:tr>
              <a:tr h="521806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Самостоятельно формулировать и актуализировать проблему, рассматривать её всесторонне; определять цели деятельности, задавать параметры и критерии их достижения….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24408328"/>
                  </a:ext>
                </a:extLst>
              </a:tr>
              <a:tr h="297882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Базовые исследовательские действия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6459974"/>
                  </a:ext>
                </a:extLst>
              </a:tr>
              <a:tr h="349145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1.2.1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Владеть навыками учебно-исследовательской и проектной деятельности, навыками разрешения проблем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56222785"/>
                  </a:ext>
                </a:extLst>
              </a:tr>
              <a:tr h="489623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1.2.2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Овладение видами деятельности по получению нового знания, его интерпретации, преобразованию и применению в различных учебных ситуациях, в том числе при создании учебных и социальных проблем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29463512"/>
                  </a:ext>
                </a:extLst>
              </a:tr>
              <a:tr h="521806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1.2.3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Формирование научного типа мышления, владение научной</a:t>
                      </a:r>
                    </a:p>
                    <a:p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терминологией, ключевыми понятиями и методами…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800903"/>
                  </a:ext>
                </a:extLst>
              </a:tr>
              <a:tr h="289169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с информацией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85504090"/>
                  </a:ext>
                </a:extLst>
              </a:tr>
              <a:tr h="498476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1.3.1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Владеть навыками получения информации из источников разных типов, самостоятельно  осуществлять  поиск,  анализ, систематизацию и интерпретацию информации различных видов и форм представления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03592059"/>
                  </a:ext>
                </a:extLst>
              </a:tr>
              <a:tr h="418741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1.3.2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Создавать   тексты  в  различных форматах с учётом назначения информации и целевой аудитории, выбирая оптимальную форму представления и визуализации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8588057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1.3.3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Оценивать достоверность, легитимность информации, её соответствие правовым и морально-этическим нормам 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68850134"/>
                  </a:ext>
                </a:extLst>
              </a:tr>
              <a:tr h="452793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1.3.4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Использовать средства информационных и коммуникационных технологий      в       решении       когнитивных,       коммуникативных и организационных задач с соблюдением требований эргономики, техники безопасности, гигиены, ресурсосбережения, правовых и этических норм, норм информационной безопасности 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45273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98435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1400" b="1" dirty="0" smtClean="0"/>
              <a:t>Кодификатор проверяемых требований к </a:t>
            </a:r>
            <a:r>
              <a:rPr lang="ru-RU" sz="1400" b="1" dirty="0" err="1" smtClean="0"/>
              <a:t>метапредметным</a:t>
            </a:r>
            <a:r>
              <a:rPr lang="ru-RU" sz="1400" b="1" dirty="0" smtClean="0"/>
              <a:t> результатам освоения ООП среднего общего образования</a:t>
            </a:r>
            <a:endParaRPr lang="ru-RU" sz="14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451859154"/>
              </p:ext>
            </p:extLst>
          </p:nvPr>
        </p:nvGraphicFramePr>
        <p:xfrm>
          <a:off x="457200" y="908050"/>
          <a:ext cx="8507288" cy="5933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2761">
                  <a:extLst>
                    <a:ext uri="{9D8B030D-6E8A-4147-A177-3AD203B41FA5}">
                      <a16:colId xmlns:a16="http://schemas.microsoft.com/office/drawing/2014/main" xmlns="" val="975062564"/>
                    </a:ext>
                  </a:extLst>
                </a:gridCol>
                <a:gridCol w="6784527">
                  <a:extLst>
                    <a:ext uri="{9D8B030D-6E8A-4147-A177-3AD203B41FA5}">
                      <a16:colId xmlns:a16="http://schemas.microsoft.com/office/drawing/2014/main" xmlns="" val="4093178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проверяемого требования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baseline="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Проверяемые требования к </a:t>
                      </a:r>
                      <a:r>
                        <a:rPr lang="ru-RU" sz="1200" b="1" i="0" u="none" strike="noStrike" kern="1200" baseline="0" dirty="0" err="1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метапредметным</a:t>
                      </a:r>
                      <a:r>
                        <a:rPr lang="ru-RU" sz="1200" b="1" i="0" u="none" strike="noStrike" kern="1200" baseline="0" dirty="0" smtClean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результатам 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01613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Коммуникативные УУД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33255321"/>
                  </a:ext>
                </a:extLst>
              </a:tr>
              <a:tr h="305326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Общение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95101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Осуществлять коммуникации во всех сферах жизни; владеть различными способами общения и взаимодействия 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59911808"/>
                  </a:ext>
                </a:extLst>
              </a:tr>
              <a:tr h="26288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Развёрнуто и логично излагать свою точку зрения с использованием языковых средств 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45930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Аргументированно вести диалог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4524813"/>
                  </a:ext>
                </a:extLst>
              </a:tr>
              <a:tr h="226928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Регулятивные УУД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06661210"/>
                  </a:ext>
                </a:extLst>
              </a:tr>
              <a:tr h="288136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Самоорганизация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3341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3.1.1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Самостоятельно осуществлять познавательную деятельность, выявлять проблемы, ставить и формулировать собственные задачи в образовательной деятельности и жизненных ситуациях; давать оценку новым ситуациям….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69311846"/>
                  </a:ext>
                </a:extLst>
              </a:tr>
              <a:tr h="285328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Самоконтроль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66099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3.2.1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Давать оценку новым ситуациям, вносить коррективы в деятельность, оценивать соответствие результатов целям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78266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3.2.2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Владеть навыками познавательной рефлексии как осознания совершаемых действий и мыслительных процессов, их результатов и оснований;</a:t>
                      </a:r>
                    </a:p>
                    <a:p>
                      <a:pPr algn="just"/>
                      <a:r>
                        <a:rPr lang="ru-RU" sz="11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использовать приёмы рефлексии для оценки ситуации, выбора верного решения; уметь оценивать риски и своевременно принимать решения по их снижению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73134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Эмоциональный интеллект, </a:t>
                      </a:r>
                      <a:r>
                        <a:rPr lang="ru-RU" sz="11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предполагающий </a:t>
                      </a:r>
                      <a:r>
                        <a:rPr lang="ru-RU" sz="1100" b="0" i="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сформированность</a:t>
                      </a:r>
                      <a:r>
                        <a:rPr lang="ru-RU" sz="11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 саморегулирования, включающего самоконтроль, умение принимать ответственность за своё поведение, способность адаптироваться к эмоциональным изменениям и проявлять гибкость, быть открытым новому; внутренней мотивации, включающей стремление к достижению цели и успеху, оптимизм, инициативность, умение действовать, исходя из своих возможностей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168408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71342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10146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Количество часов в соответствии с федеральными рабочими программами на уровень  СОО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/>
          <a:lstStyle/>
          <a:p>
            <a:pPr marL="0" indent="0">
              <a:buNone/>
            </a:pPr>
            <a:r>
              <a:rPr lang="ru-RU" sz="1800" dirty="0" smtClean="0"/>
              <a:t>Преподавание </a:t>
            </a:r>
            <a:r>
              <a:rPr lang="ru-RU" sz="1800" b="1" dirty="0" err="1"/>
              <a:t>обществознания</a:t>
            </a:r>
            <a:r>
              <a:rPr lang="ru-RU" sz="1800" dirty="0" err="1"/>
              <a:t>в</a:t>
            </a:r>
            <a:r>
              <a:rPr lang="ru-RU" sz="1800" dirty="0"/>
              <a:t> 10-11 классах </a:t>
            </a:r>
            <a:r>
              <a:rPr lang="ru-RU" sz="1800" b="1" dirty="0">
                <a:solidFill>
                  <a:srgbClr val="FF0000"/>
                </a:solidFill>
              </a:rPr>
              <a:t>с 1 сентября 2025 </a:t>
            </a:r>
            <a:r>
              <a:rPr lang="ru-RU" sz="1800" dirty="0"/>
              <a:t>года будет осуществляться: в 10 классах –2 часа в неделю,  </a:t>
            </a:r>
            <a:r>
              <a:rPr lang="ru-RU" sz="1800" b="1" dirty="0">
                <a:solidFill>
                  <a:srgbClr val="FF0000"/>
                </a:solidFill>
              </a:rPr>
              <a:t>в 11 классах –1,5 часа в неделю. </a:t>
            </a:r>
            <a:endParaRPr lang="ru-RU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sz="1800" i="1" dirty="0"/>
              <a:t>стр. 1670  приказа </a:t>
            </a:r>
            <a:r>
              <a:rPr lang="ru-RU" sz="1800" i="1" dirty="0" err="1"/>
              <a:t>Минпросвещения</a:t>
            </a:r>
            <a:r>
              <a:rPr lang="ru-RU" sz="1800" i="1" dirty="0"/>
              <a:t> РФ от 09.10.2024 №</a:t>
            </a:r>
            <a:r>
              <a:rPr lang="ru-RU" sz="1800" i="1" dirty="0" smtClean="0"/>
              <a:t>704</a:t>
            </a:r>
          </a:p>
          <a:p>
            <a:pPr marL="0" indent="0">
              <a:buNone/>
            </a:pPr>
            <a:endParaRPr lang="ru-RU" sz="18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56141248"/>
              </p:ext>
            </p:extLst>
          </p:nvPr>
        </p:nvGraphicFramePr>
        <p:xfrm>
          <a:off x="611560" y="3501007"/>
          <a:ext cx="8352928" cy="2304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6589">
                  <a:extLst>
                    <a:ext uri="{9D8B030D-6E8A-4147-A177-3AD203B41FA5}">
                      <a16:colId xmlns:a16="http://schemas.microsoft.com/office/drawing/2014/main" xmlns="" val="829616021"/>
                    </a:ext>
                  </a:extLst>
                </a:gridCol>
                <a:gridCol w="1713136">
                  <a:extLst>
                    <a:ext uri="{9D8B030D-6E8A-4147-A177-3AD203B41FA5}">
                      <a16:colId xmlns:a16="http://schemas.microsoft.com/office/drawing/2014/main" xmlns="" val="702690481"/>
                    </a:ext>
                  </a:extLst>
                </a:gridCol>
                <a:gridCol w="1787620">
                  <a:extLst>
                    <a:ext uri="{9D8B030D-6E8A-4147-A177-3AD203B41FA5}">
                      <a16:colId xmlns:a16="http://schemas.microsoft.com/office/drawing/2014/main" xmlns="" val="2747196179"/>
                    </a:ext>
                  </a:extLst>
                </a:gridCol>
                <a:gridCol w="1547431">
                  <a:extLst>
                    <a:ext uri="{9D8B030D-6E8A-4147-A177-3AD203B41FA5}">
                      <a16:colId xmlns:a16="http://schemas.microsoft.com/office/drawing/2014/main" xmlns="" val="3297676329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xmlns="" val="3493576700"/>
                    </a:ext>
                  </a:extLst>
                </a:gridCol>
              </a:tblGrid>
              <a:tr h="768086">
                <a:tc>
                  <a:txBody>
                    <a:bodyPr/>
                    <a:lstStyle/>
                    <a:p>
                      <a:r>
                        <a:rPr lang="ru-RU" dirty="0" smtClean="0"/>
                        <a:t>Учебный</a:t>
                      </a:r>
                      <a:r>
                        <a:rPr lang="ru-RU" baseline="0" dirty="0" smtClean="0"/>
                        <a:t> предмет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 класс</a:t>
                      </a:r>
                    </a:p>
                    <a:p>
                      <a:r>
                        <a:rPr lang="ru-RU" dirty="0" smtClean="0"/>
                        <a:t>Базовый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 класс</a:t>
                      </a:r>
                    </a:p>
                    <a:p>
                      <a:r>
                        <a:rPr lang="ru-RU" dirty="0" smtClean="0"/>
                        <a:t>Базовый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 класс</a:t>
                      </a:r>
                    </a:p>
                    <a:p>
                      <a:r>
                        <a:rPr lang="ru-RU" dirty="0" smtClean="0"/>
                        <a:t>Углубленный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 класс</a:t>
                      </a:r>
                    </a:p>
                    <a:p>
                      <a:r>
                        <a:rPr lang="ru-RU" dirty="0" smtClean="0"/>
                        <a:t>Углублен-й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61233321"/>
                  </a:ext>
                </a:extLst>
              </a:tr>
              <a:tr h="768086">
                <a:tc>
                  <a:txBody>
                    <a:bodyPr/>
                    <a:lstStyle/>
                    <a:p>
                      <a:r>
                        <a:rPr lang="ru-RU" dirty="0" smtClean="0"/>
                        <a:t>История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21786439"/>
                  </a:ext>
                </a:extLst>
              </a:tr>
              <a:tr h="768086">
                <a:tc>
                  <a:txBody>
                    <a:bodyPr/>
                    <a:lstStyle/>
                    <a:p>
                      <a:r>
                        <a:rPr lang="ru-RU" dirty="0" smtClean="0"/>
                        <a:t>Обществознание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517955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341302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Расписание региональных предметных </a:t>
            </a:r>
            <a:r>
              <a:rPr lang="ru-RU" b="1" dirty="0" err="1"/>
              <a:t>вебинаров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31 марта 2025 года – учителя истории и обществознания.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40438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Сборник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2890391"/>
            <a:ext cx="6480720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БАНК ЗАДАНИЙ для текущего оценивания по учебному предмету «История»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ru-RU" dirty="0"/>
          </a:p>
          <a:p>
            <a:r>
              <a:rPr lang="ru-RU" dirty="0"/>
              <a:t> ОСНОВНОЕ ОБЩЕЕ ОБРАЗОВАНИЕ </a:t>
            </a:r>
            <a:endParaRPr lang="ru-RU" b="1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ru-RU" b="1" dirty="0"/>
              <a:t>Банк заданий для текущего оценивания по учебному предмету «История». Основное общее образование </a:t>
            </a:r>
            <a:r>
              <a:rPr lang="ru-RU" dirty="0"/>
              <a:t>/ Л. Н. Алексашкина, Е. А. </a:t>
            </a:r>
            <a:r>
              <a:rPr lang="ru-RU" dirty="0" err="1"/>
              <a:t>Крючкова</a:t>
            </a:r>
            <a:r>
              <a:rPr lang="ru-RU" dirty="0"/>
              <a:t>, И. Ю. Синельников, О. Н. </a:t>
            </a:r>
            <a:r>
              <a:rPr lang="ru-RU" dirty="0" err="1"/>
              <a:t>Шапарина</a:t>
            </a:r>
            <a:r>
              <a:rPr lang="ru-RU" dirty="0"/>
              <a:t>; под ред. А. Ю. </a:t>
            </a:r>
            <a:r>
              <a:rPr lang="ru-RU" dirty="0" err="1"/>
              <a:t>Лазебниковой</a:t>
            </a:r>
            <a:r>
              <a:rPr lang="ru-RU" dirty="0"/>
              <a:t>, О. Н. </a:t>
            </a:r>
            <a:r>
              <a:rPr lang="ru-RU" dirty="0" err="1"/>
              <a:t>Шапариной</a:t>
            </a:r>
            <a:r>
              <a:rPr lang="ru-RU" dirty="0"/>
              <a:t>. – М. : ФГБНУ «ИСРО», 2024. – 214 с.: ил. </a:t>
            </a:r>
          </a:p>
        </p:txBody>
      </p:sp>
    </p:spTree>
    <p:extLst>
      <p:ext uri="{BB962C8B-B14F-4D97-AF65-F5344CB8AC3E}">
        <p14:creationId xmlns:p14="http://schemas.microsoft.com/office/powerpoint/2010/main" xmlns="" val="376786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838</TotalTime>
  <Words>2070</Words>
  <Application>Microsoft Office PowerPoint</Application>
  <PresentationFormat>Экран (4:3)</PresentationFormat>
  <Paragraphs>332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Слайд 1</vt:lpstr>
      <vt:lpstr>Новое в нормативных актах С 1 сентября 2025 г.</vt:lpstr>
      <vt:lpstr>Новое в нормативных актах С 1 сентября 2025 г.</vt:lpstr>
      <vt:lpstr>Кодификатор проверяемых требований к метапредметным результатам освоения ООП ООО</vt:lpstr>
      <vt:lpstr>Кодификатор проверяемых требований к метапредметным результатам освоения ООП ООО</vt:lpstr>
      <vt:lpstr>Кодификатор проверяемых требований к метапредметным результатам освоения ООП ООО</vt:lpstr>
      <vt:lpstr>Учебный план основного общего образования, 5-дневная учебная неделя </vt:lpstr>
      <vt:lpstr>Учебный план основного общего образования, 5-дневная учебная неделя</vt:lpstr>
      <vt:lpstr>Учебный план основного общего образования, 6-дневнаяучебная неделя</vt:lpstr>
      <vt:lpstr>Преподавание истории   с 1 сентября 2025 года</vt:lpstr>
      <vt:lpstr>Поурочное планирование</vt:lpstr>
      <vt:lpstr>Преподавание истории   с 1 сентября 2026 года</vt:lpstr>
      <vt:lpstr>Учебники</vt:lpstr>
      <vt:lpstr>Преподавание  обществознания  с 1 сентября 2025 года</vt:lpstr>
      <vt:lpstr>Учебники</vt:lpstr>
      <vt:lpstr>Варианты реализации модуля «Введение в Новейшую историю России» в рабочей программе по истории в 9 классе</vt:lpstr>
      <vt:lpstr>«История нашего края»</vt:lpstr>
      <vt:lpstr>Внесение изменений в ООП СОО</vt:lpstr>
      <vt:lpstr>Кодификатор проверяемых требований к метапредметным результатам освоения ООП СОО</vt:lpstr>
      <vt:lpstr>Кодификатор проверяемых требований к метапредметным результатам освоения ООП среднего общего образования</vt:lpstr>
      <vt:lpstr>Количество часов в соответствии с федеральными рабочими программами на уровень  СОО</vt:lpstr>
      <vt:lpstr>Расписание региональных предметных вебинаров</vt:lpstr>
      <vt:lpstr>Сборник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Результаты ОГЭ по истории 2023 г.</dc:title>
  <dc:creator>Администратор</dc:creator>
  <cp:lastModifiedBy>Татьяна</cp:lastModifiedBy>
  <cp:revision>97</cp:revision>
  <dcterms:created xsi:type="dcterms:W3CDTF">2023-08-10T11:13:43Z</dcterms:created>
  <dcterms:modified xsi:type="dcterms:W3CDTF">2025-03-25T14:21:43Z</dcterms:modified>
</cp:coreProperties>
</file>