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2" r:id="rId19"/>
    <p:sldId id="275" r:id="rId20"/>
    <p:sldId id="276" r:id="rId21"/>
    <p:sldId id="280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AB1A0E2-257F-4020-B123-E484E722E7F0}" type="datetimeFigureOut">
              <a:rPr lang="ru-RU" smtClean="0"/>
              <a:pPr/>
              <a:t>27.10.2025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6F71FCE-0B19-4C2A-AAF9-9BA1A95A1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 по оцениванию творческих работ по русскому языку в 9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классах 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025-2026 учебном году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Выполнила: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Александрова Евгения Станиславовна, учитель русского языка и литературы, ГБОУ гимназия «ОЦ «Гармония» г.о. Отрадный Самарской области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42844" y="285728"/>
            <a:ext cx="8786874" cy="6572272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Методические рекомендации по оцениванию творческих работ по русскому языку в 9 классах [Письмо ИРО № 214 от 07.04.23]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714488"/>
            <a:ext cx="821537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основе приказа Министерства просвещения Российской Федерации от 31.05.2021 № 287 «Об утверждении федерального государственного образовательного стандарта основного общего образования» и Федеральной образовательной программы основного общего образования (приказ Министерства просвещения Российской Федерации от 18.05.2023 № 370 «Об утверждении федеральной образовательной программы основного общего образования») обновлены кодификаторы проверяемых требований к результатам освоения основной образовательной программы основного общего образования и элементов содержания для проведения основного государственного экзамена, а также спецификации КИМ ОГЭ 2025 г. по русскому языку. При этом сохранена и проиллюстрирована преемственность с кодификаторами прошлых лет.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792869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Итоговая оценка (итоговая аттестация) по предмету складывается из результатов внутренней и внешней оценки.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результатам внешней оценки относятся результаты ГИА.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результатам внутренней оценки относятся предметные результаты, зафиксированные в системе накопленной оценки и результаты выполнения итоговой работы по предмету.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493574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проведении ОГЭ используются контрольные измерительные материалы стандартизированной формы, что позволяет педагогам при проведении итоговых работ пользоваться материалами из открытого банка заданий. Для мониторинга обучающихся 9-х классов проводят пробный вариант ОГЭ по русскому языку, где работы оцениваются в соответствии с предлагаемыми критериями.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Скорректировать критерии оценки обученности и избежать большого разрыва между итоговыми отметками по учебному предмету «Русский язык» и результатами обучающихся на ОГЭ, на наш взгляд, помогут изменения формы проведения контрольных процедур по предмету и подхода в оценивании творческих, контрольных работ в 9 классе.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Скорректировать критерии оценки обученности и избежать большого разрыва между итоговыми отметками по учебному предмету «Русский язык» и результатами обучающихся на ОГЭ, на наш взгляд, помогут изменения формы проведения контрольных процедур по предмету и подхода в оценивании творческих, контрольных работ в 9 классе.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93574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Проводить творческие и контрольные работы в 9 классах в формате, приближенном к ОГЭ (сжатое изложение, сочинения-рассуждения, тесты).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 время организации и проведения часов контроля, на которые отводится от 40 до 80 минут, педагог выбирает определенный вид работы и оценивает её одной отметкой, которая выставляется путем перевода первичных баллов в соответствии с разработанной шкалой.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конце учебного года проводится контрольная работа в формате ОГЭ (сжатое изложение, тест, сочинение-рассуждение).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578687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Предлагаемые критерии оценки результатов обучающихся составлены с опорой на критерии внешних процедур оценивания качества образования по русскому языку (ОГЭ). С учётом времени, отведённого для проведения контрольных работ, ограниченного 40 или 80 минутами, а также рекомендуемого объёма отдельных видов работ в формате ОГЭ, были скорректированы требования к объёму работ, баллы по критериям за грамотность.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Творческая контрольная работа оценивается путем сложения баллов по критериям и их перевода в пятибалльную систему оценивания. В условиях средневзвешенного оценивания, выставления одной отметки на экзамене, данный подход позволяет перейти к единообразной процедуре оценивания контрольных творческих работ обучающихся и минимизировать разрыв между годовыми и итоговыми отметками у обучающихся.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221497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изложения предлагаем использовать именно формат сжатого, потому что такое изложение считается одним из самых трудных способов работы с текстом.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написании сжатого изложения необходимо осуществлять компрессию, т.е. сжатие воспринятой информации, результатом чего является построение собственного текста.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Сжатое изложение требует не просто мобилизации памяти школьников и внимания к нормам правописания, но и умения отбирать существенную информацию, структурировать воспринимаемого на слух: ученик должен выполнить информационную обработку текста. При этом он должен продемонстрировать не только репродуктивные, но и продуктивные навыки: умение отбирать лексические и грамматические средства, помогающие передать прослушанную информацию.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учётом формата ОГЭ объём исходного текста должен составлять около 200 слов; объем сжатого изложения - 80-100 слов.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Сжатое изложение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2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48"/>
                <a:gridCol w="7143800"/>
                <a:gridCol w="1285852"/>
              </a:tblGrid>
              <a:tr h="698131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Критерии оценивания сжатого изложения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</a:tr>
              <a:tr h="698131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ИК1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 изложения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3095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точно передал основное содержание прослушанного текста, отразив все важные для его восприятия микротемы.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3095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передал основное содержание прослушанного текста, но упустил или добавил более одной микротемы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3095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передал основное содержание  прослушанного текста, но упустил или добавил более одной микротемы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8131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ИК2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Сжатие исходного текста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3095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применил один или несколько приёмов сжатия текста, использовав их на протяжении всего текста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8131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применил один или несколько приёмов сжатия двух микротем текста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3095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применил один или несколько приёмов сжатия текста одной микротемы текста, или учащийся не использовал приёмы сжатия текста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2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24"/>
                <a:gridCol w="6929486"/>
                <a:gridCol w="135729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оценивания сжатого изложения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Баллы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ИК3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Логичность речи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Логические ошибки отсутствуют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Допущена одна логическая ошибка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Допущено две логические ошибки или более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3000">
                <a:tc gridSpan="3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Максимальное количество баллов за сжатое изложение по критериям ИК1–ИК3  - 6 баллов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Сочинение — вид письменной школьной работы, представляющий изложение своих мыслей и чувств по заданной теме.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качестве контрольной работы в соответствии с форматом ОГЭ используются сочинения по тексту: сочинение-рассуждение на лингвистическую тему; сочинение-рассуждение на тему, связанную с анализом текста или с анализом смысла морально-этического понятия.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Сочинение подобного формата проверяет сформированность умения выпускника комментировать элементы текста с опорой на этот текст, адекватно воспринимая и понимая авторский замысел.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Сочинение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"/>
          <a:ext cx="9144000" cy="6857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724"/>
                <a:gridCol w="7143800"/>
                <a:gridCol w="1079476"/>
              </a:tblGrid>
              <a:tr h="100652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Критерии оценивания сочинения (описание, повествование, рассуждение)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</a:tr>
              <a:tr h="672332">
                <a:tc rowSpan="3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СК1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обоснованного ответа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233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Учащийся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дал обоснованный ответ на вопрос, сформулированный в теме сочинения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911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Учащийся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дал необоснованный ответ, сформулированный в теме сочинения или учащийся не ответил на вопрос, сформулированный в теме сочинения</a:t>
                      </a: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2332">
                <a:tc rowSpan="4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СК2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примеров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894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привел два примера: один пример из прочитанного текста, а другой – из жизненного опыта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или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учащийся привел два примера из прочитанного текста.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233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привел один пример из прочитанного текста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9409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Учащийся не привел ни одного примера.</a:t>
                      </a:r>
                    </a:p>
                    <a:p>
                      <a:r>
                        <a:rPr lang="ru-RU" sz="140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Указание к оцениванию: </a:t>
                      </a:r>
                      <a:r>
                        <a:rPr lang="ru-RU" sz="140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не учитываются примеры,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источниками которых являются </a:t>
                      </a:r>
                      <a:r>
                        <a:rPr lang="ru-RU" sz="14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комикс,аниме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фанфик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графический роман, компьютерная игра и другие подобные виды представления информации</a:t>
                      </a:r>
                      <a:endParaRPr lang="ru-RU" sz="14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4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48"/>
                <a:gridCol w="7072362"/>
                <a:gridCol w="1357290"/>
              </a:tblGrid>
              <a:tr h="7620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Критерии оценивания сочинения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Баллы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Логичность речи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Логические ошибки отсутствуют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Допущена одна логическая ошибка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Допущены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две логические ошибки и более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Композиционная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стройность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Работа характеризуется трехчастной композицией ,ошибки в построении текста отсутствуют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 работе нарушена трехчастная композиция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или 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 построении текста допущена одна ошибка и более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Максимальное количество баллов по критериям СК1-СК4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85798"/>
          <a:ext cx="9144000" cy="6072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00"/>
                <a:gridCol w="6826298"/>
                <a:gridCol w="1317602"/>
              </a:tblGrid>
              <a:tr h="706949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 оценки грамотности и фактической точности речи экзаменуемого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</a:tr>
              <a:tr h="670657">
                <a:tc rowSpan="4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ГК1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орфографических норм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0657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Орфографических ошибок нет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0657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Допущена 1-2 ошибки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0657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Допущено 2-4 ошибки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0657">
                <a:tc rowSpan="4"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ГК2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пунктуационных норм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0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Пунктуационных ошибок нет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0657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Допущена одна - две ошибки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0657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</a:t>
                      </a:r>
                      <a:r>
                        <a:rPr lang="ru-RU" sz="18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более двух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ошибок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Таблица для оценивания грамотности по результатам проверки одного текста (сочинение или изложение).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2"/>
          <a:ext cx="9144000" cy="6970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62"/>
                <a:gridCol w="6858048"/>
                <a:gridCol w="1357290"/>
              </a:tblGrid>
              <a:tr h="956257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 оценки грамотности и фактической точности речи экзаменуемого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</a:tr>
              <a:tr h="401039">
                <a:tc rowSpan="4"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ГК3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грамматических норм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71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Грамматических ошибок нет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969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одна - две ошибки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225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Допущено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более</a:t>
                      </a:r>
                      <a:r>
                        <a:rPr lang="ru-RU" sz="18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двух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ошибок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3736">
                <a:tc rowSpan="4">
                  <a:txBody>
                    <a:bodyPr/>
                    <a:lstStyle/>
                    <a:p>
                      <a:r>
                        <a:rPr lang="ru-RU" sz="1800" b="1" dirty="0" smtClean="0"/>
                        <a:t>ГК4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Соблюдение речевых норм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</a:tr>
              <a:tr h="44058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Речевых ошибок нет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</a:t>
                      </a:r>
                      <a:endParaRPr lang="ru-RU" sz="1800" dirty="0"/>
                    </a:p>
                  </a:txBody>
                  <a:tcPr/>
                </a:tc>
              </a:tr>
              <a:tr h="4156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Допущены одна-две ошибки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</a:tr>
              <a:tr h="4156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Допущено более 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двух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ошибок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</a:tr>
              <a:tr h="321949">
                <a:tc rowSpan="3"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ФК1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Фактическая точность письменной речи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6893"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Фактические ошибки отсутствуют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6893"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Допущена одна ошибка и более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93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Максимальное количество баллов за сочинение и изложение по критериям ФК1, ГК1–ГК4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85798"/>
          <a:ext cx="9144000" cy="6072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38"/>
                <a:gridCol w="6643734"/>
                <a:gridCol w="1428728"/>
              </a:tblGrid>
              <a:tr h="69187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оценки грамотности и фактической точности речи экзаменуемого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Баллы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0241">
                <a:tc rowSpan="5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ГК1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орфографических норм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2801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Орфографических ошибок нет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484471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Допущена 1-2 ошибки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502971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Допущено 2-4 ошибки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484471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Допущено 5 ошибок и более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506033">
                <a:tc rowSpan="5"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ГК2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пунктуационных норм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28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Пунктуационных ошибок нет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2801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Допущена одна - две ошибки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71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3-4 ошибки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71">
                <a:tc vMerge="1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Допущено 5 ошибок и более 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Таблица для оценивания грамотности по результатам проверки двух текстов (сочинение и изложение).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156781"/>
          <a:ext cx="9144000" cy="4800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14"/>
                <a:gridCol w="6143668"/>
                <a:gridCol w="1785918"/>
              </a:tblGrid>
              <a:tr h="920085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оценки грамотности и фактической точности речи экзаменуемого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</a:tr>
              <a:tr h="368034">
                <a:tc rowSpan="5"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ГК3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Соблюдение грамматических норм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91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Грамматических ошибок нет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/>
                </a:tc>
              </a:tr>
              <a:tr h="39991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Допущены одна - две ошибки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</a:tr>
              <a:tr h="2694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Допущены 3-4 ошибки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  <a:tr h="22921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Допущено 5 ошибок и более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  <a:tr h="325120">
                <a:tc rowSpan="5">
                  <a:txBody>
                    <a:bodyPr/>
                    <a:lstStyle/>
                    <a:p>
                      <a:r>
                        <a:rPr lang="ru-RU" b="1" dirty="0" smtClean="0"/>
                        <a:t>ГК4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Соблюдение речевых норм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Речевых ошибок нет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</a:tr>
              <a:tr h="1807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Допущены одна-две ошибки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  <a:tr h="39991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Допущено более три-четыре  ошибки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  <a:tr h="24066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Допущено 5 ошибок и более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4643446"/>
          <a:ext cx="9144000" cy="2214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14"/>
                <a:gridCol w="6215106"/>
                <a:gridCol w="1714480"/>
              </a:tblGrid>
              <a:tr h="456092">
                <a:tc rowSpan="3"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ФК1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Фактическая точность письменной речи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439"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Фактические ошибки отсутствуют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5439"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Допущена одна ошибка и более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758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Максимальное количество баллов за сочинение и изложение по критериям ФК1, ГК1–ГК4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500044"/>
          <a:ext cx="9144000" cy="6357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705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 по пятибалльной шкале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Суммарный первичный балл за работу в целом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  <a:tr h="918827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6-0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  <a:tr h="918827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9-7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  <a:tr h="167487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12-10,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них не менее 4 баллов за грамотность (по критериям ГК1-ГК4). Если по критериям ГК1-ГК4 обучающийся набрал менее 4 баллов, выставляется отметка «3»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  <a:tr h="167487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15-13,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них не менее 5 баллов за грамотность (по критериям ГК1-ГК4). Если по критериям ГК1-ГК4 обучающийся набрал менее 5 баллов, выставляется отметка «4».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Шкала перевода баллов для ИЗЛОЖЕНИЯ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14356"/>
          <a:ext cx="9144000" cy="6143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6706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Оценка по пятибалльной шкале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Суммарный первичный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балл за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работу в целом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0" marR="50800" marT="76200" marB="76200"/>
                </a:tc>
              </a:tr>
              <a:tr h="670609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7-0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0" marR="50800" marT="76200" marB="76200"/>
                </a:tc>
              </a:tr>
              <a:tr h="670609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11-8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0" marR="50800" marT="76200" marB="76200"/>
                </a:tc>
              </a:tr>
              <a:tr h="2487744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14-12, 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 них не менее 4 баллов за грамотность (по критериям ГК1-ГК4). Если по критериям ГК1-ГК4 обучающийся набрал менее 4 баллов, выставляется отметка «3»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0" marR="50800" marT="76200" marB="76200"/>
                </a:tc>
              </a:tr>
              <a:tr h="164407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17 - 15, 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 них не менее 5 баллов за грамотность (по критериям ГК1-ГК4). Если по критериям ГК1-ГК4 обучающийся набрал менее 5 баллов, выставляется отметка «4».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Шкала перевода баллов для СОЧИНЕНИЯ (7+9= 16 баллов)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214419"/>
          <a:ext cx="9144000" cy="564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081118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по пятибалльной шкале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Суммарный первичный балл</a:t>
                      </a:r>
                    </a:p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работу в целом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11206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12-0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  <a:tr h="597441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17-13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  <a:tr h="1646577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22-18,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 них не менее 4 баллов за грамотность (по критериям ГК1-ГК4). Если по критериям ГК1-ГК4 обучающийся набрал менее 4 баллов, выставляется отметка «3»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  <a:tr h="1607238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26 - 23,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из них не менее 6 баллов за грамотность (по критериям ГК1-ГК4). Если по критериям ГК1-ГК4 обучающийся набрал менее 6 баллов, выставляется отметка «4».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00" marR="50800" marT="76200" marB="7620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Шкала перевода баллов для контрольной работы, в которой предусмотрено написание изложения и сочинения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0" u="sng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(оценивание работы осуществляется в соответствии с критериями, разработанными для ОГЭ: 6+7+13/</a:t>
            </a:r>
            <a:r>
              <a:rPr lang="ru-RU" sz="2000" b="0" u="sng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изложение+сочинение+грамотность</a:t>
            </a:r>
            <a:r>
              <a:rPr lang="ru-RU" sz="2000" b="0" u="sng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4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Правильное выполнение заданий 2-12 оценивается 1 баллом.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Задание считается выполненным верно, если ответ записан в той форме, которая указана в инструкции по выполнению задания и  полностью совпадает с эталоном ответа.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Порядок следования символов при записи ответов на задания № 3,3,5-7, 10,11 не имеет значения. Порядок следования символов при записи ответа на задание 4 имеет значение.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Проверка заданий 2-12</a:t>
            </a:r>
            <a:endParaRPr lang="ru-RU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138</TotalTime>
  <Words>1681</Words>
  <Application>Microsoft Office PowerPoint</Application>
  <PresentationFormat>Экран (4:3)</PresentationFormat>
  <Paragraphs>240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Открытая</vt:lpstr>
      <vt:lpstr>Методические рекомендации по оцениванию творческих работ по русскому языку в 9 классах в 2025-2026 учебном году</vt:lpstr>
      <vt:lpstr>Слайд 2</vt:lpstr>
      <vt:lpstr>Слайд 3</vt:lpstr>
      <vt:lpstr>Слайд 4</vt:lpstr>
      <vt:lpstr>Слайд 5</vt:lpstr>
      <vt:lpstr>Слайд 6</vt:lpstr>
      <vt:lpstr>Слайд 7</vt:lpstr>
      <vt:lpstr>Сжатое изложение</vt:lpstr>
      <vt:lpstr>Слайд 9</vt:lpstr>
      <vt:lpstr>Слайд 10</vt:lpstr>
      <vt:lpstr>Сочинение</vt:lpstr>
      <vt:lpstr>Слайд 12</vt:lpstr>
      <vt:lpstr>Слайд 13</vt:lpstr>
      <vt:lpstr>Таблица для оценивания грамотности по результатам проверки одного текста (сочинение или изложение).</vt:lpstr>
      <vt:lpstr>Слайд 15</vt:lpstr>
      <vt:lpstr>Таблица для оценивания грамотности по результатам проверки двух текстов (сочинение и изложение).</vt:lpstr>
      <vt:lpstr>Слайд 17</vt:lpstr>
      <vt:lpstr>Шкала перевода баллов для ИЗЛОЖЕНИЯ </vt:lpstr>
      <vt:lpstr>Шкала перевода баллов для СОЧИНЕНИЯ (7+9= 16 баллов)</vt:lpstr>
      <vt:lpstr>Шкала перевода баллов для контрольной работы, в которой предусмотрено написание изложения и сочинения (оценивание работы осуществляется в соответствии с критериями, разработанными для ОГЭ: 6+7+13/изложение+сочинение+грамотность) </vt:lpstr>
      <vt:lpstr>Проверка заданий 2-12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по оцениванию творческих работ по русскому языку в 9 классах</dc:title>
  <dc:creator>User</dc:creator>
  <cp:lastModifiedBy>User</cp:lastModifiedBy>
  <cp:revision>15</cp:revision>
  <dcterms:created xsi:type="dcterms:W3CDTF">2025-10-26T16:42:23Z</dcterms:created>
  <dcterms:modified xsi:type="dcterms:W3CDTF">2025-10-27T02:56:43Z</dcterms:modified>
</cp:coreProperties>
</file>