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92F713-CAC3-4B7B-80FB-249DC39EEF38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EF294-F12E-49FA-AEFE-F13016FBE3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3069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DF1-4749-4DBF-BFEA-3605F1533FD0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AB910-D5DD-442A-8D30-8FD0E8A6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39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DF1-4749-4DBF-BFEA-3605F1533FD0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AB910-D5DD-442A-8D30-8FD0E8A6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960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DF1-4749-4DBF-BFEA-3605F1533FD0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AB910-D5DD-442A-8D30-8FD0E8A6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442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DF1-4749-4DBF-BFEA-3605F1533FD0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AB910-D5DD-442A-8D30-8FD0E8A6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142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DF1-4749-4DBF-BFEA-3605F1533FD0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AB910-D5DD-442A-8D30-8FD0E8A6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373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DF1-4749-4DBF-BFEA-3605F1533FD0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AB910-D5DD-442A-8D30-8FD0E8A6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41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DF1-4749-4DBF-BFEA-3605F1533FD0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AB910-D5DD-442A-8D30-8FD0E8A6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875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DF1-4749-4DBF-BFEA-3605F1533FD0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AB910-D5DD-442A-8D30-8FD0E8A6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329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DF1-4749-4DBF-BFEA-3605F1533FD0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AB910-D5DD-442A-8D30-8FD0E8A6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897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DF1-4749-4DBF-BFEA-3605F1533FD0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AB910-D5DD-442A-8D30-8FD0E8A6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01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ADF1-4749-4DBF-BFEA-3605F1533FD0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AB910-D5DD-442A-8D30-8FD0E8A6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22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1ADF1-4749-4DBF-BFEA-3605F1533FD0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AB910-D5DD-442A-8D30-8FD0E8A6A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08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36072"/>
            <a:ext cx="9144000" cy="3532909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Методика и формы </a:t>
            </a: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активного </a:t>
            </a: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сотрудничества классного руководителя </a:t>
            </a: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родителями»</a:t>
            </a:r>
            <a:r>
              <a:rPr lang="ru-RU" sz="4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66656" y="5153891"/>
            <a:ext cx="7301344" cy="457200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Зотова Т.В.,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ГБОУ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СОШ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с.Богатое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071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3673" y="928255"/>
            <a:ext cx="10668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Monotype Corsiva" panose="03010101010201010101" pitchFamily="66" charset="0"/>
              </a:rPr>
              <a:t>Воспитание детей надо начинать с воспитания родителей.</a:t>
            </a:r>
          </a:p>
          <a:p>
            <a:r>
              <a:rPr lang="ru-RU" sz="3600" dirty="0" smtClean="0">
                <a:latin typeface="Monotype Corsiva" panose="03010101010201010101" pitchFamily="66" charset="0"/>
              </a:rPr>
              <a:t>Именно родители должны стать нашими помощниками,</a:t>
            </a:r>
          </a:p>
          <a:p>
            <a:r>
              <a:rPr lang="ru-RU" sz="3600" dirty="0">
                <a:latin typeface="Monotype Corsiva" panose="03010101010201010101" pitchFamily="66" charset="0"/>
              </a:rPr>
              <a:t>с</a:t>
            </a:r>
            <a:r>
              <a:rPr lang="ru-RU" sz="3600" dirty="0" smtClean="0">
                <a:latin typeface="Monotype Corsiva" panose="03010101010201010101" pitchFamily="66" charset="0"/>
              </a:rPr>
              <a:t>оюзниками, участниками единого педагогического процесса,</a:t>
            </a:r>
          </a:p>
          <a:p>
            <a:r>
              <a:rPr lang="ru-RU" sz="3600" dirty="0" smtClean="0">
                <a:latin typeface="Monotype Corsiva" panose="03010101010201010101" pitchFamily="66" charset="0"/>
              </a:rPr>
              <a:t>коллегами в деле воспитания детей.</a:t>
            </a:r>
          </a:p>
          <a:p>
            <a:r>
              <a:rPr lang="ru-RU" sz="3600" dirty="0" smtClean="0">
                <a:latin typeface="Monotype Corsiva" panose="03010101010201010101" pitchFamily="66" charset="0"/>
              </a:rPr>
              <a:t>В.А. Сухомлинский.</a:t>
            </a:r>
            <a:endParaRPr lang="ru-RU" sz="36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850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" y="335972"/>
            <a:ext cx="6186055" cy="61860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315200" y="1690257"/>
            <a:ext cx="4876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latin typeface="Monotype Corsiva" panose="03010101010201010101" pitchFamily="66" charset="0"/>
              </a:rPr>
              <a:t>С</a:t>
            </a:r>
            <a:r>
              <a:rPr lang="ru-RU" sz="5400" dirty="0" smtClean="0">
                <a:latin typeface="Monotype Corsiva" panose="03010101010201010101" pitchFamily="66" charset="0"/>
              </a:rPr>
              <a:t>емья и школа-это берег и море</a:t>
            </a:r>
            <a:endParaRPr lang="ru-RU" sz="54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516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764" y="1690687"/>
            <a:ext cx="7915564" cy="502876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latin typeface="Monotype Corsiva" panose="03010101010201010101" pitchFamily="66" charset="0"/>
              </a:rPr>
              <a:t>Ребенок-росток человеческий</a:t>
            </a:r>
            <a:endParaRPr lang="ru-RU" sz="5400" dirty="0">
              <a:latin typeface="Monotype Corsiva" panose="03010101010201010101" pitchFamily="66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1289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Monotype Corsiva" panose="03010101010201010101" pitchFamily="66" charset="0"/>
              </a:rPr>
              <a:t>Образовательный бум </a:t>
            </a:r>
            <a:endParaRPr lang="ru-RU" dirty="0"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40" y="1357745"/>
            <a:ext cx="10470652" cy="5320146"/>
          </a:xfrm>
        </p:spPr>
      </p:pic>
    </p:spTree>
    <p:extLst>
      <p:ext uri="{BB962C8B-B14F-4D97-AF65-F5344CB8AC3E}">
        <p14:creationId xmlns:p14="http://schemas.microsoft.com/office/powerpoint/2010/main" val="2368525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Monotype Corsiva" panose="03010101010201010101" pitchFamily="66" charset="0"/>
              </a:rPr>
              <a:t>Родителям трудно</a:t>
            </a:r>
            <a:endParaRPr lang="ru-RU" dirty="0"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324" y="1690688"/>
            <a:ext cx="7983351" cy="4971183"/>
          </a:xfrm>
        </p:spPr>
      </p:pic>
    </p:spTree>
    <p:extLst>
      <p:ext uri="{BB962C8B-B14F-4D97-AF65-F5344CB8AC3E}">
        <p14:creationId xmlns:p14="http://schemas.microsoft.com/office/powerpoint/2010/main" val="3993656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8037" y="581891"/>
            <a:ext cx="1144385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>
                <a:latin typeface="Monotype Corsiva" panose="03010101010201010101" pitchFamily="66" charset="0"/>
              </a:rPr>
              <a:t>Как изменить такое положение? </a:t>
            </a:r>
            <a:endParaRPr lang="ru-RU" sz="4800" dirty="0" smtClean="0">
              <a:latin typeface="Monotype Corsiva" panose="03010101010201010101" pitchFamily="66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 smtClean="0">
                <a:latin typeface="Monotype Corsiva" panose="03010101010201010101" pitchFamily="66" charset="0"/>
              </a:rPr>
              <a:t>Как </a:t>
            </a:r>
            <a:r>
              <a:rPr lang="ru-RU" sz="4800" dirty="0">
                <a:latin typeface="Monotype Corsiva" panose="03010101010201010101" pitchFamily="66" charset="0"/>
              </a:rPr>
              <a:t>заинтересовать родителей в совместной работе? </a:t>
            </a:r>
            <a:endParaRPr lang="ru-RU" sz="4800" dirty="0" smtClean="0">
              <a:latin typeface="Monotype Corsiva" panose="03010101010201010101" pitchFamily="66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4800" dirty="0" smtClean="0">
                <a:latin typeface="Monotype Corsiva" panose="03010101010201010101" pitchFamily="66" charset="0"/>
              </a:rPr>
              <a:t>Как </a:t>
            </a:r>
            <a:r>
              <a:rPr lang="ru-RU" sz="4800" dirty="0">
                <a:latin typeface="Monotype Corsiva" panose="03010101010201010101" pitchFamily="66" charset="0"/>
              </a:rPr>
              <a:t>сделать родителей участниками воспитательного процесса?</a:t>
            </a:r>
          </a:p>
        </p:txBody>
      </p:sp>
    </p:spTree>
    <p:extLst>
      <p:ext uri="{BB962C8B-B14F-4D97-AF65-F5344CB8AC3E}">
        <p14:creationId xmlns:p14="http://schemas.microsoft.com/office/powerpoint/2010/main" val="2476398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2836" y="734291"/>
            <a:ext cx="1052945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latin typeface="Monotype Corsiva" panose="03010101010201010101" pitchFamily="66" charset="0"/>
              </a:rPr>
              <a:t>Классный руководитель  – объединяющая сила </a:t>
            </a:r>
            <a:r>
              <a:rPr lang="ru-RU" sz="4400" dirty="0">
                <a:latin typeface="Monotype Corsiva" panose="03010101010201010101" pitchFamily="66" charset="0"/>
              </a:rPr>
              <a:t>и </a:t>
            </a:r>
            <a:r>
              <a:rPr lang="ru-RU" sz="4400" dirty="0" smtClean="0">
                <a:latin typeface="Monotype Corsiva" panose="03010101010201010101" pitchFamily="66" charset="0"/>
              </a:rPr>
              <a:t>поддержка </a:t>
            </a:r>
            <a:r>
              <a:rPr lang="ru-RU" sz="4400" dirty="0">
                <a:latin typeface="Monotype Corsiva" panose="03010101010201010101" pitchFamily="66" charset="0"/>
              </a:rPr>
              <a:t>для родителей и детей. </a:t>
            </a:r>
            <a:endParaRPr lang="ru-RU" sz="4400" dirty="0" smtClean="0">
              <a:latin typeface="Monotype Corsiva" panose="03010101010201010101" pitchFamily="66" charset="0"/>
            </a:endParaRPr>
          </a:p>
          <a:p>
            <a:r>
              <a:rPr lang="ru-RU" sz="4400" dirty="0" smtClean="0">
                <a:latin typeface="Monotype Corsiva" panose="03010101010201010101" pitchFamily="66" charset="0"/>
              </a:rPr>
              <a:t>Задача классного </a:t>
            </a:r>
            <a:r>
              <a:rPr lang="ru-RU" sz="4400" dirty="0">
                <a:latin typeface="Monotype Corsiva" panose="03010101010201010101" pitchFamily="66" charset="0"/>
              </a:rPr>
              <a:t>руководителя </a:t>
            </a:r>
            <a:r>
              <a:rPr lang="ru-RU" sz="4400" dirty="0" smtClean="0">
                <a:latin typeface="Monotype Corsiva" panose="03010101010201010101" pitchFamily="66" charset="0"/>
              </a:rPr>
              <a:t>- стать </a:t>
            </a:r>
            <a:r>
              <a:rPr lang="ru-RU" sz="4400" dirty="0">
                <a:latin typeface="Monotype Corsiva" panose="03010101010201010101" pitchFamily="66" charset="0"/>
              </a:rPr>
              <a:t>другом детей, помощником и советчиком для родителей, создать в коллективе детей и родителей атмосферу добра, взаимопонимания и доверия.</a:t>
            </a:r>
          </a:p>
        </p:txBody>
      </p:sp>
    </p:spTree>
    <p:extLst>
      <p:ext uri="{BB962C8B-B14F-4D97-AF65-F5344CB8AC3E}">
        <p14:creationId xmlns:p14="http://schemas.microsoft.com/office/powerpoint/2010/main" val="523792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/>
          <a:lstStyle/>
          <a:p>
            <a:pPr algn="ctr"/>
            <a:r>
              <a:rPr lang="ru-RU" dirty="0" smtClean="0">
                <a:latin typeface="Monotype Corsiva" panose="03010101010201010101" pitchFamily="66" charset="0"/>
              </a:rPr>
              <a:t>Шаг первый</a:t>
            </a:r>
            <a:endParaRPr lang="ru-RU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30036"/>
            <a:ext cx="10515600" cy="4846927"/>
          </a:xfrm>
        </p:spPr>
        <p:txBody>
          <a:bodyPr>
            <a:normAutofit/>
          </a:bodyPr>
          <a:lstStyle/>
          <a:p>
            <a:r>
              <a:rPr lang="ru-RU" sz="4400" dirty="0" smtClean="0">
                <a:latin typeface="Monotype Corsiva" panose="03010101010201010101" pitchFamily="66" charset="0"/>
              </a:rPr>
              <a:t>Яркий и запоминающийся классный час:</a:t>
            </a:r>
          </a:p>
          <a:p>
            <a:pPr marL="0" indent="0">
              <a:buNone/>
            </a:pPr>
            <a:r>
              <a:rPr lang="ru-RU" sz="4400" dirty="0" smtClean="0">
                <a:latin typeface="Monotype Corsiva" panose="03010101010201010101" pitchFamily="66" charset="0"/>
              </a:rPr>
              <a:t>совместная деятельность, </a:t>
            </a:r>
            <a:r>
              <a:rPr lang="ru-RU" sz="4400" dirty="0" err="1" smtClean="0">
                <a:latin typeface="Monotype Corsiva" panose="03010101010201010101" pitchFamily="66" charset="0"/>
              </a:rPr>
              <a:t>фотосессея</a:t>
            </a:r>
            <a:endParaRPr lang="ru-RU" sz="4400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4400" dirty="0"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923309"/>
            <a:ext cx="5258308" cy="3505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964" y="2799051"/>
            <a:ext cx="5636078" cy="375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524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Monotype Corsiva" panose="03010101010201010101" pitchFamily="66" charset="0"/>
              </a:rPr>
              <a:t>Шаг второй</a:t>
            </a:r>
            <a:endParaRPr lang="ru-RU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454727"/>
            <a:ext cx="11062855" cy="4722236"/>
          </a:xfrm>
        </p:spPr>
        <p:txBody>
          <a:bodyPr>
            <a:normAutofit fontScale="92500" lnSpcReduction="10000"/>
          </a:bodyPr>
          <a:lstStyle/>
          <a:p>
            <a:r>
              <a:rPr lang="ru-RU" sz="4000" u="sng" dirty="0" smtClean="0">
                <a:latin typeface="Monotype Corsiva" panose="03010101010201010101" pitchFamily="66" charset="0"/>
              </a:rPr>
              <a:t>Приглашение на первое собрание</a:t>
            </a:r>
          </a:p>
          <a:p>
            <a:pPr marL="0" indent="0">
              <a:buNone/>
            </a:pPr>
            <a:r>
              <a:rPr lang="ru-RU" sz="3000" i="1" dirty="0">
                <a:latin typeface="Monotype Corsiva" panose="03010101010201010101" pitchFamily="66" charset="0"/>
              </a:rPr>
              <a:t>Уважаемые родители!</a:t>
            </a:r>
            <a:endParaRPr lang="ru-RU" sz="3000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ru-RU" sz="3000" i="1" dirty="0">
                <a:latin typeface="Monotype Corsiva" panose="03010101010201010101" pitchFamily="66" charset="0"/>
              </a:rPr>
              <a:t>Поздравляю Вас с началом учебного года!</a:t>
            </a:r>
            <a:endParaRPr lang="ru-RU" sz="3000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ru-RU" sz="3000" i="1" dirty="0">
                <a:latin typeface="Monotype Corsiva" panose="03010101010201010101" pitchFamily="66" charset="0"/>
              </a:rPr>
              <a:t>Ваш ребёнок стал </a:t>
            </a:r>
            <a:r>
              <a:rPr lang="ru-RU" sz="3000" i="1" dirty="0" smtClean="0">
                <a:latin typeface="Monotype Corsiva" panose="03010101010201010101" pitchFamily="66" charset="0"/>
              </a:rPr>
              <a:t>первоклассником (пятиклассником). </a:t>
            </a:r>
            <a:r>
              <a:rPr lang="ru-RU" sz="3000" i="1" dirty="0">
                <a:latin typeface="Monotype Corsiva" panose="03010101010201010101" pitchFamily="66" charset="0"/>
              </a:rPr>
              <a:t>Какие трудности могут встретиться на его пути, как сделать так, чтобы их было поменьше, – на эти и на многие другие вопросы поможет ответить наша с вами первая встреча. Наше собрание «Давайте познакомимся», состоится 1 сентября </a:t>
            </a:r>
            <a:r>
              <a:rPr lang="ru-RU" sz="3000" i="1" dirty="0" smtClean="0">
                <a:latin typeface="Monotype Corsiva" panose="03010101010201010101" pitchFamily="66" charset="0"/>
              </a:rPr>
              <a:t>2025 </a:t>
            </a:r>
            <a:r>
              <a:rPr lang="ru-RU" sz="3000" i="1" dirty="0">
                <a:latin typeface="Monotype Corsiva" panose="03010101010201010101" pitchFamily="66" charset="0"/>
              </a:rPr>
              <a:t>года в </a:t>
            </a:r>
            <a:r>
              <a:rPr lang="ru-RU" sz="3000" i="1" dirty="0" smtClean="0">
                <a:latin typeface="Monotype Corsiva" panose="03010101010201010101" pitchFamily="66" charset="0"/>
              </a:rPr>
              <a:t>17-00 </a:t>
            </a:r>
            <a:r>
              <a:rPr lang="ru-RU" sz="3000" i="1" dirty="0">
                <a:latin typeface="Monotype Corsiva" panose="03010101010201010101" pitchFamily="66" charset="0"/>
              </a:rPr>
              <a:t>в </a:t>
            </a:r>
            <a:r>
              <a:rPr lang="ru-RU" sz="3000" i="1" dirty="0" smtClean="0">
                <a:latin typeface="Monotype Corsiva" panose="03010101010201010101" pitchFamily="66" charset="0"/>
              </a:rPr>
              <a:t>кабинете </a:t>
            </a:r>
            <a:r>
              <a:rPr lang="ru-RU" sz="3000" i="1" dirty="0">
                <a:latin typeface="Monotype Corsiva" panose="03010101010201010101" pitchFamily="66" charset="0"/>
              </a:rPr>
              <a:t>№ </a:t>
            </a:r>
            <a:r>
              <a:rPr lang="ru-RU" sz="3000" i="1" dirty="0" smtClean="0">
                <a:latin typeface="Monotype Corsiva" panose="03010101010201010101" pitchFamily="66" charset="0"/>
              </a:rPr>
              <a:t>1.</a:t>
            </a:r>
            <a:r>
              <a:rPr lang="ru-RU" sz="3000" i="1" dirty="0">
                <a:latin typeface="Monotype Corsiva" panose="03010101010201010101" pitchFamily="66" charset="0"/>
              </a:rPr>
              <a:t/>
            </a:r>
            <a:br>
              <a:rPr lang="ru-RU" sz="3000" i="1" dirty="0">
                <a:latin typeface="Monotype Corsiva" panose="03010101010201010101" pitchFamily="66" charset="0"/>
              </a:rPr>
            </a:br>
            <a:r>
              <a:rPr lang="ru-RU" sz="3000" i="1" dirty="0">
                <a:latin typeface="Monotype Corsiva" panose="03010101010201010101" pitchFamily="66" charset="0"/>
              </a:rPr>
              <a:t>Я надеюсь, что красивой традицией нашего класса станет присутствие на родительских собраниях и папы, и мамы (по возможности).</a:t>
            </a:r>
            <a:br>
              <a:rPr lang="ru-RU" sz="3000" i="1" dirty="0">
                <a:latin typeface="Monotype Corsiva" panose="03010101010201010101" pitchFamily="66" charset="0"/>
              </a:rPr>
            </a:br>
            <a:r>
              <a:rPr lang="ru-RU" sz="3000" i="1" dirty="0">
                <a:latin typeface="Monotype Corsiva" panose="03010101010201010101" pitchFamily="66" charset="0"/>
              </a:rPr>
              <a:t>            С надеждой на встречу, Ваш классный руководитель </a:t>
            </a:r>
            <a:endParaRPr lang="ru-RU" sz="3000" u="sng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589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Monotype Corsiva" panose="03010101010201010101" pitchFamily="66" charset="0"/>
              </a:rPr>
              <a:t>Шаг третий</a:t>
            </a:r>
            <a:endParaRPr lang="ru-RU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99309"/>
            <a:ext cx="10515600" cy="4777654"/>
          </a:xfrm>
        </p:spPr>
        <p:txBody>
          <a:bodyPr>
            <a:normAutofit/>
          </a:bodyPr>
          <a:lstStyle/>
          <a:p>
            <a:r>
              <a:rPr lang="ru-RU" sz="3600" u="sng" dirty="0" smtClean="0">
                <a:latin typeface="Monotype Corsiva" panose="03010101010201010101" pitchFamily="66" charset="0"/>
              </a:rPr>
              <a:t>Уроки с родителями</a:t>
            </a:r>
          </a:p>
          <a:p>
            <a:pPr marL="0" indent="0">
              <a:buNone/>
            </a:pPr>
            <a:endParaRPr lang="ru-RU" sz="3600" u="sng" dirty="0"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19" y="3048000"/>
            <a:ext cx="5278914" cy="35051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3275" y="1579418"/>
            <a:ext cx="6711528" cy="447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25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pPr algn="ctr"/>
            <a:r>
              <a:rPr lang="ru-RU" dirty="0" smtClean="0">
                <a:latin typeface="Monotype Corsiva" panose="03010101010201010101" pitchFamily="66" charset="0"/>
              </a:rPr>
              <a:t>Шаг четвертый</a:t>
            </a:r>
            <a:endParaRPr lang="ru-RU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>
            <a:normAutofit/>
          </a:bodyPr>
          <a:lstStyle/>
          <a:p>
            <a:r>
              <a:rPr lang="ru-RU" sz="4000" u="sng" dirty="0">
                <a:latin typeface="Monotype Corsiva" panose="03010101010201010101" pitchFamily="66" charset="0"/>
              </a:rPr>
              <a:t>Родительские </a:t>
            </a:r>
            <a:r>
              <a:rPr lang="ru-RU" sz="4000" u="sng" dirty="0" smtClean="0">
                <a:latin typeface="Monotype Corsiva" panose="03010101010201010101" pitchFamily="66" charset="0"/>
              </a:rPr>
              <a:t>вечера</a:t>
            </a:r>
            <a:endParaRPr lang="ru-RU" sz="4000" u="sng" dirty="0"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39" y="2105891"/>
            <a:ext cx="5644763" cy="42368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578" y="1579419"/>
            <a:ext cx="6394475" cy="425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435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Monotype Corsiva" panose="03010101010201010101" pitchFamily="66" charset="0"/>
              </a:rPr>
              <a:t>Шаг пятый</a:t>
            </a:r>
            <a:endParaRPr lang="ru-RU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u="sng" dirty="0" smtClean="0">
                <a:latin typeface="Monotype Corsiva" panose="03010101010201010101" pitchFamily="66" charset="0"/>
              </a:rPr>
              <a:t>Социальные сети</a:t>
            </a:r>
            <a:endParaRPr lang="ru-RU" sz="3600" u="sng" dirty="0"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61779"/>
            <a:ext cx="5953125" cy="40957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310" y="1825625"/>
            <a:ext cx="6345816" cy="41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60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Monotype Corsiva" panose="03010101010201010101" pitchFamily="66" charset="0"/>
              </a:rPr>
              <a:t>Шаг шестой</a:t>
            </a:r>
            <a:endParaRPr lang="ru-RU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u="sng" dirty="0" smtClean="0">
                <a:latin typeface="Monotype Corsiva" panose="03010101010201010101" pitchFamily="66" charset="0"/>
              </a:rPr>
              <a:t>Внеклассные мероприятия</a:t>
            </a:r>
            <a:endParaRPr lang="ru-RU" sz="3600" u="sng" dirty="0"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2" y="2549236"/>
            <a:ext cx="6705600" cy="40593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81" y="1393970"/>
            <a:ext cx="5508337" cy="3098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201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33055" y="709136"/>
            <a:ext cx="994756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latin typeface="Monotype Corsiva" panose="03010101010201010101" pitchFamily="66" charset="0"/>
              </a:rPr>
              <a:t>Коллектив </a:t>
            </a:r>
            <a:r>
              <a:rPr lang="ru-RU" sz="4400" dirty="0">
                <a:latin typeface="Monotype Corsiva" panose="03010101010201010101" pitchFamily="66" charset="0"/>
              </a:rPr>
              <a:t>единомышленников: учитель и родители – непременное условие успеха в воспитании и обучении школьников</a:t>
            </a:r>
            <a:r>
              <a:rPr lang="ru-RU" sz="4400">
                <a:latin typeface="Monotype Corsiva" panose="03010101010201010101" pitchFamily="66" charset="0"/>
              </a:rPr>
              <a:t>. </a:t>
            </a:r>
            <a:endParaRPr lang="ru-RU" sz="4400" smtClean="0">
              <a:latin typeface="Monotype Corsiva" panose="03010101010201010101" pitchFamily="66" charset="0"/>
            </a:endParaRPr>
          </a:p>
          <a:p>
            <a:r>
              <a:rPr lang="ru-RU" sz="4400" smtClean="0">
                <a:latin typeface="Monotype Corsiva" panose="03010101010201010101" pitchFamily="66" charset="0"/>
              </a:rPr>
              <a:t>В </a:t>
            </a:r>
            <a:r>
              <a:rPr lang="ru-RU" sz="4400" dirty="0">
                <a:latin typeface="Monotype Corsiva" panose="03010101010201010101" pitchFamily="66" charset="0"/>
              </a:rPr>
              <a:t>результате совместной работы формируется дружный, самостоятельный, трудоспособный коллектив.</a:t>
            </a:r>
          </a:p>
        </p:txBody>
      </p:sp>
    </p:spTree>
    <p:extLst>
      <p:ext uri="{BB962C8B-B14F-4D97-AF65-F5344CB8AC3E}">
        <p14:creationId xmlns:p14="http://schemas.microsoft.com/office/powerpoint/2010/main" val="11810845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244</Words>
  <Application>Microsoft Office PowerPoint</Application>
  <PresentationFormat>Широкоэкранный</PresentationFormat>
  <Paragraphs>34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Monotype Corsiva</vt:lpstr>
      <vt:lpstr>Times New Roman</vt:lpstr>
      <vt:lpstr>Тема Office</vt:lpstr>
      <vt:lpstr>    «Методика и формы активного сотрудничества классного руководителя  с родителями»   </vt:lpstr>
      <vt:lpstr>Презентация PowerPoint</vt:lpstr>
      <vt:lpstr>Презентация PowerPoint</vt:lpstr>
      <vt:lpstr>Ребенок-росток человеческий</vt:lpstr>
      <vt:lpstr>Образовательный бум </vt:lpstr>
      <vt:lpstr>Родителям трудно</vt:lpstr>
      <vt:lpstr>Презентация PowerPoint</vt:lpstr>
      <vt:lpstr>Презентация PowerPoint</vt:lpstr>
      <vt:lpstr>Шаг первый</vt:lpstr>
      <vt:lpstr>Шаг второй</vt:lpstr>
      <vt:lpstr>Шаг третий</vt:lpstr>
      <vt:lpstr>Шаг четвертый</vt:lpstr>
      <vt:lpstr>Шаг пятый</vt:lpstr>
      <vt:lpstr>Шаг шестой</vt:lpstr>
      <vt:lpstr>Презентация PowerPoint</vt:lpstr>
    </vt:vector>
  </TitlesOfParts>
  <Company>ГБОУ СОШ "Оц" с.Богатое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11</cp:revision>
  <cp:lastPrinted>2025-05-27T09:34:40Z</cp:lastPrinted>
  <dcterms:created xsi:type="dcterms:W3CDTF">2025-05-16T07:32:28Z</dcterms:created>
  <dcterms:modified xsi:type="dcterms:W3CDTF">2025-05-27T09:35:19Z</dcterms:modified>
</cp:coreProperties>
</file>