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8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D821"/>
    <a:srgbClr val="22CFF2"/>
    <a:srgbClr val="F5A10B"/>
    <a:srgbClr val="FFFF71"/>
    <a:srgbClr val="FFD347"/>
    <a:srgbClr val="FFD8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97558-9567-4B6A-99C9-28BABEC9D34D}" type="datetimeFigureOut">
              <a:rPr lang="ru-RU" smtClean="0"/>
              <a:t>31.10.2025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FC242-B924-4C01-9E16-45E6E93E0E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11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3240360"/>
          </a:xfrm>
        </p:spPr>
        <p:txBody>
          <a:bodyPr>
            <a:normAutofit fontScale="55000" lnSpcReduction="20000"/>
          </a:bodyPr>
          <a:lstStyle/>
          <a:p>
            <a:r>
              <a:rPr lang="ru-RU" sz="86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Музыкальная гостиная: </a:t>
            </a:r>
          </a:p>
          <a:p>
            <a:r>
              <a:rPr lang="ru-RU" sz="8600" b="1" dirty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о</a:t>
            </a:r>
            <a:r>
              <a:rPr lang="ru-RU" sz="86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т </a:t>
            </a:r>
            <a:r>
              <a:rPr lang="ru-RU" sz="86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традиции к </a:t>
            </a:r>
            <a:r>
              <a:rPr lang="ru-RU" sz="8600" b="1" dirty="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флешмобу</a:t>
            </a:r>
            <a:endParaRPr lang="ru-RU" sz="8600" b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  <a:cs typeface="Arial" pitchFamily="34" charset="0"/>
            </a:endParaRPr>
          </a:p>
          <a:p>
            <a:endParaRPr lang="ru-RU" sz="86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  <a:cs typeface="Arial" pitchFamily="34" charset="0"/>
            </a:endParaRPr>
          </a:p>
          <a:p>
            <a:r>
              <a:rPr lang="ru-RU" sz="4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Киреева Наталья Александровна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педагог дополнительного образования</a:t>
            </a:r>
          </a:p>
          <a:p>
            <a:r>
              <a:rPr lang="ru-RU" sz="4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СП ДДТ ГБОУ </a:t>
            </a:r>
            <a:r>
              <a:rPr lang="ru-RU" sz="4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СОШ №</a:t>
            </a:r>
            <a:r>
              <a:rPr lang="ru-RU" sz="4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2 «ОЦ» </a:t>
            </a:r>
            <a:r>
              <a:rPr lang="ru-RU" sz="400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с</a:t>
            </a:r>
            <a:r>
              <a:rPr lang="ru-RU" sz="400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. Кинель</a:t>
            </a:r>
            <a:r>
              <a:rPr lang="ru-RU" sz="4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-Черкассы</a:t>
            </a:r>
            <a:endParaRPr lang="ru-RU" sz="4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3" descr="3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337324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00808"/>
            <a:ext cx="8496944" cy="4176464"/>
          </a:xfrm>
        </p:spPr>
        <p:txBody>
          <a:bodyPr>
            <a:normAutofit/>
          </a:bodyPr>
          <a:lstStyle/>
          <a:p>
            <a:pPr algn="l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Цель: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Создание условий для творческого взаимодействия детей и родителей.</a:t>
            </a:r>
          </a:p>
          <a:p>
            <a:pPr algn="l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Задачи: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• </a:t>
            </a:r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Образовательные: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Познакомить с русскими народными играми и ансамблевым </a:t>
            </a:r>
            <a:r>
              <a:rPr lang="ru-RU" sz="2200" dirty="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музицирование</a:t>
            </a:r>
            <a:endParaRPr lang="ru-RU" sz="22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  <a:cs typeface="Arial" pitchFamily="34" charset="0"/>
            </a:endParaRPr>
          </a:p>
          <a:p>
            <a:pPr algn="l"/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• </a:t>
            </a:r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Развивающие: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Развивать ритм, слух, координацию и работу в команде.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• </a:t>
            </a:r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Воспитательные: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Создать атмосферу радости, доверия и </a:t>
            </a:r>
            <a:r>
              <a:rPr lang="ru-RU" sz="2200" dirty="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взаимоподдержки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.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• </a:t>
            </a:r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Социальные: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  <a:cs typeface="Arial" pitchFamily="34" charset="0"/>
              </a:rPr>
              <a:t>Сплотить родительское сообщество.</a:t>
            </a:r>
          </a:p>
          <a:p>
            <a:endParaRPr lang="ru-RU" dirty="0"/>
          </a:p>
        </p:txBody>
      </p:sp>
      <p:pic>
        <p:nvPicPr>
          <p:cNvPr id="6" name="Рисунок 5" descr="Новый проект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6752" cy="119675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31640" y="188640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Cambria" pitchFamily="18" charset="0"/>
                <a:ea typeface="Cambria" pitchFamily="18" charset="0"/>
                <a:cs typeface="Arial" pitchFamily="34" charset="0"/>
              </a:rPr>
              <a:t>МУЗЫКАЛЬНАЯ ГОСТИНАЯ: </a:t>
            </a:r>
          </a:p>
          <a:p>
            <a:pPr algn="ctr"/>
            <a:r>
              <a:rPr lang="ru-RU" sz="3600" b="1" dirty="0" smtClean="0">
                <a:latin typeface="Cambria" pitchFamily="18" charset="0"/>
                <a:ea typeface="Cambria" pitchFamily="18" charset="0"/>
                <a:cs typeface="Arial" pitchFamily="34" charset="0"/>
              </a:rPr>
              <a:t>ОТ ТРАДИЦИИ К ФЛЕШМОБУ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2060848"/>
            <a:ext cx="2736304" cy="2088232"/>
          </a:xfrm>
          <a:solidFill>
            <a:srgbClr val="22CFF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Блок 2: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Ансамблевая игра на диатонических колокольчиках</a:t>
            </a:r>
          </a:p>
          <a:p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«Наш край»</a:t>
            </a:r>
            <a:endParaRPr lang="ru-RU" sz="22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6" name="Рисунок 5" descr="Новый проект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6752" cy="1196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632" y="188640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ambria" pitchFamily="18" charset="0"/>
                <a:ea typeface="Cambria" pitchFamily="18" charset="0"/>
              </a:rPr>
              <a:t>СОДЕРЖАНИЕ И ЭТАПЫ ПРОВЕДЕНИЯ МЕРОПРИЯТИЯ</a:t>
            </a:r>
            <a:endParaRPr lang="ru-RU" sz="36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95536" y="2060848"/>
            <a:ext cx="2736304" cy="2088232"/>
          </a:xfrm>
          <a:prstGeom prst="rect">
            <a:avLst/>
          </a:prstGeom>
          <a:solidFill>
            <a:srgbClr val="F5A10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Блок 1: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  <a:cs typeface="+mn-cs"/>
              </a:rPr>
              <a:t>Русские народные игры «Ручеёк», «Ковер счастья», «Гори, гори ясно»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6156176" y="2060848"/>
            <a:ext cx="2736304" cy="2088232"/>
          </a:xfrm>
          <a:prstGeom prst="rect">
            <a:avLst/>
          </a:prstGeom>
          <a:solidFill>
            <a:srgbClr val="0ED82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Блок 3: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 </a:t>
            </a:r>
          </a:p>
          <a:p>
            <a:pPr algn="ctr"/>
            <a:r>
              <a:rPr lang="ru-RU" sz="2200" dirty="0" err="1" smtClean="0">
                <a:latin typeface="Cambria" pitchFamily="18" charset="0"/>
                <a:ea typeface="Cambria" pitchFamily="18" charset="0"/>
              </a:rPr>
              <a:t>Флешмоб</a:t>
            </a:r>
            <a:endParaRPr lang="ru-RU" sz="2200" dirty="0" smtClean="0">
              <a:latin typeface="Cambria" pitchFamily="18" charset="0"/>
              <a:ea typeface="Cambria" pitchFamily="18" charset="0"/>
            </a:endParaRPr>
          </a:p>
          <a:p>
            <a:pPr algn="ctr"/>
            <a:r>
              <a:rPr lang="ru-RU" sz="2200" dirty="0" smtClean="0">
                <a:latin typeface="Cambria" pitchFamily="18" charset="0"/>
                <a:ea typeface="Cambria" pitchFamily="18" charset="0"/>
              </a:rPr>
              <a:t>«Мы улыбки дарим всем!»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Новый проект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6752" cy="1196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632" y="188640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ambria" pitchFamily="18" charset="0"/>
                <a:ea typeface="Cambria" pitchFamily="18" charset="0"/>
              </a:rPr>
              <a:t>СОДЕРЖАНИЕ И ЭТАПЫ ПРОВЕДЕНИЯ МЕРОПРИЯТИЯ</a:t>
            </a:r>
            <a:endParaRPr lang="ru-RU" sz="36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95536" y="1628800"/>
            <a:ext cx="8280920" cy="4608512"/>
          </a:xfrm>
          <a:prstGeom prst="rect">
            <a:avLst/>
          </a:prstGeom>
          <a:solidFill>
            <a:srgbClr val="F5A10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Cambria" pitchFamily="18" charset="0"/>
              </a:rPr>
              <a:t>Блок 1: </a:t>
            </a:r>
          </a:p>
          <a:p>
            <a:pPr algn="ctr"/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 Русские народные игры</a:t>
            </a:r>
            <a:endParaRPr lang="ru-RU" sz="2200" dirty="0" smtClean="0">
              <a:latin typeface="Cambria" pitchFamily="18" charset="0"/>
              <a:ea typeface="Cambria" pitchFamily="18" charset="0"/>
            </a:endParaRPr>
          </a:p>
          <a:p>
            <a:pPr algn="r"/>
            <a:r>
              <a:rPr lang="ru-RU" sz="2200" dirty="0" smtClean="0">
                <a:latin typeface="Cambria" pitchFamily="18" charset="0"/>
                <a:ea typeface="Cambria" pitchFamily="18" charset="0"/>
              </a:rPr>
              <a:t> </a:t>
            </a:r>
          </a:p>
          <a:p>
            <a:pPr algn="r"/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Игра как «ледокол»</a:t>
            </a:r>
          </a:p>
          <a:p>
            <a:pPr algn="r"/>
            <a:endParaRPr lang="ru-RU" sz="2200" dirty="0" smtClean="0">
              <a:latin typeface="Cambria" pitchFamily="18" charset="0"/>
              <a:ea typeface="Cambria" pitchFamily="18" charset="0"/>
            </a:endParaRPr>
          </a:p>
          <a:p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Цель блока: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 Снять напряжение, создать веселую и инклюзивную атмосферу.</a:t>
            </a:r>
          </a:p>
          <a:p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Игры:</a:t>
            </a:r>
            <a:endParaRPr lang="ru-RU" sz="2200" dirty="0" smtClean="0">
              <a:latin typeface="Cambria" pitchFamily="18" charset="0"/>
              <a:ea typeface="Cambria" pitchFamily="18" charset="0"/>
            </a:endParaRPr>
          </a:p>
          <a:p>
            <a:pPr lvl="1"/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«Ручеёк»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 (игра на знакомство и симпатию)</a:t>
            </a:r>
          </a:p>
          <a:p>
            <a:pPr lvl="1"/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«Ковер счастья»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 (игра в парах)</a:t>
            </a:r>
          </a:p>
          <a:p>
            <a:pPr lvl="1"/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«Гори, гори ясно»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 (игра с водящим)</a:t>
            </a:r>
          </a:p>
          <a:p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Результат: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 Через 5 минут барьеры между детьми и родителями исчезли. Все стали одной командой.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Новый проект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6752" cy="1196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632" y="406405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ambria" pitchFamily="18" charset="0"/>
                <a:ea typeface="Cambria" pitchFamily="18" charset="0"/>
              </a:rPr>
              <a:t> РУССКИЕ НАРОДНЫЕ ИГРЫ</a:t>
            </a:r>
            <a:endParaRPr lang="ru-RU" sz="3600" dirty="0" smtClean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95536" y="1628800"/>
            <a:ext cx="8280920" cy="4608512"/>
          </a:xfrm>
          <a:prstGeom prst="rect">
            <a:avLst/>
          </a:prstGeom>
          <a:solidFill>
            <a:srgbClr val="F5A10B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Рисунок 6" descr="photo_5474539425322104076_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772816"/>
            <a:ext cx="3936437" cy="29523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 descr="photo_5474539425322104080_y.jpg"/>
          <p:cNvPicPr>
            <a:picLocks noChangeAspect="1"/>
          </p:cNvPicPr>
          <p:nvPr/>
        </p:nvPicPr>
        <p:blipFill>
          <a:blip r:embed="rId4" cstate="print"/>
          <a:srcRect t="37400" b="37400"/>
          <a:stretch>
            <a:fillRect/>
          </a:stretch>
        </p:blipFill>
        <p:spPr>
          <a:xfrm>
            <a:off x="4627686" y="3861048"/>
            <a:ext cx="3899967" cy="219922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352928" cy="4968552"/>
          </a:xfrm>
          <a:solidFill>
            <a:srgbClr val="22CFF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Блок 2. </a:t>
            </a:r>
          </a:p>
          <a:p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Ансамблевое </a:t>
            </a:r>
            <a:r>
              <a:rPr lang="ru-RU" sz="2200" b="1" dirty="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музицирование</a:t>
            </a:r>
            <a:endParaRPr lang="ru-RU" sz="22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algn="r"/>
            <a:endParaRPr lang="ru-RU" sz="2200" b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algn="r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Создаем музыку вместе!</a:t>
            </a:r>
          </a:p>
          <a:p>
            <a:pPr algn="l"/>
            <a:endParaRPr lang="ru-RU" sz="2200" b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algn="l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Инструмент: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 Диатонические колокольчики (идеальны для начинающих).</a:t>
            </a:r>
          </a:p>
          <a:p>
            <a:pPr algn="l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Теория: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что такое партитура?</a:t>
            </a:r>
          </a:p>
          <a:p>
            <a:pPr algn="l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Практика: 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каждый участник (ребенок и родитель) — одна «нота» в «живом нотном стане».</a:t>
            </a:r>
          </a:p>
          <a:p>
            <a:pPr algn="l"/>
            <a:r>
              <a:rPr lang="ru-RU" sz="22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Результат:</a:t>
            </a:r>
            <a:r>
              <a:rPr lang="ru-RU" sz="22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 Восторг от создания музыки! Осознание важности роли каждого в коллективе.</a:t>
            </a:r>
            <a:endParaRPr lang="ru-RU" sz="22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6" name="Рисунок 5" descr="Новый проект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6752" cy="1196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632" y="188640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ambria" pitchFamily="18" charset="0"/>
                <a:ea typeface="Cambria" pitchFamily="18" charset="0"/>
              </a:rPr>
              <a:t>СОДЕРЖАНИЕ И ЭТАПЫ ПРОВЕДЕНИЯ МЕРОПРИЯТИЯ</a:t>
            </a:r>
            <a:endParaRPr lang="ru-RU" sz="3600" b="1" dirty="0"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352928" cy="4968552"/>
          </a:xfrm>
          <a:solidFill>
            <a:srgbClr val="22CFF2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r"/>
            <a:endParaRPr lang="ru-RU" sz="2200" b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algn="l"/>
            <a:endParaRPr lang="ru-RU" sz="2200" b="1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6" name="Рисунок 5" descr="Новый проект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6752" cy="1196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632" y="260648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Cambria" pitchFamily="18" charset="0"/>
                <a:ea typeface="Cambria" pitchFamily="18" charset="0"/>
              </a:rPr>
              <a:t>АНСАМБЛЕВОЕ МУЗИЦИРОВАНИЕ</a:t>
            </a:r>
            <a:endParaRPr lang="ru-RU" sz="3600" dirty="0" smtClean="0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5" name="Рисунок 4" descr="2025-10-28_00-00-2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772816"/>
            <a:ext cx="4224469" cy="23762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 descr="photo_5474412569168052846_y.jpg"/>
          <p:cNvPicPr>
            <a:picLocks noChangeAspect="1"/>
          </p:cNvPicPr>
          <p:nvPr/>
        </p:nvPicPr>
        <p:blipFill>
          <a:blip r:embed="rId4" cstate="print"/>
          <a:srcRect l="8868" t="3050" r="5733" b="351"/>
          <a:stretch>
            <a:fillRect/>
          </a:stretch>
        </p:blipFill>
        <p:spPr>
          <a:xfrm rot="16200000">
            <a:off x="5489293" y="3347626"/>
            <a:ext cx="2476449" cy="373497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Новый проект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6752" cy="1196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632" y="188640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ambria" pitchFamily="18" charset="0"/>
                <a:ea typeface="Cambria" pitchFamily="18" charset="0"/>
              </a:rPr>
              <a:t>СОДЕРЖАНИЕ И ЭТАПЫ ПРОВЕДЕНИЯ МЕРОПРИЯТИЯ</a:t>
            </a:r>
            <a:endParaRPr lang="ru-RU" sz="36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51520" y="1484784"/>
            <a:ext cx="8640960" cy="5040560"/>
          </a:xfrm>
          <a:prstGeom prst="rect">
            <a:avLst/>
          </a:prstGeom>
          <a:solidFill>
            <a:srgbClr val="0ED82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 Блок 3. </a:t>
            </a:r>
            <a:r>
              <a:rPr lang="ru-RU" sz="2200" b="1" dirty="0" err="1" smtClean="0">
                <a:latin typeface="Cambria" pitchFamily="18" charset="0"/>
                <a:ea typeface="Cambria" pitchFamily="18" charset="0"/>
              </a:rPr>
              <a:t>Флешмоб</a:t>
            </a:r>
            <a:endParaRPr lang="ru-RU" sz="2200" dirty="0" smtClean="0">
              <a:latin typeface="Cambria" pitchFamily="18" charset="0"/>
              <a:ea typeface="Cambria" pitchFamily="18" charset="0"/>
            </a:endParaRPr>
          </a:p>
          <a:p>
            <a:pPr algn="r"/>
            <a:r>
              <a:rPr lang="ru-RU" sz="2200" dirty="0" smtClean="0">
                <a:latin typeface="Cambria" pitchFamily="18" charset="0"/>
                <a:ea typeface="Cambria" pitchFamily="18" charset="0"/>
              </a:rPr>
              <a:t> </a:t>
            </a:r>
          </a:p>
          <a:p>
            <a:pPr algn="r"/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От традиции — к современности!</a:t>
            </a:r>
          </a:p>
          <a:p>
            <a:pPr algn="r"/>
            <a:endParaRPr lang="ru-RU" sz="2200" b="1" dirty="0" smtClean="0">
              <a:latin typeface="Cambria" pitchFamily="18" charset="0"/>
              <a:ea typeface="Cambria" pitchFamily="18" charset="0"/>
            </a:endParaRPr>
          </a:p>
          <a:p>
            <a:endParaRPr lang="ru-RU" sz="2200" b="1" dirty="0" smtClean="0">
              <a:latin typeface="Cambria" pitchFamily="18" charset="0"/>
              <a:ea typeface="Cambria" pitchFamily="18" charset="0"/>
            </a:endParaRPr>
          </a:p>
          <a:p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Формат: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 </a:t>
            </a:r>
            <a:r>
              <a:rPr lang="ru-RU" sz="2200" dirty="0" err="1" smtClean="0">
                <a:latin typeface="Cambria" pitchFamily="18" charset="0"/>
                <a:ea typeface="Cambria" pitchFamily="18" charset="0"/>
              </a:rPr>
              <a:t>Флешмоб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 «Мы улыбки дарим всем»</a:t>
            </a:r>
          </a:p>
          <a:p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Зачем?</a:t>
            </a:r>
            <a:endParaRPr lang="ru-RU" sz="2200" dirty="0" smtClean="0">
              <a:latin typeface="Cambria" pitchFamily="18" charset="0"/>
              <a:ea typeface="Cambria" pitchFamily="18" charset="0"/>
            </a:endParaRPr>
          </a:p>
          <a:p>
            <a:pPr lvl="1"/>
            <a:r>
              <a:rPr lang="ru-RU" sz="2200" dirty="0" smtClean="0">
                <a:latin typeface="Cambria" pitchFamily="18" charset="0"/>
                <a:ea typeface="Cambria" pitchFamily="18" charset="0"/>
              </a:rPr>
              <a:t>Синхронизирует группу.</a:t>
            </a:r>
          </a:p>
          <a:p>
            <a:pPr lvl="1"/>
            <a:r>
              <a:rPr lang="ru-RU" sz="2200" dirty="0" smtClean="0">
                <a:latin typeface="Cambria" pitchFamily="18" charset="0"/>
                <a:ea typeface="Cambria" pitchFamily="18" charset="0"/>
              </a:rPr>
              <a:t>Развивает чувство ритма.</a:t>
            </a:r>
          </a:p>
          <a:p>
            <a:pPr lvl="1"/>
            <a:r>
              <a:rPr lang="ru-RU" sz="2200" dirty="0" smtClean="0">
                <a:latin typeface="Cambria" pitchFamily="18" charset="0"/>
                <a:ea typeface="Cambria" pitchFamily="18" charset="0"/>
              </a:rPr>
              <a:t>Динамичный и любимый детьми формат.</a:t>
            </a:r>
          </a:p>
          <a:p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Результат: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> Родители на собственном опыте оценили сложность и красоту синхронного движения.</a:t>
            </a:r>
          </a:p>
          <a:p>
            <a:r>
              <a:rPr lang="ru-RU" sz="2200" dirty="0" smtClean="0">
                <a:latin typeface="Cambria" pitchFamily="18" charset="0"/>
                <a:ea typeface="Cambria" pitchFamily="18" charset="0"/>
              </a:rPr>
              <a:t/>
            </a:r>
            <a:br>
              <a:rPr lang="ru-RU" sz="2200" dirty="0" smtClean="0">
                <a:latin typeface="Cambria" pitchFamily="18" charset="0"/>
                <a:ea typeface="Cambria" pitchFamily="18" charset="0"/>
              </a:rPr>
            </a:b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mbria" pitchFamily="18" charset="0"/>
              <a:ea typeface="Cambr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Новый проект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6752" cy="11967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59632" y="188640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ambria" pitchFamily="18" charset="0"/>
                <a:ea typeface="Cambria" pitchFamily="18" charset="0"/>
              </a:rPr>
              <a:t>ФЛЕШМОБ</a:t>
            </a:r>
            <a:endParaRPr lang="ru-RU" sz="3600" b="1" dirty="0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51520" y="1484784"/>
            <a:ext cx="8640960" cy="5040560"/>
          </a:xfrm>
          <a:prstGeom prst="rect">
            <a:avLst/>
          </a:prstGeom>
          <a:solidFill>
            <a:srgbClr val="0ED82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ru-RU" sz="2200" b="1" dirty="0" smtClean="0">
                <a:latin typeface="Cambria" pitchFamily="18" charset="0"/>
                <a:ea typeface="Cambria" pitchFamily="18" charset="0"/>
              </a:rPr>
              <a:t> </a:t>
            </a:r>
            <a:r>
              <a:rPr lang="ru-RU" sz="2200" dirty="0" smtClean="0">
                <a:latin typeface="Cambria" pitchFamily="18" charset="0"/>
                <a:ea typeface="Cambria" pitchFamily="18" charset="0"/>
              </a:rPr>
              <a:t/>
            </a:r>
            <a:br>
              <a:rPr lang="ru-RU" sz="2200" dirty="0" smtClean="0">
                <a:latin typeface="Cambria" pitchFamily="18" charset="0"/>
                <a:ea typeface="Cambria" pitchFamily="18" charset="0"/>
              </a:rPr>
            </a:b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5" name="Рисунок 4" descr="photo_5474539425322104074_y.jpg"/>
          <p:cNvPicPr>
            <a:picLocks noChangeAspect="1"/>
          </p:cNvPicPr>
          <p:nvPr/>
        </p:nvPicPr>
        <p:blipFill>
          <a:blip r:embed="rId3" cstate="print"/>
          <a:srcRect t="37799" r="13064" b="38051"/>
          <a:stretch>
            <a:fillRect/>
          </a:stretch>
        </p:blipFill>
        <p:spPr>
          <a:xfrm>
            <a:off x="4622093" y="3861048"/>
            <a:ext cx="4054363" cy="25202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Рисунок 7" descr="photo_5474539425322104073_y.jpg"/>
          <p:cNvPicPr>
            <a:picLocks noChangeAspect="1"/>
          </p:cNvPicPr>
          <p:nvPr/>
        </p:nvPicPr>
        <p:blipFill>
          <a:blip r:embed="rId4" cstate="print"/>
          <a:srcRect t="37799" r="8365" b="38051"/>
          <a:stretch>
            <a:fillRect/>
          </a:stretch>
        </p:blipFill>
        <p:spPr>
          <a:xfrm>
            <a:off x="467544" y="1628800"/>
            <a:ext cx="3960440" cy="23356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340768"/>
            <a:ext cx="8892480" cy="4752528"/>
          </a:xfrm>
        </p:spPr>
        <p:txBody>
          <a:bodyPr>
            <a:normAutofit fontScale="25000" lnSpcReduction="20000"/>
          </a:bodyPr>
          <a:lstStyle/>
          <a:p>
            <a:pPr lvl="1" algn="l">
              <a:lnSpc>
                <a:spcPct val="120000"/>
              </a:lnSpc>
            </a:pPr>
            <a:r>
              <a:rPr lang="ru-RU" sz="8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Повышение мотивации детей</a:t>
            </a:r>
            <a:r>
              <a:rPr lang="ru-RU" sz="8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 к посещению занятий.</a:t>
            </a:r>
          </a:p>
          <a:p>
            <a:pPr lvl="1" algn="just">
              <a:lnSpc>
                <a:spcPct val="120000"/>
              </a:lnSpc>
            </a:pPr>
            <a:r>
              <a:rPr lang="ru-RU" sz="8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Укрепление детско-родительских отношений</a:t>
            </a:r>
            <a:r>
              <a:rPr lang="ru-RU" sz="8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 через совместное творчество.</a:t>
            </a:r>
          </a:p>
          <a:p>
            <a:pPr lvl="1" algn="just">
              <a:lnSpc>
                <a:spcPct val="120000"/>
              </a:lnSpc>
            </a:pPr>
            <a:r>
              <a:rPr lang="ru-RU" sz="8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Формирование сообщества родителей:</a:t>
            </a:r>
            <a:r>
              <a:rPr lang="ru-RU" sz="8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 знакомство и общение в неформальной обстановке.</a:t>
            </a:r>
          </a:p>
          <a:p>
            <a:pPr lvl="1" algn="just">
              <a:lnSpc>
                <a:spcPct val="120000"/>
              </a:lnSpc>
            </a:pPr>
            <a:r>
              <a:rPr lang="ru-RU" sz="8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Просветительский эффект:</a:t>
            </a:r>
            <a:r>
              <a:rPr lang="ru-RU" sz="8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 родители увидели методики преподавания, повысили доверие к педагогу.</a:t>
            </a:r>
          </a:p>
          <a:p>
            <a:pPr lvl="1" algn="just">
              <a:lnSpc>
                <a:spcPct val="120000"/>
              </a:lnSpc>
            </a:pPr>
            <a:r>
              <a:rPr lang="ru-RU" sz="8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Преемственность культур:</a:t>
            </a:r>
            <a:r>
              <a:rPr lang="ru-RU" sz="8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 живое и актуальное знакомство с традициями и современностью.</a:t>
            </a:r>
          </a:p>
          <a:p>
            <a:pPr lvl="1" algn="just">
              <a:lnSpc>
                <a:spcPct val="120000"/>
              </a:lnSpc>
            </a:pPr>
            <a:r>
              <a:rPr lang="ru-RU" sz="8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Итог:</a:t>
            </a:r>
            <a:r>
              <a:rPr lang="ru-RU" sz="8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 Мероприятие «Музыкальная гостиная» доказало свою эффективность как модель успешного партнерства педагога, детей и родителей.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 descr="Новый проект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6752" cy="119675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87624" y="332656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Cambria" pitchFamily="18" charset="0"/>
                <a:ea typeface="Cambria" pitchFamily="18" charset="0"/>
              </a:rPr>
              <a:t>РЕЗУЛЬТАТЫ</a:t>
            </a:r>
            <a:endParaRPr lang="ru-RU" sz="3600" b="1" dirty="0" smtClean="0"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178</Words>
  <Application>Microsoft Office PowerPoint</Application>
  <PresentationFormat>Экран (4:3)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Nataliya Kireeva</dc:creator>
  <cp:lastModifiedBy>User</cp:lastModifiedBy>
  <cp:revision>19</cp:revision>
  <cp:lastPrinted>2025-10-31T11:55:29Z</cp:lastPrinted>
  <dcterms:created xsi:type="dcterms:W3CDTF">2025-10-27T17:42:01Z</dcterms:created>
  <dcterms:modified xsi:type="dcterms:W3CDTF">2025-10-31T11:55:41Z</dcterms:modified>
</cp:coreProperties>
</file>