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69" r:id="rId5"/>
    <p:sldId id="270" r:id="rId6"/>
    <p:sldId id="265" r:id="rId7"/>
    <p:sldId id="266" r:id="rId8"/>
    <p:sldId id="267" r:id="rId9"/>
    <p:sldId id="271" r:id="rId10"/>
    <p:sldId id="273" r:id="rId11"/>
    <p:sldId id="272" r:id="rId12"/>
    <p:sldId id="268" r:id="rId13"/>
    <p:sldId id="263" r:id="rId14"/>
    <p:sldId id="264" r:id="rId15"/>
  </p:sldIdLst>
  <p:sldSz cx="14630400" cy="8229600"/>
  <p:notesSz cx="8229600" cy="14630400"/>
  <p:embeddedFontLst>
    <p:embeddedFont>
      <p:font typeface="Unbounded" charset="-52"/>
      <p:regular r:id="rId17"/>
    </p:embeddedFont>
    <p:embeddedFont>
      <p:font typeface="Calibri" pitchFamily="34" charset="0"/>
      <p:regular r:id="rId18"/>
      <p:bold r:id="rId19"/>
      <p:italic r:id="rId20"/>
      <p:boldItalic r:id="rId21"/>
    </p:embeddedFont>
    <p:embeddedFont>
      <p:font typeface="Cabin" charset="0"/>
      <p:regular r:id="rId22"/>
    </p:embeddedFont>
    <p:embeddedFont>
      <p:font typeface="Arial Black" pitchFamily="34" charset="0"/>
      <p:bold r:id="rId2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13223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11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-564" y="-84"/>
      </p:cViewPr>
      <p:guideLst>
        <p:guide orient="horz" pos="2592"/>
        <p:guide pos="460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762000" y="1096963"/>
            <a:ext cx="9753600" cy="54864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822325" y="6950075"/>
            <a:ext cx="6584950" cy="6583363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4660900" y="13896975"/>
            <a:ext cx="3567113" cy="730250"/>
          </a:xfrm>
          <a:prstGeom prst="rect">
            <a:avLst/>
          </a:prstGeom>
        </p:spPr>
        <p:txBody>
          <a:bodyPr/>
          <a:lstStyle/>
          <a:p>
            <a:fld id="{F7021451-1387-4CA6-816F-3879F97B5CBC}" type="slidenum">
              <a:rPr lang="en-US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112836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.jpe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2152174"/>
            <a:ext cx="7468553" cy="2112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Нейросети в образовании: помощники учителя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6324124" y="4623197"/>
            <a:ext cx="746855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Обсудим, как нейросети облегчают работу учителя, повышают качество обучения и вовлеченность </a:t>
            </a:r>
            <a:r>
              <a:rPr lang="en-US" sz="1850" dirty="0" err="1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учеников</a:t>
            </a:r>
            <a:r>
              <a:rPr lang="en-US" sz="1850" dirty="0" smtClean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.</a:t>
            </a:r>
            <a:endParaRPr lang="ru-RU" sz="1850" dirty="0" smtClean="0">
              <a:solidFill>
                <a:srgbClr val="CAD6DE"/>
              </a:solidFill>
              <a:latin typeface="Cabin" pitchFamily="34" charset="0"/>
              <a:ea typeface="Cabin" pitchFamily="34" charset="-122"/>
              <a:cs typeface="Cabin" pitchFamily="34" charset="-120"/>
            </a:endParaRPr>
          </a:p>
          <a:p>
            <a:pPr marL="0" indent="0" algn="l">
              <a:lnSpc>
                <a:spcPts val="3000"/>
              </a:lnSpc>
              <a:buNone/>
            </a:pPr>
            <a:endParaRPr lang="ru-RU" sz="1850" dirty="0" smtClean="0">
              <a:solidFill>
                <a:srgbClr val="CAD6DE"/>
              </a:solidFill>
            </a:endParaRPr>
          </a:p>
          <a:p>
            <a:pPr marL="0" indent="0" algn="l">
              <a:lnSpc>
                <a:spcPts val="3000"/>
              </a:lnSpc>
              <a:buNone/>
            </a:pPr>
            <a:r>
              <a:rPr lang="ru-RU" sz="1850" dirty="0" err="1" smtClean="0">
                <a:solidFill>
                  <a:srgbClr val="CAD6DE"/>
                </a:solidFill>
                <a:latin typeface="Arial Black" pitchFamily="34" charset="0"/>
              </a:rPr>
              <a:t>Бабинский</a:t>
            </a:r>
            <a:r>
              <a:rPr lang="ru-RU" sz="1850" dirty="0" smtClean="0">
                <a:solidFill>
                  <a:srgbClr val="CAD6DE"/>
                </a:solidFill>
                <a:latin typeface="Arial Black" pitchFamily="34" charset="0"/>
              </a:rPr>
              <a:t> Дмитрий Олегович</a:t>
            </a:r>
          </a:p>
          <a:p>
            <a:pPr marL="0" indent="0" algn="l">
              <a:lnSpc>
                <a:spcPts val="3000"/>
              </a:lnSpc>
              <a:buNone/>
            </a:pPr>
            <a:r>
              <a:rPr lang="ru-RU" sz="1850" dirty="0" smtClean="0">
                <a:solidFill>
                  <a:srgbClr val="CAD6DE"/>
                </a:solidFill>
                <a:latin typeface="Arial Black" pitchFamily="34" charset="0"/>
              </a:rPr>
              <a:t>Деревяга Анастасия Александровна</a:t>
            </a:r>
          </a:p>
          <a:p>
            <a:pPr marL="0" indent="0" algn="l">
              <a:lnSpc>
                <a:spcPts val="3000"/>
              </a:lnSpc>
              <a:buNone/>
            </a:pPr>
            <a:r>
              <a:rPr lang="ru-RU" sz="1850" dirty="0" smtClean="0">
                <a:solidFill>
                  <a:srgbClr val="CAD6DE"/>
                </a:solidFill>
                <a:latin typeface="Arial Black" pitchFamily="34" charset="0"/>
              </a:rPr>
              <a:t>ГБОУ СОШ №8 им. С.П. Алексеева г.о Отрадный</a:t>
            </a:r>
            <a:endParaRPr lang="en-US" sz="1850" dirty="0"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782791"/>
            <a:ext cx="14630400" cy="59228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213366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Что такое нейросети?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324124" y="3249573"/>
            <a:ext cx="538520" cy="538520"/>
          </a:xfrm>
          <a:prstGeom prst="roundRect">
            <a:avLst>
              <a:gd name="adj" fmla="val 6668"/>
            </a:avLst>
          </a:prstGeom>
          <a:solidFill>
            <a:srgbClr val="304755"/>
          </a:solidFill>
          <a:ln/>
        </p:spPr>
      </p:sp>
      <p:sp>
        <p:nvSpPr>
          <p:cNvPr id="5" name="Text 2"/>
          <p:cNvSpPr/>
          <p:nvPr/>
        </p:nvSpPr>
        <p:spPr>
          <a:xfrm>
            <a:off x="6424374" y="3307556"/>
            <a:ext cx="337899" cy="4224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1</a:t>
            </a:r>
            <a:endParaRPr lang="en-US" sz="2650" dirty="0"/>
          </a:p>
        </p:txBody>
      </p:sp>
      <p:sp>
        <p:nvSpPr>
          <p:cNvPr id="6" name="Text 3"/>
          <p:cNvSpPr/>
          <p:nvPr/>
        </p:nvSpPr>
        <p:spPr>
          <a:xfrm>
            <a:off x="7101959" y="3249573"/>
            <a:ext cx="3195432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Математические модели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7101959" y="4097060"/>
            <a:ext cx="283678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Имитируют работу человеческого мозга.</a:t>
            </a:r>
            <a:endParaRPr lang="en-US" sz="1850" dirty="0"/>
          </a:p>
        </p:txBody>
      </p:sp>
      <p:sp>
        <p:nvSpPr>
          <p:cNvPr id="8" name="Shape 5"/>
          <p:cNvSpPr/>
          <p:nvPr/>
        </p:nvSpPr>
        <p:spPr>
          <a:xfrm>
            <a:off x="10447318" y="3249573"/>
            <a:ext cx="538520" cy="538520"/>
          </a:xfrm>
          <a:prstGeom prst="roundRect">
            <a:avLst>
              <a:gd name="adj" fmla="val 6668"/>
            </a:avLst>
          </a:prstGeom>
          <a:solidFill>
            <a:srgbClr val="304755"/>
          </a:solidFill>
          <a:ln/>
        </p:spPr>
      </p:sp>
      <p:sp>
        <p:nvSpPr>
          <p:cNvPr id="9" name="Text 6"/>
          <p:cNvSpPr/>
          <p:nvPr/>
        </p:nvSpPr>
        <p:spPr>
          <a:xfrm>
            <a:off x="10547568" y="3307556"/>
            <a:ext cx="337899" cy="4224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7"/>
          <p:cNvSpPr/>
          <p:nvPr/>
        </p:nvSpPr>
        <p:spPr>
          <a:xfrm>
            <a:off x="11225153" y="3249573"/>
            <a:ext cx="2836783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Обучение на данных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11225153" y="4097060"/>
            <a:ext cx="2836783" cy="1149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Решают задачи, доступные только человеку.</a:t>
            </a:r>
            <a:endParaRPr lang="en-US" sz="1850" dirty="0"/>
          </a:p>
        </p:txBody>
      </p:sp>
      <p:sp>
        <p:nvSpPr>
          <p:cNvPr id="12" name="Shape 9"/>
          <p:cNvSpPr/>
          <p:nvPr/>
        </p:nvSpPr>
        <p:spPr>
          <a:xfrm>
            <a:off x="6324124" y="5754648"/>
            <a:ext cx="538520" cy="538520"/>
          </a:xfrm>
          <a:prstGeom prst="roundRect">
            <a:avLst>
              <a:gd name="adj" fmla="val 6668"/>
            </a:avLst>
          </a:prstGeom>
          <a:solidFill>
            <a:srgbClr val="304755"/>
          </a:solidFill>
          <a:ln/>
        </p:spPr>
      </p:sp>
      <p:sp>
        <p:nvSpPr>
          <p:cNvPr id="13" name="Text 10"/>
          <p:cNvSpPr/>
          <p:nvPr/>
        </p:nvSpPr>
        <p:spPr>
          <a:xfrm>
            <a:off x="6424374" y="5812631"/>
            <a:ext cx="337899" cy="4224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650"/>
              </a:lnSpc>
              <a:buNone/>
            </a:pPr>
            <a:r>
              <a:rPr lang="en-US" sz="26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3</a:t>
            </a:r>
            <a:endParaRPr lang="en-US" sz="2650" dirty="0"/>
          </a:p>
        </p:txBody>
      </p:sp>
      <p:sp>
        <p:nvSpPr>
          <p:cNvPr id="14" name="Text 11"/>
          <p:cNvSpPr/>
          <p:nvPr/>
        </p:nvSpPr>
        <p:spPr>
          <a:xfrm>
            <a:off x="7101959" y="5754648"/>
            <a:ext cx="352234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Анализ и генерация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7101959" y="6250186"/>
            <a:ext cx="669071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Генерируют тексты, распознают речь, анализируют данные.</a:t>
            </a:r>
            <a:endParaRPr lang="en-US" sz="185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0" y="7793182"/>
            <a:ext cx="14630400" cy="59228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2424470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Автоматизация рутинных задач</a:t>
            </a:r>
            <a:endParaRPr lang="en-US" sz="4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24" y="4233267"/>
            <a:ext cx="598408" cy="598408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675448" y="4191476"/>
            <a:ext cx="2717006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Экономия времени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675448" y="5038963"/>
            <a:ext cx="2717006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Проверка домашних заданий и тестов.</a:t>
            </a:r>
            <a:endParaRPr lang="en-US" sz="18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1427" y="4233267"/>
            <a:ext cx="598408" cy="598408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589151" y="4191476"/>
            <a:ext cx="2717125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Индивидуальная работа</a:t>
            </a:r>
            <a:endParaRPr lang="en-US" sz="2200" dirty="0"/>
          </a:p>
        </p:txBody>
      </p:sp>
      <p:sp>
        <p:nvSpPr>
          <p:cNvPr id="9" name="Text 4"/>
          <p:cNvSpPr/>
          <p:nvPr/>
        </p:nvSpPr>
        <p:spPr>
          <a:xfrm>
            <a:off x="5589151" y="5038963"/>
            <a:ext cx="2717125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Больше внимания ученикам.</a:t>
            </a:r>
            <a:endParaRPr lang="en-US" sz="185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7782791"/>
            <a:ext cx="14630400" cy="59228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60477"/>
            <a:ext cx="130428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F2F2F3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Gradescope: Революция в Оценивании с Помощью ИИ</a:t>
            </a:r>
            <a:endParaRPr lang="en-US" sz="4450" dirty="0"/>
          </a:p>
        </p:txBody>
      </p:sp>
      <p:sp>
        <p:nvSpPr>
          <p:cNvPr id="4" name="Text 1"/>
          <p:cNvSpPr/>
          <p:nvPr/>
        </p:nvSpPr>
        <p:spPr>
          <a:xfrm>
            <a:off x="793790" y="4972645"/>
            <a:ext cx="3005495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5E0D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Автоматизированная проверка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817394"/>
            <a:ext cx="3005495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Gradescope автоматизирует проверку работ с помощью ИИ, сокращая время оценивания вдвое.</a:t>
            </a:r>
            <a:endParaRPr lang="en-US" sz="17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9446" y="2831663"/>
            <a:ext cx="3005614" cy="185749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139446" y="4972645"/>
            <a:ext cx="2900720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5E0D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Разные типы заданий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4139446" y="5463064"/>
            <a:ext cx="3005614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Поддержка рукописных, онлайн и программирования заданий.</a:t>
            </a:r>
            <a:endParaRPr lang="en-US" sz="17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5221" y="2831663"/>
            <a:ext cx="3005614" cy="1857494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7485221" y="497264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5E0D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Интеграция с LMS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7485221" y="5463064"/>
            <a:ext cx="300561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r>
              <a:rPr lang="ru-RU" sz="1750" dirty="0" smtClean="0">
                <a:solidFill>
                  <a:srgbClr val="E5E0DF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(системой управления обучением)</a:t>
            </a:r>
          </a:p>
          <a:p>
            <a:pPr>
              <a:lnSpc>
                <a:spcPts val="2850"/>
              </a:lnSpc>
            </a:pPr>
            <a:r>
              <a:rPr lang="ru-RU" sz="1750" dirty="0" smtClean="0">
                <a:solidFill>
                  <a:srgbClr val="E5E0DF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Создать единое информационное пространство. Доступ к учебному материалу, заданиям, обратной связи</a:t>
            </a: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0997" y="2831663"/>
            <a:ext cx="3005614" cy="1857494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0830997" y="4972645"/>
            <a:ext cx="3005614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E5E0DF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Аналитика успеваемости</a:t>
            </a:r>
            <a:endParaRPr lang="en-US" sz="2200" dirty="0"/>
          </a:p>
        </p:txBody>
      </p:sp>
      <p:sp>
        <p:nvSpPr>
          <p:cNvPr id="14" name="Text 8"/>
          <p:cNvSpPr/>
          <p:nvPr/>
        </p:nvSpPr>
        <p:spPr>
          <a:xfrm>
            <a:off x="10830997" y="5817394"/>
            <a:ext cx="3005614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E5E0DF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Детальная аналитика успеваемости студентов.</a:t>
            </a:r>
            <a:endParaRPr lang="en-US" sz="175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6330" y="2793925"/>
            <a:ext cx="3197918" cy="20862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Прямоугольник 14"/>
          <p:cNvSpPr/>
          <p:nvPr/>
        </p:nvSpPr>
        <p:spPr>
          <a:xfrm>
            <a:off x="0" y="7782791"/>
            <a:ext cx="14630400" cy="59228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7954" y="571500"/>
            <a:ext cx="10744200" cy="700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eaa31b32189d83d816ce9ce501505cc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9291" y="5180595"/>
            <a:ext cx="2400301" cy="240030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7782791"/>
            <a:ext cx="14630400" cy="59228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2302431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Персонализация обучения</a:t>
            </a:r>
            <a:endParaRPr lang="en-US" sz="44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124" y="4069437"/>
            <a:ext cx="562451" cy="562451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324124" y="4871204"/>
            <a:ext cx="2250162" cy="1055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Анализ успеваемости</a:t>
            </a:r>
            <a:endParaRPr lang="en-US" sz="220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3259" y="4069437"/>
            <a:ext cx="562451" cy="562451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8933259" y="4871204"/>
            <a:ext cx="2250162" cy="1055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Индивидуальные задания</a:t>
            </a:r>
            <a:endParaRPr lang="en-US" sz="220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42395" y="4069437"/>
            <a:ext cx="562570" cy="56257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11542395" y="4871323"/>
            <a:ext cx="2250281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Адаптивный темп</a:t>
            </a:r>
            <a:endParaRPr lang="en-US" sz="22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7782791"/>
            <a:ext cx="14630400" cy="592282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764619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Создание учебных материалов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1106924" y="2531626"/>
            <a:ext cx="30480" cy="4933236"/>
          </a:xfrm>
          <a:prstGeom prst="roundRect">
            <a:avLst>
              <a:gd name="adj" fmla="val 117806"/>
            </a:avLst>
          </a:prstGeom>
          <a:solidFill>
            <a:srgbClr val="49606E"/>
          </a:solidFill>
          <a:ln/>
        </p:spPr>
      </p:sp>
      <p:sp>
        <p:nvSpPr>
          <p:cNvPr id="5" name="Shape 2"/>
          <p:cNvSpPr/>
          <p:nvPr/>
        </p:nvSpPr>
        <p:spPr>
          <a:xfrm>
            <a:off x="1345704" y="3054787"/>
            <a:ext cx="718066" cy="30480"/>
          </a:xfrm>
          <a:prstGeom prst="roundRect">
            <a:avLst>
              <a:gd name="adj" fmla="val 117806"/>
            </a:avLst>
          </a:prstGeom>
          <a:solidFill>
            <a:srgbClr val="49606E"/>
          </a:solidFill>
          <a:ln/>
        </p:spPr>
      </p:sp>
      <p:sp>
        <p:nvSpPr>
          <p:cNvPr id="6" name="Shape 3"/>
          <p:cNvSpPr/>
          <p:nvPr/>
        </p:nvSpPr>
        <p:spPr>
          <a:xfrm>
            <a:off x="837664" y="2800826"/>
            <a:ext cx="538520" cy="538520"/>
          </a:xfrm>
          <a:prstGeom prst="roundRect">
            <a:avLst>
              <a:gd name="adj" fmla="val 6668"/>
            </a:avLst>
          </a:prstGeom>
          <a:solidFill>
            <a:srgbClr val="304755"/>
          </a:solidFill>
          <a:ln/>
        </p:spPr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15" y="2858810"/>
            <a:ext cx="337899" cy="422434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2303859" y="2770942"/>
            <a:ext cx="2951798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Генерация задач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2303859" y="3266480"/>
            <a:ext cx="60024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Автоматическое создание вопросов для тестов</a:t>
            </a:r>
            <a:endParaRPr lang="en-US" sz="1850" dirty="0"/>
          </a:p>
        </p:txBody>
      </p:sp>
      <p:sp>
        <p:nvSpPr>
          <p:cNvPr id="10" name="Shape 6"/>
          <p:cNvSpPr/>
          <p:nvPr/>
        </p:nvSpPr>
        <p:spPr>
          <a:xfrm>
            <a:off x="1345704" y="4651296"/>
            <a:ext cx="718066" cy="30480"/>
          </a:xfrm>
          <a:prstGeom prst="roundRect">
            <a:avLst>
              <a:gd name="adj" fmla="val 117806"/>
            </a:avLst>
          </a:prstGeom>
          <a:solidFill>
            <a:srgbClr val="49606E"/>
          </a:solidFill>
          <a:ln/>
        </p:spPr>
      </p:sp>
      <p:sp>
        <p:nvSpPr>
          <p:cNvPr id="11" name="Shape 7"/>
          <p:cNvSpPr/>
          <p:nvPr/>
        </p:nvSpPr>
        <p:spPr>
          <a:xfrm>
            <a:off x="837664" y="4397335"/>
            <a:ext cx="538520" cy="538520"/>
          </a:xfrm>
          <a:prstGeom prst="roundRect">
            <a:avLst>
              <a:gd name="adj" fmla="val 6668"/>
            </a:avLst>
          </a:prstGeom>
          <a:solidFill>
            <a:srgbClr val="304755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915" y="4455319"/>
            <a:ext cx="337899" cy="42243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2303859" y="4367451"/>
            <a:ext cx="3187660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Конспекты уроков</a:t>
            </a:r>
            <a:endParaRPr lang="en-US" sz="2200" dirty="0"/>
          </a:p>
        </p:txBody>
      </p:sp>
      <p:sp>
        <p:nvSpPr>
          <p:cNvPr id="14" name="Text 9"/>
          <p:cNvSpPr/>
          <p:nvPr/>
        </p:nvSpPr>
        <p:spPr>
          <a:xfrm>
            <a:off x="2303859" y="4862989"/>
            <a:ext cx="600241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Быстрая подготовка планов и материалов</a:t>
            </a:r>
            <a:endParaRPr lang="en-US" sz="1850" dirty="0"/>
          </a:p>
        </p:txBody>
      </p:sp>
      <p:sp>
        <p:nvSpPr>
          <p:cNvPr id="15" name="Shape 10"/>
          <p:cNvSpPr/>
          <p:nvPr/>
        </p:nvSpPr>
        <p:spPr>
          <a:xfrm>
            <a:off x="1345704" y="6247805"/>
            <a:ext cx="718066" cy="30480"/>
          </a:xfrm>
          <a:prstGeom prst="roundRect">
            <a:avLst>
              <a:gd name="adj" fmla="val 117806"/>
            </a:avLst>
          </a:prstGeom>
          <a:solidFill>
            <a:srgbClr val="49606E"/>
          </a:solidFill>
          <a:ln/>
        </p:spPr>
      </p:sp>
      <p:sp>
        <p:nvSpPr>
          <p:cNvPr id="16" name="Shape 11"/>
          <p:cNvSpPr/>
          <p:nvPr/>
        </p:nvSpPr>
        <p:spPr>
          <a:xfrm>
            <a:off x="837664" y="5993844"/>
            <a:ext cx="538520" cy="538520"/>
          </a:xfrm>
          <a:prstGeom prst="roundRect">
            <a:avLst>
              <a:gd name="adj" fmla="val 6668"/>
            </a:avLst>
          </a:prstGeom>
          <a:solidFill>
            <a:srgbClr val="304755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915" y="6051828"/>
            <a:ext cx="337899" cy="42243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2303859" y="596396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Презентации</a:t>
            </a:r>
            <a:endParaRPr lang="en-US" sz="2200" dirty="0"/>
          </a:p>
        </p:txBody>
      </p:sp>
      <p:sp>
        <p:nvSpPr>
          <p:cNvPr id="19" name="Text 13"/>
          <p:cNvSpPr/>
          <p:nvPr/>
        </p:nvSpPr>
        <p:spPr>
          <a:xfrm>
            <a:off x="2303859" y="6459498"/>
            <a:ext cx="6002417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Создание визуальных материалов для объяснения сложных тем</a:t>
            </a:r>
            <a:endParaRPr lang="en-US" sz="185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0" y="7782791"/>
            <a:ext cx="14630400" cy="592282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256348"/>
            <a:ext cx="9820513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Поддержка обратной связи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1753195" y="426684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Чат-боты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837724" y="4762381"/>
            <a:ext cx="3731657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Ответы на вопросы учеников</a:t>
            </a:r>
            <a:endParaRPr lang="en-US" sz="18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572720" y="4209455"/>
            <a:ext cx="358140" cy="447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28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1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9941243" y="2771894"/>
            <a:ext cx="3851434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Круглосуточная помощь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9941243" y="3619381"/>
            <a:ext cx="3851434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Поддержка вне уроков</a:t>
            </a:r>
            <a:endParaRPr lang="en-US" sz="1850" dirty="0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8153995" y="3264813"/>
            <a:ext cx="358140" cy="447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28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2</a:t>
            </a:r>
            <a:endParaRPr lang="en-US" sz="2800" dirty="0"/>
          </a:p>
        </p:txBody>
      </p:sp>
      <p:sp>
        <p:nvSpPr>
          <p:cNvPr id="11" name="Text 7"/>
          <p:cNvSpPr/>
          <p:nvPr/>
        </p:nvSpPr>
        <p:spPr>
          <a:xfrm>
            <a:off x="9941243" y="5026938"/>
            <a:ext cx="3851434" cy="7038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Пошаговые объяснения</a:t>
            </a:r>
            <a:endParaRPr lang="en-US" sz="2200" dirty="0"/>
          </a:p>
        </p:txBody>
      </p:sp>
      <p:sp>
        <p:nvSpPr>
          <p:cNvPr id="12" name="Text 8"/>
          <p:cNvSpPr/>
          <p:nvPr/>
        </p:nvSpPr>
        <p:spPr>
          <a:xfrm>
            <a:off x="9941243" y="5874425"/>
            <a:ext cx="3851434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Решение задач по математике, физике и химии</a:t>
            </a:r>
            <a:endParaRPr lang="en-US" sz="1850" dirty="0"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8131" y="2439114"/>
            <a:ext cx="4534138" cy="453413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7681436" y="5972532"/>
            <a:ext cx="358140" cy="4476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28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3</a:t>
            </a:r>
            <a:endParaRPr lang="en-US" sz="28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0" y="7782791"/>
            <a:ext cx="14630400" cy="59228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4073" y="633845"/>
            <a:ext cx="13580918" cy="6724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"/>
          </a:effectLst>
        </p:spPr>
      </p:pic>
      <p:pic>
        <p:nvPicPr>
          <p:cNvPr id="3" name="Рисунок 2" descr="6214202d692d61945f91c69613e314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6872" y="4977244"/>
            <a:ext cx="3127664" cy="31276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29571" y="247726"/>
            <a:ext cx="7556421" cy="1417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dirty="0">
                <a:solidFill>
                  <a:srgbClr val="EDEDE8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Алиса: Инновационный помощник для учителей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6529571" y="2005445"/>
            <a:ext cx="75564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Алиса — это интеллектуальный ассистент. Она создана для образовательных задач. Она обеспечивает мгновенную поддержку в подготовке уроков и материалов. Алиса использует технологию искусственного интеллекта для современного образования.</a:t>
            </a:r>
            <a:endParaRPr lang="en-US" sz="1750" dirty="0"/>
          </a:p>
        </p:txBody>
      </p:sp>
      <p:sp>
        <p:nvSpPr>
          <p:cNvPr id="4" name="Text 1"/>
          <p:cNvSpPr/>
          <p:nvPr/>
        </p:nvSpPr>
        <p:spPr>
          <a:xfrm>
            <a:off x="793790" y="5140047"/>
            <a:ext cx="3195876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Оптимизация времени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793790" y="5630466"/>
            <a:ext cx="41207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Алиса значительно сокращает время на поиск ресурсов и подготовку к занятиям.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5254704" y="5140166"/>
            <a:ext cx="4090154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Индивидуализация обучения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5254704" y="5630585"/>
            <a:ext cx="4120872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Адаптирует учебные материалы под потребности каждого ученика, обеспечивая персонализированный подход.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9715738" y="5140047"/>
            <a:ext cx="4120753" cy="7086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9C9C0"/>
                </a:solidFill>
                <a:latin typeface="Tomorrow Semi Bold" pitchFamily="34" charset="0"/>
                <a:ea typeface="Tomorrow Semi Bold" pitchFamily="34" charset="-122"/>
                <a:cs typeface="Tomorrow Semi Bold" pitchFamily="34" charset="-120"/>
              </a:rPr>
              <a:t>Оперативный доступ к информации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9715738" y="5984796"/>
            <a:ext cx="41207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C9C9C0"/>
                </a:solidFill>
                <a:latin typeface="Tomorrow" pitchFamily="34" charset="0"/>
                <a:ea typeface="Tomorrow" pitchFamily="34" charset="-122"/>
                <a:cs typeface="Tomorrow" pitchFamily="34" charset="-120"/>
              </a:rPr>
              <a:t>Предоставляет мгновенный доступ к необходимым справочным материалам и данным.</a:t>
            </a:r>
            <a:endParaRPr lang="en-US" sz="1750" dirty="0"/>
          </a:p>
        </p:txBody>
      </p:sp>
      <p:pic>
        <p:nvPicPr>
          <p:cNvPr id="10" name="Рисунок 9" descr="44d4257bf089231e1784764968c18d7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321" y="405246"/>
            <a:ext cx="4104409" cy="410440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0" y="7782791"/>
            <a:ext cx="14630400" cy="59228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3079" y="304443"/>
            <a:ext cx="7655242" cy="462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2900" dirty="0">
                <a:solidFill>
                  <a:srgbClr val="F2F2F3"/>
                </a:solidFill>
                <a:latin typeface="Poppins Light" pitchFamily="34" charset="0"/>
                <a:ea typeface="Poppins Light" pitchFamily="34" charset="-122"/>
                <a:cs typeface="Poppins Light" pitchFamily="34" charset="-120"/>
              </a:rPr>
              <a:t>Шедеврум: Революция в Помощи Учителям</a:t>
            </a:r>
            <a:endParaRPr lang="en-US" sz="2900" dirty="0"/>
          </a:p>
        </p:txBody>
      </p:sp>
      <p:sp>
        <p:nvSpPr>
          <p:cNvPr id="3" name="Text 1"/>
          <p:cNvSpPr/>
          <p:nvPr/>
        </p:nvSpPr>
        <p:spPr>
          <a:xfrm>
            <a:off x="383079" y="1122402"/>
            <a:ext cx="6616422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00" dirty="0">
                <a:solidFill>
                  <a:srgbClr val="E5E0DF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Шедеврум – ИИ-помощник от Яндекса для учителей начальных и средних школ.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83079" y="1492567"/>
            <a:ext cx="6616422" cy="473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00" dirty="0">
                <a:solidFill>
                  <a:srgbClr val="E5E0DF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Он создает персонализированные образовательные материалы: интерактивные презентации, адаптивные тесты с автопроверкой и красочные рабочие листы.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383079" y="2099667"/>
            <a:ext cx="6616422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00" dirty="0">
                <a:solidFill>
                  <a:srgbClr val="E5E0DF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Инструмент генерирует учебные задания по ФГОС за секунды.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383079" y="2469832"/>
            <a:ext cx="6616422" cy="473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00" dirty="0">
                <a:solidFill>
                  <a:srgbClr val="E5E0DF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Шедеврум поддерживает более 10 предметов, предлагая шаблоны для уроков, контрольных и самостоятельных работ.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83079" y="3076932"/>
            <a:ext cx="6616422" cy="710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00" dirty="0">
                <a:solidFill>
                  <a:srgbClr val="E5E0DF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Использование Шедеврума экономит до 50% времени на подготовку к урокам, высвобождая до 5 часов в неделю для индивидуальной работы, внеклассных мероприятий и повышения квалификации.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368357" y="5849302"/>
            <a:ext cx="6616422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00" dirty="0">
                <a:solidFill>
                  <a:srgbClr val="E5E0DF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Шедеврум облегчает работу учителя, экономя время и силы на рутинных задачах.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7368357" y="6219468"/>
            <a:ext cx="6616422" cy="473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00" dirty="0">
                <a:solidFill>
                  <a:srgbClr val="E5E0DF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Вы экономите время и ресурсы, получая доступ к широкому спектру инструментов и материалов.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7368357" y="6826567"/>
            <a:ext cx="6616422" cy="2369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00" dirty="0">
                <a:solidFill>
                  <a:srgbClr val="E5E0DF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Создавайте уникальные учебные задания, которые вовлекают учеников в процесс обучения.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7368357" y="7196733"/>
            <a:ext cx="6616422" cy="4738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200" dirty="0">
                <a:solidFill>
                  <a:srgbClr val="E5E0DF"/>
                </a:solidFill>
                <a:latin typeface="Roboto Light" pitchFamily="34" charset="0"/>
                <a:ea typeface="Roboto Light" pitchFamily="34" charset="-122"/>
                <a:cs typeface="Roboto Light" pitchFamily="34" charset="-120"/>
              </a:rPr>
              <a:t>Адаптируйте задания под индивидуальные потребности каждого ученика, делая обучение более эффективным.</a:t>
            </a:r>
            <a:endParaRPr lang="en-US" sz="120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88939" y="-1536263"/>
            <a:ext cx="5486400" cy="8229600"/>
          </a:xfrm>
          <a:prstGeom prst="rect">
            <a:avLst/>
          </a:prstGeom>
        </p:spPr>
      </p:pic>
      <p:pic>
        <p:nvPicPr>
          <p:cNvPr id="17" name="Рисунок 16" descr="0e6e3d2d59bad6599a489d9e16483b6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719" y="3861916"/>
            <a:ext cx="3974771" cy="3974771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0" y="7782791"/>
            <a:ext cx="14630400" cy="59228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7724" y="1427798"/>
            <a:ext cx="7963733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Вызовы и ограничения</a:t>
            </a:r>
            <a:endParaRPr lang="en-US" sz="4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7638" y="2610564"/>
            <a:ext cx="2137529" cy="135719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3907988" y="3246358"/>
            <a:ext cx="336590" cy="420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200"/>
              </a:lnSpc>
              <a:buNone/>
            </a:pPr>
            <a:r>
              <a:rPr lang="en-US" sz="26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1</a:t>
            </a:r>
            <a:endParaRPr lang="en-US" sz="2650" dirty="0"/>
          </a:p>
        </p:txBody>
      </p:sp>
      <p:sp>
        <p:nvSpPr>
          <p:cNvPr id="5" name="Text 2"/>
          <p:cNvSpPr/>
          <p:nvPr/>
        </p:nvSpPr>
        <p:spPr>
          <a:xfrm>
            <a:off x="5384482" y="2849880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Этика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384482" y="3345418"/>
            <a:ext cx="350127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Конфиденциальность данных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5204936" y="3982402"/>
            <a:ext cx="8527971" cy="15240"/>
          </a:xfrm>
          <a:prstGeom prst="roundRect">
            <a:avLst>
              <a:gd name="adj" fmla="val 235611"/>
            </a:avLst>
          </a:prstGeom>
          <a:solidFill>
            <a:srgbClr val="49606E"/>
          </a:solidFill>
          <a:ln/>
        </p:spPr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8814" y="4027527"/>
            <a:ext cx="4275058" cy="135719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3907988" y="4495681"/>
            <a:ext cx="336590" cy="420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200"/>
              </a:lnSpc>
              <a:buNone/>
            </a:pPr>
            <a:r>
              <a:rPr lang="en-US" sz="26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2</a:t>
            </a:r>
            <a:endParaRPr lang="en-US" sz="2650" dirty="0"/>
          </a:p>
        </p:txBody>
      </p:sp>
      <p:sp>
        <p:nvSpPr>
          <p:cNvPr id="10" name="Text 6"/>
          <p:cNvSpPr/>
          <p:nvPr/>
        </p:nvSpPr>
        <p:spPr>
          <a:xfrm>
            <a:off x="6453187" y="4266843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Зависимость</a:t>
            </a:r>
            <a:endParaRPr lang="en-US" sz="2200" dirty="0"/>
          </a:p>
        </p:txBody>
      </p:sp>
      <p:sp>
        <p:nvSpPr>
          <p:cNvPr id="11" name="Text 7"/>
          <p:cNvSpPr/>
          <p:nvPr/>
        </p:nvSpPr>
        <p:spPr>
          <a:xfrm>
            <a:off x="6453187" y="4762381"/>
            <a:ext cx="335768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Не замена живому общению</a:t>
            </a:r>
            <a:endParaRPr lang="en-US" sz="1850" dirty="0"/>
          </a:p>
        </p:txBody>
      </p:sp>
      <p:sp>
        <p:nvSpPr>
          <p:cNvPr id="12" name="Shape 8"/>
          <p:cNvSpPr/>
          <p:nvPr/>
        </p:nvSpPr>
        <p:spPr>
          <a:xfrm>
            <a:off x="6273641" y="5399365"/>
            <a:ext cx="7459266" cy="15240"/>
          </a:xfrm>
          <a:prstGeom prst="roundRect">
            <a:avLst>
              <a:gd name="adj" fmla="val 235611"/>
            </a:avLst>
          </a:prstGeom>
          <a:solidFill>
            <a:srgbClr val="49606E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109" y="5444490"/>
            <a:ext cx="6412587" cy="1357193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908107" y="5912644"/>
            <a:ext cx="336590" cy="4207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200"/>
              </a:lnSpc>
              <a:buNone/>
            </a:pPr>
            <a:r>
              <a:rPr lang="en-US" sz="265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3</a:t>
            </a:r>
            <a:endParaRPr lang="en-US" sz="2650" dirty="0"/>
          </a:p>
        </p:txBody>
      </p:sp>
      <p:sp>
        <p:nvSpPr>
          <p:cNvPr id="15" name="Text 10"/>
          <p:cNvSpPr/>
          <p:nvPr/>
        </p:nvSpPr>
        <p:spPr>
          <a:xfrm>
            <a:off x="7522012" y="5683806"/>
            <a:ext cx="2816185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Обучение</a:t>
            </a:r>
            <a:endParaRPr lang="en-US" sz="2200" dirty="0"/>
          </a:p>
        </p:txBody>
      </p:sp>
      <p:sp>
        <p:nvSpPr>
          <p:cNvPr id="16" name="Text 11"/>
          <p:cNvSpPr/>
          <p:nvPr/>
        </p:nvSpPr>
        <p:spPr>
          <a:xfrm>
            <a:off x="7522012" y="6179344"/>
            <a:ext cx="3360301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Освоение новых технологий</a:t>
            </a:r>
            <a:endParaRPr lang="en-US" sz="1850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0" y="7782791"/>
            <a:ext cx="14630400" cy="59228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24124" y="1921907"/>
            <a:ext cx="7468553" cy="14080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Роль нейросетей в помощи учителю</a:t>
            </a:r>
            <a:endParaRPr lang="en-US" sz="4400" dirty="0"/>
          </a:p>
        </p:txBody>
      </p:sp>
      <p:sp>
        <p:nvSpPr>
          <p:cNvPr id="4" name="Shape 1"/>
          <p:cNvSpPr/>
          <p:nvPr/>
        </p:nvSpPr>
        <p:spPr>
          <a:xfrm>
            <a:off x="6324124" y="3688913"/>
            <a:ext cx="179427" cy="878562"/>
          </a:xfrm>
          <a:prstGeom prst="roundRect">
            <a:avLst>
              <a:gd name="adj" fmla="val 20012"/>
            </a:avLst>
          </a:prstGeom>
          <a:solidFill>
            <a:srgbClr val="304755"/>
          </a:solidFill>
          <a:ln/>
        </p:spPr>
      </p:sp>
      <p:sp>
        <p:nvSpPr>
          <p:cNvPr id="5" name="Text 2"/>
          <p:cNvSpPr/>
          <p:nvPr/>
        </p:nvSpPr>
        <p:spPr>
          <a:xfrm>
            <a:off x="6862524" y="3688913"/>
            <a:ext cx="5467469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Переосмысление образования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862524" y="4184452"/>
            <a:ext cx="6930152" cy="38302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Сосредоточиться на взаимодействии с учениками.</a:t>
            </a:r>
            <a:endParaRPr lang="en-US" sz="1850" dirty="0"/>
          </a:p>
        </p:txBody>
      </p:sp>
      <p:sp>
        <p:nvSpPr>
          <p:cNvPr id="7" name="Shape 4"/>
          <p:cNvSpPr/>
          <p:nvPr/>
        </p:nvSpPr>
        <p:spPr>
          <a:xfrm>
            <a:off x="6324124" y="5302329"/>
            <a:ext cx="179427" cy="1261586"/>
          </a:xfrm>
          <a:prstGeom prst="roundRect">
            <a:avLst>
              <a:gd name="adj" fmla="val 20012"/>
            </a:avLst>
          </a:prstGeom>
          <a:solidFill>
            <a:srgbClr val="304755"/>
          </a:solidFill>
          <a:ln/>
        </p:spPr>
      </p:sp>
      <p:sp>
        <p:nvSpPr>
          <p:cNvPr id="8" name="Text 5"/>
          <p:cNvSpPr/>
          <p:nvPr/>
        </p:nvSpPr>
        <p:spPr>
          <a:xfrm>
            <a:off x="6862524" y="5302329"/>
            <a:ext cx="3605093" cy="351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dirty="0">
                <a:solidFill>
                  <a:srgbClr val="CAD6DE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Развитие мышления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6862524" y="5797867"/>
            <a:ext cx="6571178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Развитие критического мышления и творческих способностей.</a:t>
            </a:r>
            <a:endParaRPr lang="en-US" sz="185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0" y="7782791"/>
            <a:ext cx="14630400" cy="59228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37724" y="2682597"/>
            <a:ext cx="5632490" cy="704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Unbounded" pitchFamily="34" charset="0"/>
                <a:ea typeface="Unbounded" pitchFamily="34" charset="-122"/>
                <a:cs typeface="Unbounded" pitchFamily="34" charset="-120"/>
              </a:rPr>
              <a:t>Заключение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837724" y="3745587"/>
            <a:ext cx="746855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Нейросети меняют образование, помогают экономить время и персонализировать обучение.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837724" y="4780836"/>
            <a:ext cx="7468553" cy="766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1850" dirty="0">
                <a:solidFill>
                  <a:srgbClr val="CAD6DE"/>
                </a:solidFill>
                <a:latin typeface="Cabin" pitchFamily="34" charset="0"/>
                <a:ea typeface="Cabin" pitchFamily="34" charset="-122"/>
                <a:cs typeface="Cabin" pitchFamily="34" charset="-120"/>
              </a:rPr>
              <a:t>Использовать новые технологии во благо учеников для современного и эффективного образования.</a:t>
            </a:r>
            <a:endParaRPr lang="en-US" sz="185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7782791"/>
            <a:ext cx="14630400" cy="592282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507</Words>
  <Application>Microsoft Office PowerPoint</Application>
  <PresentationFormat>Произвольный</PresentationFormat>
  <Paragraphs>97</Paragraphs>
  <Slides>14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Unbounded</vt:lpstr>
      <vt:lpstr>Calibri</vt:lpstr>
      <vt:lpstr>Cabin</vt:lpstr>
      <vt:lpstr>Arial Black</vt:lpstr>
      <vt:lpstr>Poppins Light</vt:lpstr>
      <vt:lpstr>Roboto Light</vt:lpstr>
      <vt:lpstr>Tomorrow Semi Bold</vt:lpstr>
      <vt:lpstr>Tomorrow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PptxGenJS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Пользователь</cp:lastModifiedBy>
  <cp:revision>7</cp:revision>
  <dcterms:created xsi:type="dcterms:W3CDTF">2025-03-19T06:51:09Z</dcterms:created>
  <dcterms:modified xsi:type="dcterms:W3CDTF">2025-04-07T10:12:25Z</dcterms:modified>
</cp:coreProperties>
</file>