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handoutMasterIdLst>
    <p:handoutMasterId r:id="rId22"/>
  </p:handoutMasterIdLst>
  <p:sldIdLst>
    <p:sldId id="305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2" r:id="rId18"/>
    <p:sldId id="321" r:id="rId19"/>
    <p:sldId id="28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10" Type="http://schemas.openxmlformats.org/officeDocument/2006/relationships/image" Target="../media/image21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4" Type="http://schemas.openxmlformats.org/officeDocument/2006/relationships/image" Target="../media/image4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7" Type="http://schemas.openxmlformats.org/officeDocument/2006/relationships/image" Target="../media/image78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26E44-C1DB-4759-9877-4D53195894F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23BE5-46BB-45F6-B49A-99F0A60AC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8188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28A55-349E-48BC-A991-F557E0CEFD6C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1CE96-0641-46D8-853A-11CA3B8A7B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152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3F5935-881E-4063-8D7B-25B62C808723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0EB7C8-57B1-43DA-B54E-6DB6AE8192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7" name="Рисунок 6" descr="post-279854-1298288370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001252" y="-428625"/>
            <a:ext cx="2190749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ost-279854-1298288370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" y="214315"/>
            <a:ext cx="3143251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97e6b01896c7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20340000">
            <a:off x="-838200" y="-349250"/>
            <a:ext cx="4440767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910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A2D0A2-D3F9-4310-B4A0-1A6755F37196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FD65C5-304F-4935-BAA2-A18A1AFE0D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645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CDA72F-8816-4CB9-BCBD-837549265B36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86EF79-4867-42E7-8E41-99EC1FF6604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385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8865F3-E98E-4273-A247-84B192217BD9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6FAF4-0A7F-48C0-8F5D-C457DF3A39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6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AAAE53-A787-4780-B12C-071526920B54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AE8F7-5FC6-41B5-ACCB-0E0C165A03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974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559F8E-BD1E-4EE7-A316-B86829DE0D0A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E95E3C-049B-4EDE-8974-AF537120F5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072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3DFA91-0D96-4F1E-B511-A264B084BA58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7B3726-132A-4256-85A1-CB5B6BFF98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275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118B3-18EE-4F8A-A84F-1EFA49D617D0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AF676-A8A9-461C-ADC9-927A7B6545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953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3BD44D-5246-4E69-B560-8F4C9B5925FC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08134-B01E-4E25-9C9E-CB8EA7EF7F0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642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4E955F-AA7F-4E9E-83FF-16E38B3B9A92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75DC5B-2CC2-4B2E-98E6-367454C1B1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134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2209E5-1562-440D-B2E7-F866B28BDA57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9324B2-1B24-4A09-98CB-3C403A8681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94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73B2D8-BB8C-40B0-8BB6-37000B3E6757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59DFEA-680D-47C5-B544-C81415762A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86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6.wmf"/><Relationship Id="rId18" Type="http://schemas.openxmlformats.org/officeDocument/2006/relationships/oleObject" Target="../embeddings/oleObject8.bin"/><Relationship Id="rId3" Type="http://schemas.openxmlformats.org/officeDocument/2006/relationships/image" Target="../media/image22.png"/><Relationship Id="rId21" Type="http://schemas.openxmlformats.org/officeDocument/2006/relationships/image" Target="../media/image20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5" Type="http://schemas.openxmlformats.org/officeDocument/2006/relationships/image" Target="../media/image17.wmf"/><Relationship Id="rId23" Type="http://schemas.openxmlformats.org/officeDocument/2006/relationships/image" Target="../media/image21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4.wmf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30.png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5.wmf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22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2.png"/><Relationship Id="rId9" Type="http://schemas.openxmlformats.org/officeDocument/2006/relationships/image" Target="../media/image3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21.bin"/><Relationship Id="rId18" Type="http://schemas.openxmlformats.org/officeDocument/2006/relationships/image" Target="../media/image39.wmf"/><Relationship Id="rId3" Type="http://schemas.openxmlformats.org/officeDocument/2006/relationships/image" Target="../media/image42.png"/><Relationship Id="rId21" Type="http://schemas.openxmlformats.org/officeDocument/2006/relationships/oleObject" Target="../embeddings/oleObject2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7.wmf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.bin"/><Relationship Id="rId20" Type="http://schemas.openxmlformats.org/officeDocument/2006/relationships/image" Target="../media/image40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2.bin"/><Relationship Id="rId10" Type="http://schemas.openxmlformats.org/officeDocument/2006/relationships/image" Target="../media/image36.w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43.jpe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8.wmf"/><Relationship Id="rId22" Type="http://schemas.openxmlformats.org/officeDocument/2006/relationships/image" Target="../media/image41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4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3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52.png"/><Relationship Id="rId9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7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8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70.wmf"/><Relationship Id="rId4" Type="http://schemas.openxmlformats.org/officeDocument/2006/relationships/image" Target="../media/image67.wmf"/><Relationship Id="rId9" Type="http://schemas.openxmlformats.org/officeDocument/2006/relationships/oleObject" Target="../embeddings/oleObject3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13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76.wmf"/><Relationship Id="rId17" Type="http://schemas.openxmlformats.org/officeDocument/2006/relationships/hyperlink" Target="https://matlikbez.ru/novye-zadaniya-oge-2026" TargetMode="Externa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8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10" Type="http://schemas.openxmlformats.org/officeDocument/2006/relationships/image" Target="../media/image75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77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0822" y="4153989"/>
            <a:ext cx="6387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 smtClean="0">
                <a:latin typeface="+mj-lt"/>
                <a:cs typeface="Times New Roman" pitchFamily="18" charset="0"/>
              </a:rPr>
              <a:t>Гриднева Анна Владимировна, учитель математики </a:t>
            </a:r>
            <a:endParaRPr lang="ru-RU" sz="2000" i="1" dirty="0" smtClean="0">
              <a:latin typeface="+mj-lt"/>
              <a:cs typeface="Times New Roman" pitchFamily="18" charset="0"/>
            </a:endParaRPr>
          </a:p>
          <a:p>
            <a:pPr algn="r"/>
            <a:r>
              <a:rPr lang="ru-RU" sz="2000" i="1" dirty="0" smtClean="0">
                <a:latin typeface="+mj-lt"/>
                <a:cs typeface="Times New Roman" pitchFamily="18" charset="0"/>
              </a:rPr>
              <a:t>ГБОУ </a:t>
            </a:r>
            <a:r>
              <a:rPr lang="ru-RU" sz="2000" i="1" dirty="0" smtClean="0">
                <a:latin typeface="+mj-lt"/>
                <a:cs typeface="Times New Roman" pitchFamily="18" charset="0"/>
              </a:rPr>
              <a:t>СОШ № 8 </a:t>
            </a:r>
            <a:r>
              <a:rPr lang="ru-RU" sz="2000" i="1" dirty="0" smtClean="0">
                <a:latin typeface="+mj-lt"/>
                <a:cs typeface="Times New Roman" pitchFamily="18" charset="0"/>
              </a:rPr>
              <a:t>им. С.П. Алексеева </a:t>
            </a:r>
            <a:r>
              <a:rPr lang="ru-RU" sz="2000" i="1" dirty="0" err="1" smtClean="0">
                <a:latin typeface="+mj-lt"/>
                <a:cs typeface="Times New Roman" pitchFamily="18" charset="0"/>
              </a:rPr>
              <a:t>г.о</a:t>
            </a:r>
            <a:r>
              <a:rPr lang="ru-RU" sz="2000" i="1" dirty="0" smtClean="0">
                <a:latin typeface="+mj-lt"/>
                <a:cs typeface="Times New Roman" pitchFamily="18" charset="0"/>
              </a:rPr>
              <a:t>. Отрадный</a:t>
            </a:r>
            <a:endParaRPr lang="ru-RU" sz="2000" i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51906" y="1003902"/>
            <a:ext cx="1001089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i="1" dirty="0" smtClean="0">
                <a:solidFill>
                  <a:srgbClr val="002060"/>
                </a:solidFill>
                <a:latin typeface="+mj-lt"/>
              </a:rPr>
              <a:t>Новые задания в банке ФИПИ по математике: </a:t>
            </a:r>
            <a:endParaRPr lang="en-US" sz="4400" i="1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ru-RU" sz="4400" i="1" dirty="0" smtClean="0">
                <a:solidFill>
                  <a:srgbClr val="002060"/>
                </a:solidFill>
                <a:latin typeface="+mj-lt"/>
              </a:rPr>
              <a:t>анализ изменений и методические вызовы</a:t>
            </a:r>
            <a:endParaRPr lang="ru-RU" sz="4400" i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785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8223" y="451262"/>
            <a:ext cx="5332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Обновление банка заданий ОГЭ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 математике на 2026 год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953" y="339909"/>
            <a:ext cx="3238500" cy="1047751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16448" y="317705"/>
            <a:ext cx="2385745" cy="999583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68134" y="1721922"/>
            <a:ext cx="3930733" cy="4845133"/>
          </a:xfrm>
          <a:prstGeom prst="roundRect">
            <a:avLst/>
          </a:prstGeom>
          <a:solidFill>
            <a:srgbClr val="00B05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36270" y="2244437"/>
            <a:ext cx="32419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Добавили </a:t>
            </a:r>
            <a:r>
              <a:rPr lang="ru-RU" b="1" dirty="0" smtClean="0"/>
              <a:t>более 23 типов новых заданий</a:t>
            </a:r>
            <a:r>
              <a:rPr lang="ru-RU" dirty="0" smtClean="0"/>
              <a:t> — теперь общее количество прототипов достигло </a:t>
            </a:r>
            <a:r>
              <a:rPr lang="ru-RU" b="1" dirty="0" smtClean="0"/>
              <a:t>3879</a:t>
            </a:r>
            <a:r>
              <a:rPr lang="ru-RU" dirty="0" smtClean="0"/>
              <a:t> (в 2025 году было 3547).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Большая часть новинок относится к первой части экзамена.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Новые задания доступны для тренировки на официальном сайте ФИПИ в банке заданий ОГЭ 2026.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48249" y="1650670"/>
            <a:ext cx="6947065" cy="1484416"/>
          </a:xfrm>
          <a:prstGeom prst="roundRect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3443844"/>
            <a:ext cx="6947065" cy="1484416"/>
          </a:xfrm>
          <a:prstGeom prst="roundRect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7626" y="5201392"/>
            <a:ext cx="6947065" cy="1484416"/>
          </a:xfrm>
          <a:prstGeom prst="roundRect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4560125" y="2042556"/>
            <a:ext cx="6935189" cy="11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4572001" y="3906981"/>
            <a:ext cx="6935189" cy="11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4607627" y="5747656"/>
            <a:ext cx="6935189" cy="11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09507" y="1650669"/>
            <a:ext cx="6187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Раздел « Вероятность события»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702629" y="2161309"/>
            <a:ext cx="6638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Значительно усложнён. Теперь в задании встречаются последовательности событий, круги Эйлера и комбинированные задачи 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904510" y="3515095"/>
            <a:ext cx="6187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Раздел « Геометрия»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14504" y="3954483"/>
            <a:ext cx="6638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Добавлены новые прототипы. Среди новинок — задачи на комбинацию фигур, задания с дополнительными построениями и с применением уравнений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28260" y="5308269"/>
            <a:ext cx="6187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Раздел « Алгебра»</a:t>
            </a:r>
            <a:endParaRPr lang="ru-RU" b="1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 вторую часть добавили лишь задания на решение неравенств (задание 20). 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 вторую часть добавили лишь задания на решение неравенств (задание 20). 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 вторую часть добавили лишь задания на решение неравенств (задание 20). 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 вторую часть добавили лишь задания на решение неравенств (задание 20). 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38255" y="5735782"/>
            <a:ext cx="6638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Добавили лишь во вторую часть задания на решение неравенств (задание 20). 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37" name="Picture 21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68749" y="369185"/>
            <a:ext cx="2385745" cy="238574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685779" y="346755"/>
            <a:ext cx="62105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ОГЭ по математике 2026.  Новая вероятность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9387" y="926276"/>
            <a:ext cx="454824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400" b="1" dirty="0" smtClean="0"/>
              <a:t> Теперь в задании встречаются:</a:t>
            </a:r>
            <a:endParaRPr lang="ru-RU" sz="2400" dirty="0" smtClean="0"/>
          </a:p>
          <a:p>
            <a:pPr lvl="0">
              <a:lnSpc>
                <a:spcPct val="200000"/>
              </a:lnSpc>
              <a:buFont typeface="Wingdings" pitchFamily="2" charset="2"/>
              <a:buChar char="ü"/>
            </a:pPr>
            <a:r>
              <a:rPr lang="ru-RU" sz="2400" dirty="0" smtClean="0"/>
              <a:t>последовательности событий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ü"/>
            </a:pPr>
            <a:r>
              <a:rPr lang="ru-RU" sz="2400" dirty="0" smtClean="0"/>
              <a:t>диаграмма Эйлера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ü"/>
            </a:pPr>
            <a:r>
              <a:rPr lang="ru-RU" sz="2400" dirty="0" smtClean="0"/>
              <a:t>комбинированные задачи</a:t>
            </a:r>
          </a:p>
          <a:p>
            <a:endParaRPr lang="ru-RU" dirty="0"/>
          </a:p>
        </p:txBody>
      </p:sp>
      <p:sp>
        <p:nvSpPr>
          <p:cNvPr id="34823" name="AutoShape 7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5" name="AutoShape 9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31" name="Picture 15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2562" y="4138553"/>
            <a:ext cx="3098264" cy="23507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4839" name="Picture 23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922" y="4441372"/>
            <a:ext cx="2873828" cy="2155371"/>
          </a:xfrm>
          <a:prstGeom prst="rect">
            <a:avLst/>
          </a:prstGeom>
          <a:noFill/>
        </p:spPr>
      </p:pic>
      <p:pic>
        <p:nvPicPr>
          <p:cNvPr id="34841" name="Picture 25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8922" y="2288216"/>
            <a:ext cx="2884226" cy="4326340"/>
          </a:xfrm>
          <a:prstGeom prst="rect">
            <a:avLst/>
          </a:prstGeom>
          <a:noFill/>
        </p:spPr>
      </p:pic>
      <p:pic>
        <p:nvPicPr>
          <p:cNvPr id="34827" name="Picture 11" descr="Picture backgrou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76959" y="1397844"/>
            <a:ext cx="3205142" cy="21794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611" y="180500"/>
            <a:ext cx="7216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10. Диаграмма Эйлера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260" y="1475048"/>
            <a:ext cx="40376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Круги Эйлера </a:t>
            </a:r>
            <a:r>
              <a:rPr lang="ru-RU" dirty="0" smtClean="0"/>
              <a:t>- это способ показать разные группы объектов с помощью кругов. Каждый круг обозначает множество, а если круги пересекаются, значит у этих множеств есть общие элементы.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99460" y="795647"/>
            <a:ext cx="5213267" cy="427511"/>
          </a:xfrm>
          <a:prstGeom prst="roundRect">
            <a:avLst>
              <a:gd name="adj" fmla="val 16667"/>
            </a:avLst>
          </a:prstGeom>
          <a:solidFill>
            <a:srgbClr val="00B05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838204" y="795646"/>
            <a:ext cx="610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Что должен знать девятиклассник  : </a:t>
            </a:r>
            <a:endParaRPr lang="ru-RU" b="1" dirty="0"/>
          </a:p>
        </p:txBody>
      </p:sp>
      <p:pic>
        <p:nvPicPr>
          <p:cNvPr id="6" name="Picture 11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3198" y="1480973"/>
            <a:ext cx="2409493" cy="163845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709558" y="1626921"/>
            <a:ext cx="154379" cy="201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350825" y="1650670"/>
            <a:ext cx="45957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Круги показывают события.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Круг A - все исходы события A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Круг B - все исходы события B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Пересечение кругов — исходы, которые относятся и к A, и к B одновременно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947552" y="3384468"/>
            <a:ext cx="909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Пример: </a:t>
            </a:r>
            <a:r>
              <a:rPr lang="ru-RU" dirty="0" smtClean="0"/>
              <a:t>один круг - «ученики, которые сдают информатику», второй - «ученики, которые сдают физику». В месте пересечения будут те, кто сдает и информатику и физику. </a:t>
            </a:r>
            <a:endParaRPr lang="ru-RU" dirty="0"/>
          </a:p>
        </p:txBody>
      </p:sp>
      <p:pic>
        <p:nvPicPr>
          <p:cNvPr id="35842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1846" y="3254891"/>
            <a:ext cx="818346" cy="818346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1781299" y="4191990"/>
            <a:ext cx="1935678" cy="403761"/>
          </a:xfrm>
          <a:prstGeom prst="roundRect">
            <a:avLst/>
          </a:prstGeom>
          <a:solidFill>
            <a:srgbClr val="00B05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149434" y="4191989"/>
            <a:ext cx="124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 также : 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8130" y="4952010"/>
            <a:ext cx="5842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Р ( А)  = </a:t>
            </a:r>
            <a:endParaRPr lang="ru-RU" sz="2400" i="1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53788" y="5201392"/>
            <a:ext cx="3170711" cy="356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53788" y="4797633"/>
            <a:ext cx="3515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число благоприятных исходов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638796" y="5284519"/>
            <a:ext cx="247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общее число исходов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279573" y="4073238"/>
            <a:ext cx="1935678" cy="403761"/>
          </a:xfrm>
          <a:prstGeom prst="roundRect">
            <a:avLst/>
          </a:prstGeom>
          <a:solidFill>
            <a:srgbClr val="00B05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612084" y="4085112"/>
            <a:ext cx="1365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 конечно : </a:t>
            </a:r>
            <a:endParaRPr lang="ru-RU" b="1" dirty="0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5214586" y="4591022"/>
          <a:ext cx="6221351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49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1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509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bg1"/>
                          </a:solidFill>
                        </a:rPr>
                        <a:t>Логическая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bg1"/>
                          </a:solidFill>
                        </a:rPr>
                        <a:t>связка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Логическая операция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Обозначение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09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не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логическое отрицание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09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или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логическое сложение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09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логическое</a:t>
                      </a:r>
                      <a:r>
                        <a:rPr lang="ru-RU" baseline="0" dirty="0" smtClean="0"/>
                        <a:t> умножение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0319657" y="5842660"/>
            <a:ext cx="748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∩</a:t>
            </a:r>
            <a:endParaRPr lang="ru-RU" sz="3600" b="1" dirty="0"/>
          </a:p>
        </p:txBody>
      </p:sp>
      <p:sp>
        <p:nvSpPr>
          <p:cNvPr id="24" name="TextBox 23"/>
          <p:cNvSpPr txBox="1"/>
          <p:nvPr/>
        </p:nvSpPr>
        <p:spPr>
          <a:xfrm rot="10800000">
            <a:off x="10117777" y="5462649"/>
            <a:ext cx="748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∩</a:t>
            </a:r>
            <a:endParaRPr lang="ru-RU" sz="3600" b="1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0379034" y="5379522"/>
            <a:ext cx="486888" cy="11875"/>
          </a:xfrm>
          <a:prstGeom prst="line">
            <a:avLst/>
          </a:prstGeom>
          <a:ln w="349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611" y="180500"/>
            <a:ext cx="7216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10. Диаграмма Эйлера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6866" name="Picture 2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30164" y="1172876"/>
            <a:ext cx="1953120" cy="895602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449" y="743416"/>
          <a:ext cx="5722587" cy="56930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6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00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запись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что означает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что выбрать на диаграмме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8928">
                <a:tc>
                  <a:txBody>
                    <a:bodyPr/>
                    <a:lstStyle/>
                    <a:p>
                      <a:pPr algn="ctr"/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sz="1600" b="1" i="1" dirty="0" smtClean="0"/>
                        <a:t>А произошло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1" dirty="0" smtClean="0"/>
                    </a:p>
                    <a:p>
                      <a:endParaRPr lang="ru-RU" sz="1600" b="1" i="1" dirty="0" smtClean="0"/>
                    </a:p>
                    <a:p>
                      <a:r>
                        <a:rPr lang="ru-RU" sz="1600" b="1" i="1" dirty="0" smtClean="0"/>
                        <a:t>Весь круг А</a:t>
                      </a:r>
                    </a:p>
                    <a:p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574">
                <a:tc>
                  <a:txBody>
                    <a:bodyPr/>
                    <a:lstStyle/>
                    <a:p>
                      <a:pPr algn="ctr"/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sz="1600" b="1" i="1" dirty="0" smtClean="0"/>
                        <a:t>В произошло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1" dirty="0" smtClean="0"/>
                    </a:p>
                    <a:p>
                      <a:r>
                        <a:rPr lang="ru-RU" sz="1600" b="1" i="1" dirty="0" smtClean="0"/>
                        <a:t>Весь круг В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221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/>
                        <a:t>А не произошло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 smtClean="0"/>
                        <a:t>Все вне </a:t>
                      </a:r>
                    </a:p>
                    <a:p>
                      <a:r>
                        <a:rPr lang="ru-RU" sz="1600" b="1" i="1" dirty="0" smtClean="0"/>
                        <a:t>круга А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502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В не произошло</a:t>
                      </a:r>
                      <a:endParaRPr lang="ru-RU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 smtClean="0"/>
                        <a:t>Все вне</a:t>
                      </a:r>
                    </a:p>
                    <a:p>
                      <a:r>
                        <a:rPr lang="ru-RU" sz="1600" b="1" i="1" dirty="0" smtClean="0"/>
                        <a:t> круга В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9403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Произошло и А и В</a:t>
                      </a:r>
                      <a:endParaRPr lang="ru-RU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 smtClean="0"/>
                        <a:t>Пересечение</a:t>
                      </a:r>
                    </a:p>
                    <a:p>
                      <a:r>
                        <a:rPr lang="ru-RU" sz="1600" b="1" i="1" dirty="0" smtClean="0"/>
                        <a:t> кругов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10800000" flipV="1">
            <a:off x="4085113" y="1306285"/>
            <a:ext cx="605641" cy="3206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0800000" flipV="1">
            <a:off x="4144488" y="1377536"/>
            <a:ext cx="736272" cy="38001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 flipV="1">
            <a:off x="4275117" y="1472539"/>
            <a:ext cx="736272" cy="38001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 flipV="1">
            <a:off x="4429498" y="1591292"/>
            <a:ext cx="605641" cy="3206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73" name="Picture 9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1781" y="2312786"/>
            <a:ext cx="1929627" cy="884829"/>
          </a:xfrm>
          <a:prstGeom prst="rect">
            <a:avLst/>
          </a:prstGeom>
          <a:noFill/>
        </p:spPr>
      </p:pic>
      <p:pic>
        <p:nvPicPr>
          <p:cNvPr id="22" name="Picture 9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26944" y="1160880"/>
            <a:ext cx="1929627" cy="884829"/>
          </a:xfrm>
          <a:prstGeom prst="rect">
            <a:avLst/>
          </a:prstGeom>
          <a:noFill/>
        </p:spPr>
      </p:pic>
      <p:cxnSp>
        <p:nvCxnSpPr>
          <p:cNvPr id="23" name="Прямая соединительная линия 22"/>
          <p:cNvCxnSpPr/>
          <p:nvPr/>
        </p:nvCxnSpPr>
        <p:spPr>
          <a:xfrm rot="10800000" flipV="1">
            <a:off x="4928261" y="2743200"/>
            <a:ext cx="605641" cy="3206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0800000" flipV="1">
            <a:off x="4773881" y="2600695"/>
            <a:ext cx="736272" cy="38001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0800000" flipV="1">
            <a:off x="4643252" y="2517568"/>
            <a:ext cx="736272" cy="38001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0800000" flipV="1">
            <a:off x="4595752" y="2458191"/>
            <a:ext cx="605641" cy="3206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76" name="Object 12"/>
          <p:cNvGraphicFramePr>
            <a:graphicFrameLocks noChangeAspect="1"/>
          </p:cNvGraphicFramePr>
          <p:nvPr/>
        </p:nvGraphicFramePr>
        <p:xfrm>
          <a:off x="427512" y="1448790"/>
          <a:ext cx="33337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8" name="Формула" r:id="rId4" imgW="152268" imgH="164957" progId="Equation.3">
                  <p:embed/>
                </p:oleObj>
              </mc:Choice>
              <mc:Fallback>
                <p:oleObj name="Формула" r:id="rId4" imgW="152268" imgH="164957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12" y="1448790"/>
                        <a:ext cx="33337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9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78" name="Object 14"/>
          <p:cNvGraphicFramePr>
            <a:graphicFrameLocks noChangeAspect="1"/>
          </p:cNvGraphicFramePr>
          <p:nvPr/>
        </p:nvGraphicFramePr>
        <p:xfrm>
          <a:off x="451262" y="2636322"/>
          <a:ext cx="33337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9" name="Формула" r:id="rId6" imgW="152268" imgH="164957" progId="Equation.3">
                  <p:embed/>
                </p:oleObj>
              </mc:Choice>
              <mc:Fallback>
                <p:oleObj name="Формула" r:id="rId6" imgW="152268" imgH="164957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262" y="2636322"/>
                        <a:ext cx="33337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80" name="Object 16"/>
          <p:cNvGraphicFramePr>
            <a:graphicFrameLocks noChangeAspect="1"/>
          </p:cNvGraphicFramePr>
          <p:nvPr/>
        </p:nvGraphicFramePr>
        <p:xfrm>
          <a:off x="427511" y="3598223"/>
          <a:ext cx="3333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0" name="Формула" r:id="rId8" imgW="152268" imgH="203024" progId="Equation.3">
                  <p:embed/>
                </p:oleObj>
              </mc:Choice>
              <mc:Fallback>
                <p:oleObj name="Формула" r:id="rId8" imgW="152268" imgH="203024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11" y="3598223"/>
                        <a:ext cx="333375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Picture 9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9905" y="3393441"/>
            <a:ext cx="1929627" cy="884829"/>
          </a:xfrm>
          <a:prstGeom prst="rect">
            <a:avLst/>
          </a:prstGeom>
          <a:solidFill>
            <a:srgbClr val="FF0000">
              <a:alpha val="34000"/>
            </a:srgbClr>
          </a:solidFill>
        </p:spPr>
      </p:pic>
      <p:pic>
        <p:nvPicPr>
          <p:cNvPr id="36" name="Picture 9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9906" y="4426593"/>
            <a:ext cx="1929627" cy="884829"/>
          </a:xfrm>
          <a:prstGeom prst="rect">
            <a:avLst/>
          </a:prstGeom>
          <a:solidFill>
            <a:srgbClr val="FF0000"/>
          </a:solidFill>
        </p:spPr>
      </p:pic>
      <p:cxnSp>
        <p:nvCxnSpPr>
          <p:cNvPr id="37" name="Прямая соединительная линия 36"/>
          <p:cNvCxnSpPr/>
          <p:nvPr/>
        </p:nvCxnSpPr>
        <p:spPr>
          <a:xfrm rot="10800000" flipV="1">
            <a:off x="4892635" y="3800103"/>
            <a:ext cx="605641" cy="3206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10800000" flipV="1">
            <a:off x="5023265" y="3669475"/>
            <a:ext cx="368132" cy="20188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0800000" flipV="1">
            <a:off x="5011390" y="3586348"/>
            <a:ext cx="261254" cy="13062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10800000" flipV="1">
            <a:off x="4892636" y="3538846"/>
            <a:ext cx="201878" cy="8312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Овал 44"/>
          <p:cNvSpPr/>
          <p:nvPr/>
        </p:nvSpPr>
        <p:spPr>
          <a:xfrm>
            <a:off x="5427024" y="3443844"/>
            <a:ext cx="261258" cy="2256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82" name="Object 18"/>
          <p:cNvGraphicFramePr>
            <a:graphicFrameLocks noChangeAspect="1"/>
          </p:cNvGraphicFramePr>
          <p:nvPr/>
        </p:nvGraphicFramePr>
        <p:xfrm>
          <a:off x="403762" y="4595751"/>
          <a:ext cx="3333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1" name="Формула" r:id="rId10" imgW="152268" imgH="203024" progId="Equation.3">
                  <p:embed/>
                </p:oleObj>
              </mc:Choice>
              <mc:Fallback>
                <p:oleObj name="Формула" r:id="rId10" imgW="152268" imgH="203024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762" y="4595751"/>
                        <a:ext cx="333375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Прямая соединительная линия 47"/>
          <p:cNvCxnSpPr/>
          <p:nvPr/>
        </p:nvCxnSpPr>
        <p:spPr>
          <a:xfrm rot="10800000" flipV="1">
            <a:off x="4096989" y="4560124"/>
            <a:ext cx="605641" cy="3206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0800000" flipV="1">
            <a:off x="4156367" y="4785755"/>
            <a:ext cx="403758" cy="21375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0800000" flipV="1">
            <a:off x="4275121" y="4952010"/>
            <a:ext cx="320631" cy="1425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10800000" flipV="1">
            <a:off x="4465124" y="5058887"/>
            <a:ext cx="201878" cy="8312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Овал 53"/>
          <p:cNvSpPr/>
          <p:nvPr/>
        </p:nvSpPr>
        <p:spPr>
          <a:xfrm>
            <a:off x="5415149" y="4488873"/>
            <a:ext cx="261258" cy="2256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225631" y="5735782"/>
          <a:ext cx="9144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2" name="Формула" r:id="rId12" imgW="418918" imgH="165028" progId="Equation.3">
                  <p:embed/>
                </p:oleObj>
              </mc:Choice>
              <mc:Fallback>
                <p:oleObj name="Формула" r:id="rId12" imgW="418918" imgH="165028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631" y="5735782"/>
                        <a:ext cx="914400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9" name="Picture 9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3657" y="5459747"/>
            <a:ext cx="1929627" cy="884829"/>
          </a:xfrm>
          <a:prstGeom prst="rect">
            <a:avLst/>
          </a:prstGeom>
          <a:noFill/>
        </p:spPr>
      </p:pic>
      <p:cxnSp>
        <p:nvCxnSpPr>
          <p:cNvPr id="60" name="Прямая соединительная линия 59"/>
          <p:cNvCxnSpPr/>
          <p:nvPr/>
        </p:nvCxnSpPr>
        <p:spPr>
          <a:xfrm rot="10800000" flipV="1">
            <a:off x="4631380" y="5771407"/>
            <a:ext cx="403758" cy="21375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10800000" flipV="1">
            <a:off x="4714508" y="5925786"/>
            <a:ext cx="320631" cy="1425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10800000" flipV="1">
            <a:off x="4607630" y="5700156"/>
            <a:ext cx="320631" cy="1425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Таблица 62"/>
          <p:cNvGraphicFramePr>
            <a:graphicFrameLocks noGrp="1"/>
          </p:cNvGraphicFramePr>
          <p:nvPr/>
        </p:nvGraphicFramePr>
        <p:xfrm>
          <a:off x="6105236" y="743416"/>
          <a:ext cx="5722587" cy="5723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6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00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запись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что означает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что выбрать на диаграмме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0804">
                <a:tc>
                  <a:txBody>
                    <a:bodyPr/>
                    <a:lstStyle/>
                    <a:p>
                      <a:pPr algn="ctr"/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А не  произошло и В произошло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1" dirty="0" smtClean="0"/>
                    </a:p>
                    <a:p>
                      <a:r>
                        <a:rPr lang="ru-RU" sz="1600" b="1" i="1" dirty="0" smtClean="0"/>
                        <a:t>Часть круга В</a:t>
                      </a:r>
                    </a:p>
                    <a:p>
                      <a:r>
                        <a:rPr lang="ru-RU" sz="1600" b="1" i="1" dirty="0" smtClean="0"/>
                        <a:t> без </a:t>
                      </a:r>
                      <a:r>
                        <a:rPr lang="ru-RU" sz="1600" b="1" i="1" dirty="0" err="1" smtClean="0"/>
                        <a:t>пересече</a:t>
                      </a:r>
                      <a:endParaRPr lang="ru-RU" sz="1600" b="1" i="1" dirty="0" smtClean="0"/>
                    </a:p>
                    <a:p>
                      <a:r>
                        <a:rPr lang="ru-RU" sz="1600" b="1" i="1" dirty="0" err="1" smtClean="0"/>
                        <a:t>ния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574">
                <a:tc>
                  <a:txBody>
                    <a:bodyPr/>
                    <a:lstStyle/>
                    <a:p>
                      <a:pPr algn="ctr"/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А произошло и В не произошло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1" dirty="0" smtClean="0"/>
                    </a:p>
                    <a:p>
                      <a:r>
                        <a:rPr lang="ru-RU" sz="1600" b="1" i="1" dirty="0" smtClean="0"/>
                        <a:t>Част</a:t>
                      </a:r>
                      <a:r>
                        <a:rPr lang="ru-RU" sz="1600" b="1" i="1" baseline="0" dirty="0" smtClean="0"/>
                        <a:t>ь круга А </a:t>
                      </a:r>
                    </a:p>
                    <a:p>
                      <a:r>
                        <a:rPr lang="ru-RU" sz="1600" b="1" i="1" baseline="0" dirty="0" smtClean="0"/>
                        <a:t>без </a:t>
                      </a:r>
                      <a:r>
                        <a:rPr lang="ru-RU" sz="1600" b="1" i="1" baseline="0" dirty="0" err="1" smtClean="0"/>
                        <a:t>пересеч</a:t>
                      </a:r>
                      <a:endParaRPr lang="ru-RU" sz="1600" b="1" i="1" baseline="0" dirty="0" smtClean="0"/>
                    </a:p>
                    <a:p>
                      <a:r>
                        <a:rPr lang="ru-RU" sz="1600" b="1" i="1" baseline="0" dirty="0" err="1" smtClean="0"/>
                        <a:t>ения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144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/>
                        <a:t>ни А ни В не произошло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 smtClean="0"/>
                        <a:t>Все вне </a:t>
                      </a:r>
                    </a:p>
                    <a:p>
                      <a:r>
                        <a:rPr lang="ru-RU" sz="1600" b="1" i="1" dirty="0" smtClean="0"/>
                        <a:t>кругов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502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Произошло</a:t>
                      </a:r>
                    </a:p>
                    <a:p>
                      <a:pPr algn="ctr"/>
                      <a:r>
                        <a:rPr lang="ru-RU" sz="1600" b="1" i="1" dirty="0" smtClean="0"/>
                        <a:t>хотя бы одно </a:t>
                      </a:r>
                    </a:p>
                    <a:p>
                      <a:pPr algn="ctr"/>
                      <a:r>
                        <a:rPr lang="ru-RU" sz="1600" b="1" i="1" dirty="0" smtClean="0"/>
                        <a:t>( А или В)</a:t>
                      </a:r>
                      <a:endParaRPr lang="ru-RU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 smtClean="0"/>
                        <a:t>Оба</a:t>
                      </a:r>
                      <a:r>
                        <a:rPr lang="ru-RU" sz="1600" b="1" i="1" baseline="0" dirty="0" smtClean="0"/>
                        <a:t> круга</a:t>
                      </a:r>
                    </a:p>
                    <a:p>
                      <a:r>
                        <a:rPr lang="ru-RU" sz="1600" b="1" i="1" baseline="0" dirty="0" smtClean="0"/>
                        <a:t>полностью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502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А не  </a:t>
                      </a:r>
                      <a:r>
                        <a:rPr lang="ru-RU" sz="1600" b="1" i="1" dirty="0" err="1" smtClean="0"/>
                        <a:t>произощло</a:t>
                      </a:r>
                      <a:endParaRPr lang="ru-RU" sz="1600" b="1" i="1" dirty="0" smtClean="0"/>
                    </a:p>
                    <a:p>
                      <a:pPr algn="ctr"/>
                      <a:r>
                        <a:rPr lang="ru-RU" sz="1600" b="1" i="1" dirty="0" smtClean="0"/>
                        <a:t>или В </a:t>
                      </a:r>
                    </a:p>
                    <a:p>
                      <a:pPr algn="ctr"/>
                      <a:r>
                        <a:rPr lang="ru-RU" sz="1600" b="1" i="1" dirty="0" smtClean="0"/>
                        <a:t>произошло </a:t>
                      </a:r>
                      <a:endParaRPr lang="ru-RU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 smtClean="0"/>
                        <a:t>Все кроме </a:t>
                      </a:r>
                    </a:p>
                    <a:p>
                      <a:r>
                        <a:rPr lang="ru-RU" sz="1600" b="1" i="1" dirty="0" smtClean="0"/>
                        <a:t>части</a:t>
                      </a:r>
                      <a:r>
                        <a:rPr lang="ru-RU" sz="1600" b="1" i="1" baseline="0" dirty="0" smtClean="0"/>
                        <a:t> только</a:t>
                      </a:r>
                    </a:p>
                    <a:p>
                      <a:r>
                        <a:rPr lang="ru-RU" sz="1600" b="1" i="1" baseline="0" dirty="0" smtClean="0"/>
                        <a:t>А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6889" name="Rectangle 2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88" name="Object 24"/>
          <p:cNvGraphicFramePr>
            <a:graphicFrameLocks noChangeAspect="1"/>
          </p:cNvGraphicFramePr>
          <p:nvPr/>
        </p:nvGraphicFramePr>
        <p:xfrm>
          <a:off x="6151418" y="1353786"/>
          <a:ext cx="914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3" name="Формула" r:id="rId14" imgW="418918" imgH="203112" progId="Equation.3">
                  <p:embed/>
                </p:oleObj>
              </mc:Choice>
              <mc:Fallback>
                <p:oleObj name="Формула" r:id="rId14" imgW="418918" imgH="203112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1418" y="1353786"/>
                        <a:ext cx="9144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Прямая соединительная линия 65"/>
          <p:cNvCxnSpPr/>
          <p:nvPr/>
        </p:nvCxnSpPr>
        <p:spPr>
          <a:xfrm rot="10800000" flipV="1">
            <a:off x="10913425" y="1567542"/>
            <a:ext cx="605641" cy="3206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0800000" flipV="1">
            <a:off x="11020304" y="1448789"/>
            <a:ext cx="439384" cy="2375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0800000" flipV="1">
            <a:off x="10996554" y="1401288"/>
            <a:ext cx="356256" cy="15437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10800000" flipV="1">
            <a:off x="10937178" y="1306285"/>
            <a:ext cx="285004" cy="11875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91" name="Rectangle 2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90" name="Object 26"/>
          <p:cNvGraphicFramePr>
            <a:graphicFrameLocks noChangeAspect="1"/>
          </p:cNvGraphicFramePr>
          <p:nvPr/>
        </p:nvGraphicFramePr>
        <p:xfrm>
          <a:off x="6139543" y="2470067"/>
          <a:ext cx="914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4" name="Формула" r:id="rId16" imgW="418918" imgH="203112" progId="Equation.3">
                  <p:embed/>
                </p:oleObj>
              </mc:Choice>
              <mc:Fallback>
                <p:oleObj name="Формула" r:id="rId16" imgW="418918" imgH="203112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543" y="2470067"/>
                        <a:ext cx="9144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92" name="Picture 28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62573" y="5474524"/>
            <a:ext cx="1896852" cy="869800"/>
          </a:xfrm>
          <a:prstGeom prst="rect">
            <a:avLst/>
          </a:prstGeom>
          <a:noFill/>
        </p:spPr>
      </p:pic>
      <p:pic>
        <p:nvPicPr>
          <p:cNvPr id="76" name="Picture 28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38822" y="2327564"/>
            <a:ext cx="1896852" cy="869800"/>
          </a:xfrm>
          <a:prstGeom prst="rect">
            <a:avLst/>
          </a:prstGeom>
          <a:noFill/>
        </p:spPr>
      </p:pic>
      <p:pic>
        <p:nvPicPr>
          <p:cNvPr id="77" name="Picture 28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36843" y="3334989"/>
            <a:ext cx="1896852" cy="869800"/>
          </a:xfrm>
          <a:prstGeom prst="rect">
            <a:avLst/>
          </a:prstGeom>
          <a:noFill/>
        </p:spPr>
      </p:pic>
      <p:cxnSp>
        <p:nvCxnSpPr>
          <p:cNvPr id="78" name="Прямая соединительная линия 77"/>
          <p:cNvCxnSpPr/>
          <p:nvPr/>
        </p:nvCxnSpPr>
        <p:spPr>
          <a:xfrm rot="10800000" flipV="1">
            <a:off x="10094029" y="2470067"/>
            <a:ext cx="510636" cy="26125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0800000" flipV="1">
            <a:off x="10129655" y="2624446"/>
            <a:ext cx="510636" cy="26125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0800000" flipV="1">
            <a:off x="10260283" y="2802576"/>
            <a:ext cx="344382" cy="16625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10800000" flipV="1">
            <a:off x="10426538" y="2909454"/>
            <a:ext cx="261254" cy="1187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94" name="Rectangle 3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93" name="Object 29"/>
          <p:cNvGraphicFramePr>
            <a:graphicFrameLocks noChangeAspect="1"/>
          </p:cNvGraphicFramePr>
          <p:nvPr/>
        </p:nvGraphicFramePr>
        <p:xfrm>
          <a:off x="6139543" y="3574473"/>
          <a:ext cx="914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5" name="Формула" r:id="rId18" imgW="418918" imgH="203112" progId="Equation.3">
                  <p:embed/>
                </p:oleObj>
              </mc:Choice>
              <mc:Fallback>
                <p:oleObj name="Формула" r:id="rId18" imgW="418918" imgH="203112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543" y="3574473"/>
                        <a:ext cx="9144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Овал 43"/>
          <p:cNvSpPr/>
          <p:nvPr/>
        </p:nvSpPr>
        <p:spPr>
          <a:xfrm>
            <a:off x="11400314" y="3396343"/>
            <a:ext cx="261258" cy="2256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896" name="Rectangle 3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95" name="Object 31"/>
          <p:cNvGraphicFramePr>
            <a:graphicFrameLocks noChangeAspect="1"/>
          </p:cNvGraphicFramePr>
          <p:nvPr/>
        </p:nvGraphicFramePr>
        <p:xfrm>
          <a:off x="6127668" y="4655127"/>
          <a:ext cx="9144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6" name="Формула" r:id="rId20" imgW="418918" imgH="165028" progId="Equation.3">
                  <p:embed/>
                </p:oleObj>
              </mc:Choice>
              <mc:Fallback>
                <p:oleObj name="Формула" r:id="rId20" imgW="418918" imgH="165028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668" y="4655127"/>
                        <a:ext cx="914400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9" name="Picture 28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38821" y="4417621"/>
            <a:ext cx="1896852" cy="869800"/>
          </a:xfrm>
          <a:prstGeom prst="rect">
            <a:avLst/>
          </a:prstGeom>
          <a:noFill/>
        </p:spPr>
      </p:pic>
      <p:sp>
        <p:nvSpPr>
          <p:cNvPr id="36898" name="Rectangle 3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97" name="Object 33"/>
          <p:cNvGraphicFramePr>
            <a:graphicFrameLocks noChangeAspect="1"/>
          </p:cNvGraphicFramePr>
          <p:nvPr/>
        </p:nvGraphicFramePr>
        <p:xfrm>
          <a:off x="6127668" y="5688280"/>
          <a:ext cx="914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7" name="Формула" r:id="rId22" imgW="418918" imgH="203112" progId="Equation.3">
                  <p:embed/>
                </p:oleObj>
              </mc:Choice>
              <mc:Fallback>
                <p:oleObj name="Формула" r:id="rId22" imgW="418918" imgH="203112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668" y="5688280"/>
                        <a:ext cx="9144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2" name="Прямая соединительная линия 91"/>
          <p:cNvCxnSpPr/>
          <p:nvPr/>
        </p:nvCxnSpPr>
        <p:spPr>
          <a:xfrm rot="10800000" flipV="1">
            <a:off x="10272160" y="4607625"/>
            <a:ext cx="1009399" cy="47501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10800000" flipV="1">
            <a:off x="10153406" y="4560125"/>
            <a:ext cx="997524" cy="43938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rot="10800000" flipV="1">
            <a:off x="10117781" y="4548249"/>
            <a:ext cx="878771" cy="34438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10800000" flipV="1">
            <a:off x="10129656" y="4595750"/>
            <a:ext cx="522511" cy="19000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rot="10800000" flipV="1">
            <a:off x="10426541" y="4690753"/>
            <a:ext cx="950021" cy="43938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rot="10800000" flipV="1">
            <a:off x="10604669" y="4785756"/>
            <a:ext cx="878771" cy="34438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rot="10800000" flipV="1">
            <a:off x="10960929" y="4928259"/>
            <a:ext cx="522511" cy="19000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Овал 103"/>
          <p:cNvSpPr/>
          <p:nvPr/>
        </p:nvSpPr>
        <p:spPr>
          <a:xfrm>
            <a:off x="11424064" y="5510151"/>
            <a:ext cx="261258" cy="2256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5" name="Прямая соединительная линия 104"/>
          <p:cNvCxnSpPr/>
          <p:nvPr/>
        </p:nvCxnSpPr>
        <p:spPr>
          <a:xfrm rot="10800000" flipV="1">
            <a:off x="10616545" y="5640779"/>
            <a:ext cx="653138" cy="20187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10800000" flipV="1">
            <a:off x="10616546" y="5747657"/>
            <a:ext cx="807517" cy="2375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rot="10800000" flipV="1">
            <a:off x="10711549" y="5854535"/>
            <a:ext cx="807517" cy="2375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rot="10800000" flipV="1">
            <a:off x="10877806" y="6020789"/>
            <a:ext cx="593759" cy="16625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2930" y="5175662"/>
            <a:ext cx="1896852" cy="8698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449" y="743416"/>
          <a:ext cx="5722587" cy="53782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6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00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запись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что означает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что выбрать на диаграмме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8928">
                <a:tc>
                  <a:txBody>
                    <a:bodyPr/>
                    <a:lstStyle/>
                    <a:p>
                      <a:pPr algn="ctr"/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А произошло или В не произошло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1" dirty="0" smtClean="0"/>
                    </a:p>
                    <a:p>
                      <a:r>
                        <a:rPr lang="ru-RU" sz="1600" b="1" i="1" dirty="0" smtClean="0"/>
                        <a:t>Все</a:t>
                      </a:r>
                      <a:r>
                        <a:rPr lang="ru-RU" sz="1600" b="1" i="1" baseline="0" dirty="0" smtClean="0"/>
                        <a:t> кроме </a:t>
                      </a:r>
                    </a:p>
                    <a:p>
                      <a:r>
                        <a:rPr lang="ru-RU" sz="1600" b="1" i="1" baseline="0" dirty="0" smtClean="0"/>
                        <a:t>Части</a:t>
                      </a:r>
                    </a:p>
                    <a:p>
                      <a:r>
                        <a:rPr lang="ru-RU" sz="1600" b="1" i="1" baseline="0" dirty="0" smtClean="0"/>
                        <a:t> только В </a:t>
                      </a:r>
                      <a:endParaRPr lang="ru-RU" sz="1600" b="1" i="1" dirty="0" smtClean="0"/>
                    </a:p>
                    <a:p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574">
                <a:tc>
                  <a:txBody>
                    <a:bodyPr/>
                    <a:lstStyle/>
                    <a:p>
                      <a:pPr algn="ctr"/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Хотя</a:t>
                      </a:r>
                      <a:r>
                        <a:rPr lang="ru-RU" sz="1600" b="1" i="1" baseline="0" dirty="0" smtClean="0"/>
                        <a:t> бы одно не произошло</a:t>
                      </a:r>
                    </a:p>
                    <a:p>
                      <a:pPr algn="ctr"/>
                      <a:r>
                        <a:rPr lang="ru-RU" sz="1600" b="1" i="1" baseline="0" dirty="0" smtClean="0"/>
                        <a:t> ( не А или не В)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i="1" dirty="0" smtClean="0"/>
                    </a:p>
                    <a:p>
                      <a:r>
                        <a:rPr lang="ru-RU" sz="1600" b="1" i="1" dirty="0" smtClean="0"/>
                        <a:t>Все</a:t>
                      </a:r>
                      <a:r>
                        <a:rPr lang="ru-RU" sz="1600" b="1" i="1" baseline="0" dirty="0" smtClean="0"/>
                        <a:t> кроме</a:t>
                      </a:r>
                    </a:p>
                    <a:p>
                      <a:r>
                        <a:rPr lang="ru-RU" sz="1600" b="1" i="1" baseline="0" dirty="0" smtClean="0"/>
                        <a:t>пересечения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221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События</a:t>
                      </a:r>
                      <a:r>
                        <a:rPr lang="ru-RU" sz="1600" b="1" i="1" baseline="0" dirty="0" smtClean="0"/>
                        <a:t> А и В не произошли одновременно</a:t>
                      </a:r>
                      <a:endParaRPr lang="ru-RU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 smtClean="0"/>
                        <a:t>Все</a:t>
                      </a:r>
                      <a:r>
                        <a:rPr lang="ru-RU" sz="1600" b="1" i="1" baseline="0" dirty="0" smtClean="0"/>
                        <a:t> </a:t>
                      </a:r>
                    </a:p>
                    <a:p>
                      <a:r>
                        <a:rPr lang="ru-RU" sz="1600" b="1" i="1" baseline="0" dirty="0" smtClean="0"/>
                        <a:t>пространство</a:t>
                      </a:r>
                    </a:p>
                    <a:p>
                      <a:r>
                        <a:rPr lang="ru-RU" sz="1600" b="1" i="1" baseline="0" dirty="0" smtClean="0"/>
                        <a:t>кроме </a:t>
                      </a:r>
                    </a:p>
                    <a:p>
                      <a:r>
                        <a:rPr lang="ru-RU" sz="1600" b="1" i="1" baseline="0" dirty="0" smtClean="0"/>
                        <a:t>пересечения</a:t>
                      </a:r>
                      <a:endParaRPr lang="ru-RU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502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/>
                        <a:t>Не произошло ни А ни</a:t>
                      </a:r>
                      <a:r>
                        <a:rPr lang="ru-RU" sz="1600" b="1" i="1" baseline="0" dirty="0" smtClean="0"/>
                        <a:t> В</a:t>
                      </a:r>
                      <a:endParaRPr lang="ru-RU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1" dirty="0" smtClean="0"/>
                        <a:t>Область</a:t>
                      </a:r>
                      <a:r>
                        <a:rPr lang="ru-RU" sz="1600" b="1" i="1" baseline="0" dirty="0" smtClean="0"/>
                        <a:t> вне</a:t>
                      </a:r>
                    </a:p>
                    <a:p>
                      <a:r>
                        <a:rPr lang="ru-RU" sz="1600" b="1" i="1" baseline="0" dirty="0" smtClean="0"/>
                        <a:t> обоих кругов</a:t>
                      </a:r>
                      <a:endParaRPr lang="ru-RU" sz="1600" b="1" i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923611" y="180500"/>
            <a:ext cx="7216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10. Диаграмма Эйлера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89" name="Object 1"/>
          <p:cNvGraphicFramePr>
            <a:graphicFrameLocks noChangeAspect="1"/>
          </p:cNvGraphicFramePr>
          <p:nvPr/>
        </p:nvGraphicFramePr>
        <p:xfrm>
          <a:off x="225631" y="1472540"/>
          <a:ext cx="914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Формула" r:id="rId4" imgW="418918" imgH="203112" progId="Equation.3">
                  <p:embed/>
                </p:oleObj>
              </mc:Choice>
              <mc:Fallback>
                <p:oleObj name="Формула" r:id="rId4" imgW="418918" imgH="203112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631" y="1472540"/>
                        <a:ext cx="9144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8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2303" y="1292431"/>
            <a:ext cx="1896852" cy="869800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 flipV="1">
            <a:off x="4049486" y="1436914"/>
            <a:ext cx="510639" cy="1900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4073237" y="1520042"/>
            <a:ext cx="748145" cy="24938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4144489" y="1650670"/>
            <a:ext cx="795646" cy="24938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4298868" y="1781299"/>
            <a:ext cx="641267" cy="21375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5367648" y="1353787"/>
            <a:ext cx="261258" cy="2256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225631" y="2755075"/>
          <a:ext cx="914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7" name="Формула" r:id="rId6" imgW="418918" imgH="203112" progId="Equation.3">
                  <p:embed/>
                </p:oleObj>
              </mc:Choice>
              <mc:Fallback>
                <p:oleObj name="Формула" r:id="rId6" imgW="418918" imgH="203112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631" y="2755075"/>
                        <a:ext cx="9144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28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6053" y="2646218"/>
            <a:ext cx="1896852" cy="869800"/>
          </a:xfrm>
          <a:prstGeom prst="rect">
            <a:avLst/>
          </a:prstGeom>
          <a:noFill/>
        </p:spPr>
      </p:pic>
      <p:sp>
        <p:nvSpPr>
          <p:cNvPr id="20" name="Овал 19"/>
          <p:cNvSpPr/>
          <p:nvPr/>
        </p:nvSpPr>
        <p:spPr>
          <a:xfrm>
            <a:off x="5403274" y="2671948"/>
            <a:ext cx="261258" cy="2256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V="1">
            <a:off x="4120738" y="2790701"/>
            <a:ext cx="510639" cy="1900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4892634" y="3158837"/>
            <a:ext cx="558141" cy="22563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4085112" y="2992581"/>
            <a:ext cx="510639" cy="1900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4215741" y="3170712"/>
            <a:ext cx="344384" cy="11875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417621" y="3277590"/>
            <a:ext cx="273132" cy="9500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4904509" y="2802577"/>
            <a:ext cx="273132" cy="9500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4987637" y="2873829"/>
            <a:ext cx="344384" cy="11875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4940135" y="3028207"/>
            <a:ext cx="510639" cy="1900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225632" y="4049486"/>
          <a:ext cx="914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8" name="Формула" r:id="rId8" imgW="418918" imgH="203112" progId="Equation.3">
                  <p:embed/>
                </p:oleObj>
              </mc:Choice>
              <mc:Fallback>
                <p:oleObj name="Формула" r:id="rId8" imgW="418918" imgH="203112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632" y="4049486"/>
                        <a:ext cx="9144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28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34807" y="4000004"/>
            <a:ext cx="1896852" cy="869800"/>
          </a:xfrm>
          <a:prstGeom prst="rect">
            <a:avLst/>
          </a:prstGeom>
          <a:noFill/>
        </p:spPr>
      </p:pic>
      <p:sp>
        <p:nvSpPr>
          <p:cNvPr id="35" name="Овал 34"/>
          <p:cNvSpPr/>
          <p:nvPr/>
        </p:nvSpPr>
        <p:spPr>
          <a:xfrm>
            <a:off x="5510152" y="4049485"/>
            <a:ext cx="261258" cy="2256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4203865" y="4156363"/>
            <a:ext cx="510639" cy="1900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4191990" y="4346368"/>
            <a:ext cx="510639" cy="1900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4346369" y="4536375"/>
            <a:ext cx="344384" cy="11875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V="1">
            <a:off x="4524499" y="4619502"/>
            <a:ext cx="273132" cy="9500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5011387" y="4132613"/>
            <a:ext cx="273132" cy="9500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5082640" y="4203865"/>
            <a:ext cx="344384" cy="11875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5082638" y="4358243"/>
            <a:ext cx="510639" cy="19000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5035138" y="4488873"/>
            <a:ext cx="558141" cy="22563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201881" y="5367647"/>
          <a:ext cx="9144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9" name="Формула" r:id="rId10" imgW="418918" imgH="203112" progId="Equation.3">
                  <p:embed/>
                </p:oleObj>
              </mc:Choice>
              <mc:Fallback>
                <p:oleObj name="Формула" r:id="rId10" imgW="418918" imgH="203112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881" y="5367647"/>
                        <a:ext cx="9144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Овал 45"/>
          <p:cNvSpPr/>
          <p:nvPr/>
        </p:nvSpPr>
        <p:spPr>
          <a:xfrm>
            <a:off x="5498276" y="5225142"/>
            <a:ext cx="261258" cy="2256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6341423" y="795647"/>
            <a:ext cx="5332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Два типа диаграмм !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7898" name="AutoShape 10" descr="https://oge.sdamgia.ru/get_file?id=9316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900" name="Picture 12" descr="https://oge.sdamgia.ru/get_file?id=93162&amp;png=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23864" y="2581871"/>
            <a:ext cx="2278867" cy="1255488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6210795" y="1163782"/>
            <a:ext cx="5735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Первый тип – в кругах указаны количество исходов или точки. Тогда : </a:t>
            </a:r>
          </a:p>
          <a:p>
            <a:pPr marL="342900" indent="-342900">
              <a:buAutoNum type="arabicParenR"/>
            </a:pPr>
            <a:r>
              <a:rPr lang="ru-RU" sz="1600" dirty="0" smtClean="0"/>
              <a:t>Считаем количество точек.</a:t>
            </a:r>
          </a:p>
          <a:p>
            <a:pPr marL="342900" indent="-342900">
              <a:buAutoNum type="arabicParenR"/>
            </a:pPr>
            <a:r>
              <a:rPr lang="ru-RU" sz="1600" dirty="0" smtClean="0"/>
              <a:t>Делим количество благоприятных исходов на общее количество исходов.</a:t>
            </a:r>
            <a:endParaRPr lang="ru-RU" sz="1600" dirty="0"/>
          </a:p>
        </p:txBody>
      </p:sp>
      <p:pic>
        <p:nvPicPr>
          <p:cNvPr id="37902" name="Picture 14" descr="https://oge.sdamgia.ru/get_file?id=93169&amp;png=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9358951" y="2593748"/>
            <a:ext cx="2231366" cy="1229318"/>
          </a:xfrm>
          <a:prstGeom prst="rect">
            <a:avLst/>
          </a:prstGeom>
          <a:noFill/>
        </p:spPr>
      </p:pic>
      <p:sp>
        <p:nvSpPr>
          <p:cNvPr id="52" name="TextBox 51"/>
          <p:cNvSpPr txBox="1"/>
          <p:nvPr/>
        </p:nvSpPr>
        <p:spPr>
          <a:xfrm>
            <a:off x="6175169" y="4001984"/>
            <a:ext cx="5854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Второй тип – в кругах указаны вероятности около каждой точки. Тогда:</a:t>
            </a:r>
          </a:p>
          <a:p>
            <a:pPr marL="342900" indent="-342900">
              <a:buAutoNum type="arabicParenR"/>
            </a:pPr>
            <a:r>
              <a:rPr lang="ru-RU" sz="1600" dirty="0" smtClean="0"/>
              <a:t>Определить нужную область (см. таблицу).</a:t>
            </a:r>
          </a:p>
          <a:p>
            <a:pPr marL="342900" indent="-342900">
              <a:buAutoNum type="arabicParenR"/>
            </a:pPr>
            <a:r>
              <a:rPr lang="ru-RU" sz="1600" dirty="0" smtClean="0"/>
              <a:t>Сложить числа в этой области</a:t>
            </a:r>
            <a:endParaRPr lang="ru-RU" sz="1600" dirty="0"/>
          </a:p>
        </p:txBody>
      </p:sp>
      <p:pic>
        <p:nvPicPr>
          <p:cNvPr id="37904" name="Picture 16" descr="https://oge.sdamgia.ru/get_file?id=93170&amp;png=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176364" y="5087566"/>
            <a:ext cx="2448349" cy="1348860"/>
          </a:xfrm>
          <a:prstGeom prst="rect">
            <a:avLst/>
          </a:prstGeom>
          <a:noFill/>
        </p:spPr>
      </p:pic>
      <p:pic>
        <p:nvPicPr>
          <p:cNvPr id="37906" name="Picture 18" descr="https://oge.sdamgia.ru/get_file?id=93165&amp;png=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263949" y="5099442"/>
            <a:ext cx="2338243" cy="128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050" y="643778"/>
            <a:ext cx="8589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C00000"/>
                </a:solidFill>
              </a:rPr>
              <a:t>1. </a:t>
            </a:r>
            <a:r>
              <a:rPr lang="ru-RU" sz="1600" dirty="0" smtClean="0"/>
              <a:t>На рисунке изображена диаграмма Эйлера для случайных событий 𝐴 и 𝐵 в некотором случайном опыте. Точками показаны все равновозможные элементарные события опыта. Найдите вероятность события 𝐴 ∪ 𝐵.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23611" y="180500"/>
            <a:ext cx="7216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10. Диаграмма Эйлера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8914" name="Picture 2" descr="C:\Users\иии\Pictures\rheub 'qkthf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55051" y="816497"/>
            <a:ext cx="2855900" cy="128431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9178" y="2615080"/>
            <a:ext cx="7521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C00000"/>
                </a:solidFill>
              </a:rPr>
              <a:t>3.</a:t>
            </a:r>
            <a:r>
              <a:rPr lang="ru-RU" sz="1600" dirty="0" smtClean="0"/>
              <a:t> На рисунке изображена диаграмма Эйлера для случайных событий 𝐴 и 𝐵 в некотором случайном опыте с равновозможными исходами. В каждой области указано, сколько исходов принадлежит этой области. Найдите вероятность события</a:t>
            </a:r>
            <a:endParaRPr lang="ru-RU" sz="1600" dirty="0"/>
          </a:p>
        </p:txBody>
      </p:sp>
      <p:pic>
        <p:nvPicPr>
          <p:cNvPr id="38915" name="Picture 3" descr="C:\Users\иии\Pictures\Снимок 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10514" y="2676342"/>
            <a:ext cx="2930171" cy="133751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3553" y="1407802"/>
            <a:ext cx="84235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C00000"/>
                </a:solidFill>
              </a:rPr>
              <a:t>2. </a:t>
            </a:r>
            <a:r>
              <a:rPr lang="ru-RU" sz="1600" dirty="0" smtClean="0"/>
              <a:t>На рисунке изображена диаграмма Эйлера для случайных событий 𝐴 и 𝐵 в некотором случайном опыте с равновозможными исходами. В каждой области указано, сколько исходов принадлежит этой области. Найдите вероятность события 𝐵. </a:t>
            </a:r>
            <a:endParaRPr lang="ru-RU" sz="1600" dirty="0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7897091" y="3051958"/>
          <a:ext cx="629392" cy="301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Формула" r:id="rId5" imgW="418918" imgH="203112" progId="Equation.3">
                  <p:embed/>
                </p:oleObj>
              </mc:Choice>
              <mc:Fallback>
                <p:oleObj name="Формула" r:id="rId5" imgW="418918" imgH="203112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7091" y="3051958"/>
                        <a:ext cx="629392" cy="301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35428" y="3485984"/>
            <a:ext cx="82216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4. </a:t>
            </a:r>
            <a:r>
              <a:rPr lang="ru-RU" sz="1600" dirty="0" smtClean="0"/>
              <a:t>На рисунке изображена диаграмма Эйлера для случайных событий 𝐴 и 𝐵 в некотором случайном опыте с равновозможными исходами. В каждой области указано, сколько исходов принадлежит этой области. Найдите вероятность события 𝐴. </a:t>
            </a:r>
            <a:endParaRPr lang="ru-RU" sz="1600" dirty="0"/>
          </a:p>
        </p:txBody>
      </p:sp>
      <p:pic>
        <p:nvPicPr>
          <p:cNvPr id="38918" name="Picture 6" descr="C:\Users\иии\Pictures\Снимок5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32148" y="4647644"/>
            <a:ext cx="3104073" cy="1420647"/>
          </a:xfrm>
          <a:prstGeom prst="rect">
            <a:avLst/>
          </a:prstGeom>
          <a:noFill/>
        </p:spPr>
      </p:pic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4690753" y="5379522"/>
          <a:ext cx="520769" cy="249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1" name="Формула" r:id="rId8" imgW="418918" imgH="203112" progId="Equation.3">
                  <p:embed/>
                </p:oleObj>
              </mc:Choice>
              <mc:Fallback>
                <p:oleObj name="Формула" r:id="rId8" imgW="418918" imgH="203112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0753" y="5379522"/>
                        <a:ext cx="520769" cy="2493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75012" y="4835766"/>
            <a:ext cx="80989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5. </a:t>
            </a:r>
            <a:r>
              <a:rPr lang="ru-RU" sz="1600" dirty="0" smtClean="0"/>
              <a:t>На рисунке изображена диаграмма Эйлера для случайных событий 𝐴 и 𝐵 в некотором случайном опыте. Точками показаны все элементарные события и около каждого указана его вероятность. Найдите вероятность события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Скругленный прямоугольник 79"/>
          <p:cNvSpPr/>
          <p:nvPr/>
        </p:nvSpPr>
        <p:spPr>
          <a:xfrm>
            <a:off x="8322624" y="4997534"/>
            <a:ext cx="2495797" cy="417614"/>
          </a:xfrm>
          <a:prstGeom prst="roundRect">
            <a:avLst/>
          </a:prstGeom>
          <a:solidFill>
            <a:srgbClr val="00B05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951" name="Picture 15" descr="C:\Users\иии\Pictures\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03937" y="2294659"/>
            <a:ext cx="874506" cy="793563"/>
          </a:xfrm>
          <a:prstGeom prst="rect">
            <a:avLst/>
          </a:prstGeom>
          <a:noFill/>
        </p:spPr>
      </p:pic>
      <p:pic>
        <p:nvPicPr>
          <p:cNvPr id="39948" name="Picture 1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3892" y="2031731"/>
            <a:ext cx="1164385" cy="1257733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3883231" y="783772"/>
            <a:ext cx="4001985" cy="391886"/>
          </a:xfrm>
          <a:prstGeom prst="roundRect">
            <a:avLst/>
          </a:prstGeom>
          <a:solidFill>
            <a:srgbClr val="00B05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923611" y="180500"/>
            <a:ext cx="68351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10. Дерево событий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84469" y="760020"/>
            <a:ext cx="515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Что должен знать девятиклассник  : 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008" y="1306287"/>
            <a:ext cx="4001985" cy="391886"/>
          </a:xfrm>
          <a:prstGeom prst="roundRect">
            <a:avLst/>
          </a:prstGeom>
          <a:solidFill>
            <a:srgbClr val="00B05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63137" y="1318161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Дерево случайного опыта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13755" y="1816925"/>
            <a:ext cx="57832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/>
              <a:t>Дерево вероятностей </a:t>
            </a:r>
            <a:r>
              <a:rPr lang="ru-RU" dirty="0" smtClean="0"/>
              <a:t>– это рисунок, который показывает все возможные исходы случайного опыта.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/>
              <a:t>Корень </a:t>
            </a:r>
            <a:r>
              <a:rPr lang="ru-RU" dirty="0" smtClean="0"/>
              <a:t>– начало опыта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/>
              <a:t>Ветви </a:t>
            </a:r>
            <a:r>
              <a:rPr lang="ru-RU" dirty="0" smtClean="0"/>
              <a:t>– возможные варианты развития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/>
              <a:t>Узлы </a:t>
            </a:r>
            <a:r>
              <a:rPr lang="ru-RU" dirty="0" smtClean="0"/>
              <a:t>– моменты, где происходит новое событие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/>
              <a:t>Концы веток </a:t>
            </a:r>
            <a:r>
              <a:rPr lang="ru-RU" dirty="0" smtClean="0"/>
              <a:t>– итоговые результаты</a:t>
            </a:r>
            <a:endParaRPr lang="ru-RU" b="1" dirty="0"/>
          </a:p>
        </p:txBody>
      </p:sp>
      <p:sp>
        <p:nvSpPr>
          <p:cNvPr id="8" name="Овал 7"/>
          <p:cNvSpPr/>
          <p:nvPr/>
        </p:nvSpPr>
        <p:spPr>
          <a:xfrm>
            <a:off x="9060872" y="4358244"/>
            <a:ext cx="142504" cy="1543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227127" y="1650669"/>
            <a:ext cx="142504" cy="1543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562109" y="2743200"/>
            <a:ext cx="142504" cy="1543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0177154" y="2921329"/>
            <a:ext cx="142504" cy="1543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063345" y="4334493"/>
            <a:ext cx="142504" cy="1543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0854046" y="4381995"/>
            <a:ext cx="142504" cy="1543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9773391" y="4381994"/>
            <a:ext cx="142504" cy="1543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>
            <a:stCxn id="9" idx="3"/>
            <a:endCxn id="10" idx="7"/>
          </p:cNvCxnSpPr>
          <p:nvPr/>
        </p:nvCxnSpPr>
        <p:spPr>
          <a:xfrm rot="5400000">
            <a:off x="8474187" y="1991998"/>
            <a:ext cx="983367" cy="5642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9140074" y="1884250"/>
            <a:ext cx="1281393" cy="93526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10" idx="3"/>
          </p:cNvCxnSpPr>
          <p:nvPr/>
        </p:nvCxnSpPr>
        <p:spPr>
          <a:xfrm rot="5400000">
            <a:off x="7619165" y="3417039"/>
            <a:ext cx="1505880" cy="42174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9269835" y="3571419"/>
            <a:ext cx="1505880" cy="42174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endCxn id="8" idx="5"/>
          </p:cNvCxnSpPr>
          <p:nvPr/>
        </p:nvCxnSpPr>
        <p:spPr>
          <a:xfrm rot="16200000" flipH="1">
            <a:off x="8042475" y="3349984"/>
            <a:ext cx="1686298" cy="5937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endCxn id="13" idx="5"/>
          </p:cNvCxnSpPr>
          <p:nvPr/>
        </p:nvCxnSpPr>
        <p:spPr>
          <a:xfrm rot="16200000" flipH="1">
            <a:off x="9847524" y="3385610"/>
            <a:ext cx="1555670" cy="70064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0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942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944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950" name="AutoShape 1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52" name="Object 16"/>
          <p:cNvGraphicFramePr>
            <a:graphicFrameLocks noChangeAspect="1"/>
          </p:cNvGraphicFramePr>
          <p:nvPr/>
        </p:nvGraphicFramePr>
        <p:xfrm>
          <a:off x="8419606" y="2470066"/>
          <a:ext cx="2476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9" name="Формула" r:id="rId5" imgW="152268" imgH="164957" progId="Equation.3">
                  <p:embed/>
                </p:oleObj>
              </mc:Choice>
              <mc:Fallback>
                <p:oleObj name="Формула" r:id="rId5" imgW="152268" imgH="164957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9606" y="2470066"/>
                        <a:ext cx="24765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54" name="Object 18"/>
          <p:cNvGraphicFramePr>
            <a:graphicFrameLocks noChangeAspect="1"/>
          </p:cNvGraphicFramePr>
          <p:nvPr/>
        </p:nvGraphicFramePr>
        <p:xfrm>
          <a:off x="10224654" y="2553195"/>
          <a:ext cx="2476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0" name="Формула" r:id="rId7" imgW="152268" imgH="203024" progId="Equation.3">
                  <p:embed/>
                </p:oleObj>
              </mc:Choice>
              <mc:Fallback>
                <p:oleObj name="Формула" r:id="rId7" imgW="152268" imgH="203024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4654" y="2553195"/>
                        <a:ext cx="2476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56" name="Object 20"/>
          <p:cNvGraphicFramePr>
            <a:graphicFrameLocks noChangeAspect="1"/>
          </p:cNvGraphicFramePr>
          <p:nvPr/>
        </p:nvGraphicFramePr>
        <p:xfrm>
          <a:off x="9179626" y="1282535"/>
          <a:ext cx="2286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1" name="Формула" r:id="rId9" imgW="139579" imgH="177646" progId="Equation.3">
                  <p:embed/>
                </p:oleObj>
              </mc:Choice>
              <mc:Fallback>
                <p:oleObj name="Формула" r:id="rId9" imgW="139579" imgH="177646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9626" y="1282535"/>
                        <a:ext cx="228600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8395855" y="855023"/>
            <a:ext cx="203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Завел будильник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 rot="19171279">
            <a:off x="6852061" y="1840675"/>
            <a:ext cx="150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 сработал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 rot="2520657">
            <a:off x="10319657" y="1888177"/>
            <a:ext cx="1626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 не сработал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666514" y="2814453"/>
            <a:ext cx="819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0,25</a:t>
            </a:r>
            <a:endParaRPr lang="ru-RU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8692738" y="2648198"/>
            <a:ext cx="819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0,75</a:t>
            </a:r>
            <a:endParaRPr lang="ru-RU" b="1" dirty="0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58" name="Object 22"/>
          <p:cNvGraphicFramePr>
            <a:graphicFrameLocks noChangeAspect="1"/>
          </p:cNvGraphicFramePr>
          <p:nvPr/>
        </p:nvGraphicFramePr>
        <p:xfrm>
          <a:off x="8775864" y="4310743"/>
          <a:ext cx="2476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2" name="Формула" r:id="rId11" imgW="152268" imgH="203024" progId="Equation.3">
                  <p:embed/>
                </p:oleObj>
              </mc:Choice>
              <mc:Fallback>
                <p:oleObj name="Формула" r:id="rId11" imgW="152268" imgH="203024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5864" y="4310743"/>
                        <a:ext cx="2476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60" name="Object 24"/>
          <p:cNvGraphicFramePr>
            <a:graphicFrameLocks noChangeAspect="1"/>
          </p:cNvGraphicFramePr>
          <p:nvPr/>
        </p:nvGraphicFramePr>
        <p:xfrm>
          <a:off x="8241476" y="4286992"/>
          <a:ext cx="2476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3" name="Формула" r:id="rId13" imgW="152268" imgH="164957" progId="Equation.3">
                  <p:embed/>
                </p:oleObj>
              </mc:Choice>
              <mc:Fallback>
                <p:oleObj name="Формула" r:id="rId13" imgW="152268" imgH="164957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476" y="4286992"/>
                        <a:ext cx="24765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24"/>
          <p:cNvGraphicFramePr>
            <a:graphicFrameLocks noChangeAspect="1"/>
          </p:cNvGraphicFramePr>
          <p:nvPr/>
        </p:nvGraphicFramePr>
        <p:xfrm>
          <a:off x="9927771" y="4346368"/>
          <a:ext cx="2476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4" name="Формула" r:id="rId15" imgW="152268" imgH="164957" progId="Equation.3">
                  <p:embed/>
                </p:oleObj>
              </mc:Choice>
              <mc:Fallback>
                <p:oleObj name="Формула" r:id="rId15" imgW="152268" imgH="164957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7771" y="4346368"/>
                        <a:ext cx="24765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22"/>
          <p:cNvGraphicFramePr>
            <a:graphicFrameLocks noChangeAspect="1"/>
          </p:cNvGraphicFramePr>
          <p:nvPr/>
        </p:nvGraphicFramePr>
        <p:xfrm>
          <a:off x="10569039" y="4298868"/>
          <a:ext cx="2476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5" name="Формула" r:id="rId16" imgW="152268" imgH="203024" progId="Equation.3">
                  <p:embed/>
                </p:oleObj>
              </mc:Choice>
              <mc:Fallback>
                <p:oleObj name="Формула" r:id="rId16" imgW="152268" imgH="203024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69039" y="4298868"/>
                        <a:ext cx="24765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 rot="19171279">
            <a:off x="9395451" y="3827675"/>
            <a:ext cx="1093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 опоздал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 rot="19171279">
            <a:off x="7198516" y="4148309"/>
            <a:ext cx="1093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 опоздал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 rot="2520657">
            <a:off x="8277101" y="3918857"/>
            <a:ext cx="1626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 не опоздал</a:t>
            </a:r>
          </a:p>
        </p:txBody>
      </p:sp>
      <p:sp>
        <p:nvSpPr>
          <p:cNvPr id="64" name="TextBox 63"/>
          <p:cNvSpPr txBox="1"/>
          <p:nvPr/>
        </p:nvSpPr>
        <p:spPr>
          <a:xfrm rot="2520657">
            <a:off x="10600171" y="4253405"/>
            <a:ext cx="1384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 не опоздал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778339" y="4453248"/>
            <a:ext cx="593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0,4</a:t>
            </a:r>
            <a:endParaRPr lang="ru-RU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8953995" y="4512624"/>
            <a:ext cx="629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0,6</a:t>
            </a:r>
            <a:endParaRPr lang="ru-RU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9583388" y="4548250"/>
            <a:ext cx="593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0,8</a:t>
            </a:r>
            <a:endParaRPr lang="ru-RU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10735294" y="4536375"/>
            <a:ext cx="593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0,2</a:t>
            </a:r>
            <a:endParaRPr lang="ru-RU" b="1" dirty="0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223652" y="3738750"/>
            <a:ext cx="4001985" cy="391886"/>
          </a:xfrm>
          <a:prstGeom prst="roundRect">
            <a:avLst/>
          </a:prstGeom>
          <a:solidFill>
            <a:srgbClr val="00B05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344384" y="375260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Как решать</a:t>
            </a:r>
            <a:endParaRPr lang="ru-RU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178130" y="4215741"/>
            <a:ext cx="6555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Вероятность того, что произойдут оба события А и В , равна вероятности события А, умноженной на вероятность события В, при условии, что событие А уже произошло.</a:t>
            </a:r>
            <a:endParaRPr lang="ru-RU" dirty="0"/>
          </a:p>
        </p:txBody>
      </p:sp>
      <p:sp>
        <p:nvSpPr>
          <p:cNvPr id="39965" name="Rectangle 2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64" name="Object 28"/>
          <p:cNvGraphicFramePr>
            <a:graphicFrameLocks noChangeAspect="1"/>
          </p:cNvGraphicFramePr>
          <p:nvPr/>
        </p:nvGraphicFramePr>
        <p:xfrm>
          <a:off x="1377538" y="5106389"/>
          <a:ext cx="2992581" cy="364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6" name="Формула" r:id="rId17" imgW="1663700" imgH="203200" progId="Equation.3">
                  <p:embed/>
                </p:oleObj>
              </mc:Choice>
              <mc:Fallback>
                <p:oleObj name="Формула" r:id="rId17" imgW="1663700" imgH="20320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538" y="5106389"/>
                        <a:ext cx="2992581" cy="3640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261258" y="5498275"/>
            <a:ext cx="6198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 Складывать вероятности нужно тогда, когда одно и то же событие произойдет разными способами ( А или В)</a:t>
            </a:r>
            <a:endParaRPr lang="ru-RU" dirty="0"/>
          </a:p>
        </p:txBody>
      </p:sp>
      <p:sp>
        <p:nvSpPr>
          <p:cNvPr id="39967" name="Rectangle 3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66" name="Object 30"/>
          <p:cNvGraphicFramePr>
            <a:graphicFrameLocks noChangeAspect="1"/>
          </p:cNvGraphicFramePr>
          <p:nvPr/>
        </p:nvGraphicFramePr>
        <p:xfrm>
          <a:off x="1294411" y="6187044"/>
          <a:ext cx="2992581" cy="441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7" name="Формула" r:id="rId19" imgW="1600200" imgH="241300" progId="Equation.3">
                  <p:embed/>
                </p:oleObj>
              </mc:Choice>
              <mc:Fallback>
                <p:oleObj name="Формула" r:id="rId19" imgW="1600200" imgH="241300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4411" y="6187044"/>
                        <a:ext cx="2992581" cy="4419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69" name="Rectangle 3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9968" name="Object 32"/>
          <p:cNvGraphicFramePr>
            <a:graphicFrameLocks noChangeAspect="1"/>
          </p:cNvGraphicFramePr>
          <p:nvPr/>
        </p:nvGraphicFramePr>
        <p:xfrm>
          <a:off x="7873341" y="5723907"/>
          <a:ext cx="3277590" cy="365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8" name="Формула" r:id="rId21" imgW="1816100" imgH="203200" progId="Equation.3">
                  <p:embed/>
                </p:oleObj>
              </mc:Choice>
              <mc:Fallback>
                <p:oleObj name="Формула" r:id="rId21" imgW="1816100" imgH="203200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3341" y="5723907"/>
                        <a:ext cx="3277590" cy="3651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8633360" y="5011387"/>
            <a:ext cx="1793175" cy="368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Решение: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 rot="5400000">
            <a:off x="-790884" y="4232382"/>
            <a:ext cx="2923677" cy="463136"/>
          </a:xfrm>
          <a:prstGeom prst="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6561" y="3025857"/>
            <a:ext cx="3265714" cy="391886"/>
          </a:xfrm>
          <a:prstGeom prst="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923611" y="180500"/>
            <a:ext cx="7528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10. Задачи на два кубика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84469" y="760020"/>
            <a:ext cx="515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Что должен знать девятиклассник  : 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859481" y="724393"/>
            <a:ext cx="4322618" cy="451263"/>
          </a:xfrm>
          <a:prstGeom prst="roundRect">
            <a:avLst/>
          </a:prstGeom>
          <a:solidFill>
            <a:srgbClr val="00B05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3135" y="1923804"/>
            <a:ext cx="3930730" cy="748146"/>
          </a:xfrm>
          <a:prstGeom prst="roundRect">
            <a:avLst/>
          </a:prstGeom>
          <a:solidFill>
            <a:srgbClr val="00B05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55667" y="1229534"/>
            <a:ext cx="9250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 бросании </a:t>
            </a:r>
            <a:r>
              <a:rPr lang="ru-RU" b="1" dirty="0" smtClean="0"/>
              <a:t>одного </a:t>
            </a:r>
            <a:r>
              <a:rPr lang="ru-RU" dirty="0" smtClean="0"/>
              <a:t>кубика, число всех исходов равно 6 (выпадет либо 1,2,3,4,5,6) .</a:t>
            </a:r>
          </a:p>
          <a:p>
            <a:r>
              <a:rPr lang="ru-RU" dirty="0" smtClean="0"/>
              <a:t> Бросая </a:t>
            </a:r>
            <a:r>
              <a:rPr lang="ru-RU" b="1" dirty="0" smtClean="0"/>
              <a:t>два</a:t>
            </a:r>
            <a:r>
              <a:rPr lang="ru-RU" dirty="0" smtClean="0"/>
              <a:t> кубика, есть 6⋅6 = 36 исходов.</a:t>
            </a:r>
            <a:endParaRPr lang="ru-RU" dirty="0"/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462" y="1081706"/>
            <a:ext cx="818346" cy="81834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68136" y="1983178"/>
            <a:ext cx="3728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Все возможные исходы можно представить в виде таблицы </a:t>
            </a:r>
            <a:endParaRPr lang="ru-RU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52582" y="2999728"/>
          <a:ext cx="3252522" cy="29260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4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80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776353" y="3336966"/>
            <a:ext cx="2434441" cy="368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Результат на 1 кубике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6894" y="6127669"/>
            <a:ext cx="2434441" cy="368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Результат на 2 кубике</a:t>
            </a:r>
            <a:endParaRPr lang="ru-RU" b="1" dirty="0"/>
          </a:p>
        </p:txBody>
      </p:sp>
      <p:sp>
        <p:nvSpPr>
          <p:cNvPr id="15" name="Круговая стрелка 14"/>
          <p:cNvSpPr/>
          <p:nvPr/>
        </p:nvSpPr>
        <p:spPr>
          <a:xfrm rot="14790295">
            <a:off x="128652" y="5756009"/>
            <a:ext cx="676893" cy="724395"/>
          </a:xfrm>
          <a:prstGeom prst="circular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влево 15"/>
          <p:cNvSpPr/>
          <p:nvPr/>
        </p:nvSpPr>
        <p:spPr>
          <a:xfrm>
            <a:off x="3740727" y="3158836"/>
            <a:ext cx="855023" cy="166255"/>
          </a:xfrm>
          <a:prstGeom prst="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875815" y="1995055"/>
            <a:ext cx="3728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Как решать</a:t>
            </a:r>
            <a:endParaRPr lang="ru-RU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757062" y="1947554"/>
            <a:ext cx="3930730" cy="463137"/>
          </a:xfrm>
          <a:prstGeom prst="roundRect">
            <a:avLst/>
          </a:prstGeom>
          <a:solidFill>
            <a:srgbClr val="00B05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622473" y="2630823"/>
            <a:ext cx="412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решения задач можно закрашивать нужные пары и считать их количество.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778826" y="3823855"/>
            <a:ext cx="475013" cy="427511"/>
          </a:xfrm>
          <a:prstGeom prst="rect">
            <a:avLst/>
          </a:prstGeom>
          <a:solidFill>
            <a:srgbClr val="FFC0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353788" y="5486401"/>
            <a:ext cx="475013" cy="427511"/>
          </a:xfrm>
          <a:prstGeom prst="rect">
            <a:avLst/>
          </a:prstGeom>
          <a:solidFill>
            <a:srgbClr val="FFC0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>
            <a:off x="3028208" y="4013859"/>
            <a:ext cx="1579417" cy="166255"/>
          </a:xfrm>
          <a:prstGeom prst="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698670" y="387773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Например эта клетка означает, что на первом кубике выпало «5», а на втором «2». В сумме «7» очков.</a:t>
            </a:r>
            <a:endParaRPr lang="ru-RU" dirty="0"/>
          </a:p>
        </p:txBody>
      </p:sp>
      <p:sp>
        <p:nvSpPr>
          <p:cNvPr id="24" name="Стрелка влево 23"/>
          <p:cNvSpPr/>
          <p:nvPr/>
        </p:nvSpPr>
        <p:spPr>
          <a:xfrm>
            <a:off x="1721923" y="5617029"/>
            <a:ext cx="3051958" cy="154379"/>
          </a:xfrm>
          <a:prstGeom prst="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29298" y="536214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А эта клетка означает, что на первом кубике выпало «2», а на втором «6». В сумме «8» очков.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71897" y="3918858"/>
            <a:ext cx="475013" cy="427511"/>
          </a:xfrm>
          <a:prstGeom prst="rect">
            <a:avLst/>
          </a:prstGeom>
          <a:solidFill>
            <a:srgbClr val="FFC0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71898" y="3503222"/>
            <a:ext cx="933077" cy="427511"/>
          </a:xfrm>
          <a:prstGeom prst="rect">
            <a:avLst/>
          </a:prstGeom>
          <a:solidFill>
            <a:srgbClr val="FFC0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35035" y="2660074"/>
            <a:ext cx="1401287" cy="427511"/>
          </a:xfrm>
          <a:prstGeom prst="rect">
            <a:avLst/>
          </a:prstGeom>
          <a:solidFill>
            <a:srgbClr val="FFC0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71895" y="3063833"/>
            <a:ext cx="1413164" cy="439387"/>
          </a:xfrm>
          <a:prstGeom prst="rect">
            <a:avLst/>
          </a:prstGeom>
          <a:solidFill>
            <a:srgbClr val="FFC00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8759" y="2220687"/>
            <a:ext cx="3277590" cy="427511"/>
          </a:xfrm>
          <a:prstGeom prst="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-938152" y="3467596"/>
            <a:ext cx="2956958" cy="439388"/>
          </a:xfrm>
          <a:prstGeom prst="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923611" y="180500"/>
            <a:ext cx="7528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10. Задачи на два кубика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07031" y="643638"/>
            <a:ext cx="4819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Из новой демоверсии ОГЭ по математике 2026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0429" y="2232657"/>
          <a:ext cx="3252522" cy="29260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4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46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80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99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00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92925" y="1031657"/>
            <a:ext cx="11238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1. </a:t>
            </a:r>
            <a:r>
              <a:rPr lang="ru-RU" b="1" dirty="0" smtClean="0"/>
              <a:t>Симметричный игральный кубик бросают два раза. Найдите вероятность события «сумма выпавших очков равна 3, 4 или 5».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74920" y="2223194"/>
            <a:ext cx="6096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Строим таблицу</a:t>
            </a:r>
          </a:p>
          <a:p>
            <a:pPr marL="342900" indent="-342900">
              <a:buAutoNum type="arabicPeriod"/>
            </a:pPr>
            <a:r>
              <a:rPr lang="ru-RU" dirty="0" smtClean="0"/>
              <a:t> Всего событий - 36 </a:t>
            </a:r>
          </a:p>
          <a:p>
            <a:pPr marL="342900" indent="-342900">
              <a:buAutoNum type="arabicPeriod"/>
            </a:pPr>
            <a:r>
              <a:rPr lang="ru-RU" dirty="0" smtClean="0"/>
              <a:t> Закрашиваем все благоприятные исходы, для нас это: (2;1), (3;1), (4;1), (1;2), (2;2), (3;2), (1;3), (2;3), (1;4). 4. Всего благоприятных исходов - 9. 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 Вероятность:</a:t>
            </a:r>
            <a:endParaRPr lang="ru-RU" dirty="0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6460177" y="3705101"/>
          <a:ext cx="2446317" cy="707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2" name="Формула" r:id="rId3" imgW="1345616" imgH="393529" progId="Equation.3">
                  <p:embed/>
                </p:oleObj>
              </mc:Choice>
              <mc:Fallback>
                <p:oleObj name="Формула" r:id="rId3" imgW="1345616" imgH="393529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0177" y="3705101"/>
                        <a:ext cx="2446317" cy="7079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4774333" y="4883129"/>
            <a:ext cx="1265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Ответ: 0,25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611" y="180500"/>
            <a:ext cx="7528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10. Задачи на два кубика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3010" name="Picture 2" descr="C:\Users\иии\Pictures\Снимок 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1822" y="774062"/>
            <a:ext cx="1562100" cy="1533525"/>
          </a:xfrm>
          <a:prstGeom prst="rect">
            <a:avLst/>
          </a:prstGeom>
          <a:noFill/>
        </p:spPr>
      </p:pic>
      <p:pic>
        <p:nvPicPr>
          <p:cNvPr id="4" name="Picture 2" descr="C:\Users\иии\Pictures\Снимок 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43698" y="2638488"/>
            <a:ext cx="1562100" cy="1533525"/>
          </a:xfrm>
          <a:prstGeom prst="rect">
            <a:avLst/>
          </a:prstGeom>
          <a:noFill/>
        </p:spPr>
      </p:pic>
      <p:pic>
        <p:nvPicPr>
          <p:cNvPr id="5" name="Picture 2" descr="C:\Users\иии\Pictures\Снимок 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43698" y="4597917"/>
            <a:ext cx="1562100" cy="15335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794151"/>
            <a:ext cx="50470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1.  </a:t>
            </a:r>
            <a:r>
              <a:rPr lang="ru-RU" dirty="0" smtClean="0"/>
              <a:t>В случайном эксперименте бросают две игральные кости (кубика). Найти вероятность того, что в сумме выпадет 7 очков. Ответ округлите до сотых.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2088560"/>
            <a:ext cx="4813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2. </a:t>
            </a:r>
            <a:r>
              <a:rPr lang="ru-RU" dirty="0" smtClean="0"/>
              <a:t>Игральный кубик бросают дважды. Сколько элементарных исходов опыта благоприятствуют событию «А   =    сумма очков равна 5»?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3351212"/>
            <a:ext cx="4880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3. </a:t>
            </a:r>
            <a:r>
              <a:rPr lang="ru-RU" dirty="0" smtClean="0"/>
              <a:t>Бросают два кубика. Найдите вероятность, что сумма ≤ 5.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4154867"/>
            <a:ext cx="50826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4. </a:t>
            </a:r>
            <a:r>
              <a:rPr lang="ru-RU" dirty="0" smtClean="0"/>
              <a:t>Игральную кость бросают два раза. Найдите вероятность того, что выпавшие значения совпадают. Ответ округлите до сотых.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5338396"/>
            <a:ext cx="5058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6. </a:t>
            </a:r>
            <a:r>
              <a:rPr lang="ru-RU" dirty="0" smtClean="0"/>
              <a:t>Игральный кубик бросают дважды. Найдите вероятность того, что сумма двух выпавших чисел четна.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75812" y="782275"/>
            <a:ext cx="51063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7. </a:t>
            </a:r>
            <a:r>
              <a:rPr lang="ru-RU" dirty="0" smtClean="0"/>
              <a:t>Симметричный игральный кубик бросают два раза. Найдите вероятность события «сумма выпавших очков равна 2 3 или 7».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40187" y="1815428"/>
            <a:ext cx="51301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8. </a:t>
            </a:r>
            <a:r>
              <a:rPr lang="ru-RU" dirty="0" smtClean="0"/>
              <a:t>Симметричный игральный кубик бросают два раза. Найдите вероятность события «сумма выпавших очков оказалась не меньше чем 4, но не больше чем 9».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935190" y="3002961"/>
            <a:ext cx="49520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9. </a:t>
            </a:r>
            <a:r>
              <a:rPr lang="ru-RU" dirty="0" smtClean="0"/>
              <a:t>Игральную кость бросили два раза. Известно, что три очка не выпали ни разу. Найдите при этом условии вероятность события «сумма выпавших очков окажется равна 8».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958940" y="4400246"/>
            <a:ext cx="49955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10. </a:t>
            </a:r>
            <a:r>
              <a:rPr lang="ru-RU" dirty="0" smtClean="0"/>
              <a:t>Два кубика бросают. Какова вероятность, что и </a:t>
            </a:r>
            <a:r>
              <a:rPr lang="ru-RU" dirty="0" err="1" smtClean="0"/>
              <a:t>х</a:t>
            </a:r>
            <a:r>
              <a:rPr lang="ru-RU" dirty="0" smtClean="0"/>
              <a:t> произведение будет меньше 10?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018316" y="5199896"/>
            <a:ext cx="48926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11. </a:t>
            </a:r>
            <a:r>
              <a:rPr lang="ru-RU" dirty="0" smtClean="0"/>
              <a:t>Игральный кубик подбросили два раза. Известно, что три очка не выпало ни разу. Какова вероятность, что выпало два чётных числа?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8135" y="180500"/>
            <a:ext cx="11625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10. Классическое определение вероятности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423" y="734774"/>
            <a:ext cx="6167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1. </a:t>
            </a:r>
            <a:r>
              <a:rPr lang="ru-RU" dirty="0" smtClean="0"/>
              <a:t>В случайном опыте N=15 равновозможных элементарных событий, из которых N(A)=12  благоприятствуют событию A. Вычислите вероятность события A.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32509" y="1638795"/>
            <a:ext cx="4690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Решение:</a:t>
            </a:r>
          </a:p>
          <a:p>
            <a:endParaRPr lang="ru-RU" i="1" dirty="0" smtClean="0"/>
          </a:p>
          <a:p>
            <a:r>
              <a:rPr lang="ru-RU" i="1" dirty="0" smtClean="0"/>
              <a:t>Ответ: </a:t>
            </a:r>
            <a:r>
              <a:rPr lang="ru-RU" dirty="0" smtClean="0"/>
              <a:t>0,8</a:t>
            </a:r>
            <a:r>
              <a:rPr lang="ru-RU" i="1" dirty="0" smtClean="0"/>
              <a:t> </a:t>
            </a:r>
            <a:endParaRPr lang="ru-RU" i="1" dirty="0"/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16675" y="2789206"/>
            <a:ext cx="62147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2. </a:t>
            </a:r>
            <a:r>
              <a:rPr lang="ru-RU" dirty="0" smtClean="0"/>
              <a:t>Под классной доской в лотке лежат 14 чёрных и 26 синих маркеров для доски. Из коробки берут случайный маркер. Найдите вероятность того, что он окажется синим.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1262" y="3883231"/>
            <a:ext cx="4690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Решение:</a:t>
            </a:r>
          </a:p>
          <a:p>
            <a:endParaRPr lang="ru-RU" i="1" dirty="0" smtClean="0"/>
          </a:p>
          <a:p>
            <a:r>
              <a:rPr lang="ru-RU" i="1" dirty="0" smtClean="0"/>
              <a:t>Ответ: </a:t>
            </a:r>
            <a:r>
              <a:rPr lang="ru-RU" dirty="0" smtClean="0"/>
              <a:t>0,65</a:t>
            </a:r>
            <a:r>
              <a:rPr lang="ru-RU" i="1" dirty="0" smtClean="0"/>
              <a:t> </a:t>
            </a:r>
            <a:endParaRPr lang="ru-RU" i="1" dirty="0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1674422" y="1698171"/>
          <a:ext cx="2291938" cy="563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Формула" r:id="rId3" imgW="1574800" imgH="393700" progId="Equation.3">
                  <p:embed/>
                </p:oleObj>
              </mc:Choice>
              <mc:Fallback>
                <p:oleObj name="Формула" r:id="rId3" imgW="1574800" imgH="393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422" y="1698171"/>
                        <a:ext cx="2291938" cy="5630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1888177" y="3823856"/>
          <a:ext cx="3135085" cy="593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3" name="Формула" r:id="rId5" imgW="2044700" imgH="393700" progId="Equation.3">
                  <p:embed/>
                </p:oleObj>
              </mc:Choice>
              <mc:Fallback>
                <p:oleObj name="Формула" r:id="rId5" imgW="2044700" imgH="3937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8177" y="3823856"/>
                        <a:ext cx="3135085" cy="5935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7121237" y="659656"/>
            <a:ext cx="46234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3. </a:t>
            </a:r>
            <a:r>
              <a:rPr lang="ru-RU" dirty="0" smtClean="0"/>
              <a:t>Из ящика, где хранятся 13 жёлтых и 13 зелёных карандашей, не глядя достали два карандаша. Известно, что первый карандаш оказался зелёным. Найдите вероятность того, что второй карандаш тоже оказался зелёным.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065817" y="2434442"/>
            <a:ext cx="48451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Решение:</a:t>
            </a:r>
          </a:p>
          <a:p>
            <a:endParaRPr lang="ru-RU" i="1" dirty="0" smtClean="0"/>
          </a:p>
          <a:p>
            <a:endParaRPr lang="ru-RU" i="1" dirty="0" smtClean="0"/>
          </a:p>
          <a:p>
            <a:endParaRPr lang="ru-RU" i="1" dirty="0" smtClean="0"/>
          </a:p>
          <a:p>
            <a:endParaRPr lang="ru-RU" i="1" dirty="0" smtClean="0"/>
          </a:p>
          <a:p>
            <a:endParaRPr lang="ru-RU" i="1" dirty="0" smtClean="0"/>
          </a:p>
          <a:p>
            <a:r>
              <a:rPr lang="ru-RU" i="1" dirty="0" smtClean="0"/>
              <a:t>Ответ: </a:t>
            </a:r>
            <a:r>
              <a:rPr lang="ru-RU" dirty="0" smtClean="0"/>
              <a:t>0,48</a:t>
            </a:r>
            <a:r>
              <a:rPr lang="ru-RU" i="1" dirty="0" smtClean="0"/>
              <a:t> </a:t>
            </a:r>
            <a:endParaRPr lang="ru-RU" i="1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9832767" y="1531917"/>
            <a:ext cx="1769425" cy="2375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96447" y="1793175"/>
            <a:ext cx="1935678" cy="2375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595750" y="3669475"/>
            <a:ext cx="855024" cy="1589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237018" y="3111335"/>
            <a:ext cx="1104405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8147793" y="2496536"/>
          <a:ext cx="3846284" cy="10113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1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1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15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было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достали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стало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04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желтые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04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зеленые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12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8858993" y="3598224"/>
          <a:ext cx="2458192" cy="561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4" name="Формула" r:id="rId7" imgW="1701800" imgH="393700" progId="Equation.3">
                  <p:embed/>
                </p:oleObj>
              </mc:Choice>
              <mc:Fallback>
                <p:oleObj name="Формула" r:id="rId7" imgW="1701800" imgH="3937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993" y="3598224"/>
                        <a:ext cx="2458192" cy="5616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Прямая соединительная линия 26"/>
          <p:cNvCxnSpPr/>
          <p:nvPr/>
        </p:nvCxnSpPr>
        <p:spPr>
          <a:xfrm>
            <a:off x="7101444" y="2363190"/>
            <a:ext cx="1104405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739242" y="459425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4. </a:t>
            </a:r>
            <a:r>
              <a:rPr lang="ru-RU" dirty="0" smtClean="0"/>
              <a:t>Монету бросили 25 раз. Известно, что орёл выпал 13 раз. Найдите вероятность того, что при четвёртом по счёту броске выпала решка.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427512" y="5522025"/>
            <a:ext cx="11245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Решение: </a:t>
            </a:r>
            <a:r>
              <a:rPr lang="ru-RU" i="1" dirty="0" smtClean="0"/>
              <a:t>Всего монету бросили 25 раз, в 13 случаях выпал орел, значит решка выпала 25 – 13 = 12раз</a:t>
            </a:r>
          </a:p>
          <a:p>
            <a:endParaRPr lang="ru-RU" i="1" dirty="0" smtClean="0"/>
          </a:p>
          <a:p>
            <a:endParaRPr lang="ru-RU" i="1" dirty="0" smtClean="0"/>
          </a:p>
          <a:p>
            <a:r>
              <a:rPr lang="ru-RU" i="1" dirty="0" smtClean="0"/>
              <a:t>Ответ: </a:t>
            </a:r>
            <a:r>
              <a:rPr lang="ru-RU" dirty="0" smtClean="0"/>
              <a:t>0,48</a:t>
            </a:r>
            <a:endParaRPr lang="ru-RU" i="1" dirty="0"/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041" name="Object 9"/>
          <p:cNvGraphicFramePr>
            <a:graphicFrameLocks noChangeAspect="1"/>
          </p:cNvGraphicFramePr>
          <p:nvPr/>
        </p:nvGraphicFramePr>
        <p:xfrm>
          <a:off x="2719451" y="5866410"/>
          <a:ext cx="254317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5" name="Формула" r:id="rId9" imgW="1701800" imgH="393700" progId="Equation.3">
                  <p:embed/>
                </p:oleObj>
              </mc:Choice>
              <mc:Fallback>
                <p:oleObj name="Формула" r:id="rId9" imgW="1701800" imgH="3937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9451" y="5866410"/>
                        <a:ext cx="2543175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611" y="180500"/>
            <a:ext cx="6446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15-18. Геометрия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5058" name="Picture 2" descr="C:\Users\иии\Pictures\Снимок 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54961" y="707139"/>
            <a:ext cx="1669101" cy="11878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08758" y="748146"/>
            <a:ext cx="8953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1. </a:t>
            </a:r>
            <a:r>
              <a:rPr lang="ru-RU" dirty="0" smtClean="0"/>
              <a:t>В треугольнике ABC проведена биссектриса AK. Найдите градусную меру угла B, если ∠C = 12° и AK = CK.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49378" y="719665"/>
          <a:ext cx="11435940" cy="585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67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44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Ответ: 144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2. </a:t>
                      </a:r>
                      <a:r>
                        <a:rPr lang="ru-RU" dirty="0" smtClean="0"/>
                        <a:t>В треугольнике ABC проведена медиана BM. Найдите градусную меру угла A, если</a:t>
                      </a:r>
                    </a:p>
                    <a:p>
                      <a:r>
                        <a:rPr lang="ru-RU" dirty="0" smtClean="0"/>
                        <a:t> ∠C = 51° и BM = AM = MC.</a:t>
                      </a:r>
                    </a:p>
                    <a:p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Ответ: 39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3. </a:t>
                      </a:r>
                      <a:r>
                        <a:rPr lang="ru-RU" dirty="0" smtClean="0"/>
                        <a:t>В окружность с центром в точке O вписан равносторонний треугольник. Расстояние от точки O до сторон треугольника равно </a:t>
                      </a:r>
                      <a:r>
                        <a:rPr lang="ru-RU" baseline="0" dirty="0" smtClean="0"/>
                        <a:t>  </a:t>
                      </a:r>
                      <a:r>
                        <a:rPr lang="ru-RU" dirty="0" smtClean="0"/>
                        <a:t>    . Найдите сторону треугольника. </a:t>
                      </a:r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Ответ: 30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4. </a:t>
                      </a:r>
                      <a:r>
                        <a:rPr lang="ru-RU" dirty="0" smtClean="0"/>
                        <a:t>Синус угла между стороной и диагональю прямоугольника равен  5/13 . Диаметр описанной около него окружности равен 26. Найдите площадь прямоугольника.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Ответ: 240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5059" name="Picture 3" descr="C:\Users\иии\Pictures\Снимок 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66601" y="1963575"/>
            <a:ext cx="1533709" cy="1084270"/>
          </a:xfrm>
          <a:prstGeom prst="rect">
            <a:avLst/>
          </a:prstGeom>
          <a:noFill/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4073237" y="3420094"/>
          <a:ext cx="3810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Формула" r:id="rId5" imgW="304668" imgH="228501" progId="Equation.3">
                  <p:embed/>
                </p:oleObj>
              </mc:Choice>
              <mc:Fallback>
                <p:oleObj name="Формула" r:id="rId5" imgW="304668" imgH="228501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237" y="3420094"/>
                        <a:ext cx="381000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62" name="Picture 6" descr="C:\Users\иии\Pictures\Снимок 1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012012" y="3307960"/>
            <a:ext cx="1388300" cy="1116676"/>
          </a:xfrm>
          <a:prstGeom prst="rect">
            <a:avLst/>
          </a:prstGeom>
          <a:noFill/>
        </p:spPr>
      </p:pic>
      <p:pic>
        <p:nvPicPr>
          <p:cNvPr id="45063" name="Picture 7" descr="C:\Users\иии\Pictures\Снимок11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97409" y="3726936"/>
            <a:ext cx="3714750" cy="1019175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6424551" y="3895107"/>
            <a:ext cx="617517" cy="4275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64" name="Picture 8" descr="C:\Users\иии\Pictures\Снимок1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772094" y="4935126"/>
            <a:ext cx="1650475" cy="11687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611" y="180500"/>
            <a:ext cx="6446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15-18. Геометрия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49378" y="719665"/>
          <a:ext cx="11435940" cy="585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67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44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5. </a:t>
                      </a:r>
                      <a:r>
                        <a:rPr lang="ru-RU" dirty="0" smtClean="0"/>
                        <a:t>Диагональ AC ромба ABCD равна 16, а </a:t>
                      </a:r>
                      <a:r>
                        <a:rPr lang="ru-RU" dirty="0" err="1" smtClean="0"/>
                        <a:t>tg</a:t>
                      </a:r>
                      <a:r>
                        <a:rPr lang="ru-RU" dirty="0" smtClean="0"/>
                        <a:t> BCA = 0,75. Найдите радиус окружности, вписанной в ромб.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Ответ: 4,8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6. </a:t>
                      </a:r>
                      <a:r>
                        <a:rPr lang="ru-RU" dirty="0" smtClean="0"/>
                        <a:t>Касательные в точках A и B к окружности с центром в точке O пересекаются под углом 72°. Найдите угол ABO . Ответ дайте в градусах.</a:t>
                      </a:r>
                    </a:p>
                    <a:p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Ответ: 36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7. </a:t>
                      </a:r>
                      <a:r>
                        <a:rPr lang="ru-RU" dirty="0" smtClean="0"/>
                        <a:t>Острый угол ромба равен 74°. Сколько градусов составляет угол между стороной и меньшей диагональю ромба?</a:t>
                      </a:r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Ответ: 53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8.</a:t>
                      </a:r>
                      <a:r>
                        <a:rPr lang="ru-RU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dirty="0" smtClean="0"/>
                        <a:t>Перпендикуляр, проведённый из точки пересечения диагоналей ромба к его стороне, образует с одной из его диагоналей угол 35°. Сколько градусов составляет острый угол ромба?</a:t>
                      </a:r>
                    </a:p>
                    <a:p>
                      <a:r>
                        <a:rPr lang="ru-RU" dirty="0" smtClean="0"/>
                        <a:t>Ответ: 70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6082" name="Picture 2" descr="C:\Users\иии\Pictures\Снимок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09995" y="785380"/>
            <a:ext cx="1678441" cy="1324746"/>
          </a:xfrm>
          <a:prstGeom prst="rect">
            <a:avLst/>
          </a:prstGeom>
          <a:noFill/>
        </p:spPr>
      </p:pic>
      <p:pic>
        <p:nvPicPr>
          <p:cNvPr id="46083" name="Picture 3" descr="C:\Users\иии\Pictures\Снимок1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33387" y="2205533"/>
            <a:ext cx="1495673" cy="1202078"/>
          </a:xfrm>
          <a:prstGeom prst="rect">
            <a:avLst/>
          </a:prstGeom>
          <a:noFill/>
        </p:spPr>
      </p:pic>
      <p:pic>
        <p:nvPicPr>
          <p:cNvPr id="46084" name="Picture 4" descr="C:\Users\иии\Pictures\Снимок1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31507" y="3680361"/>
            <a:ext cx="1626301" cy="1349228"/>
          </a:xfrm>
          <a:prstGeom prst="rect">
            <a:avLst/>
          </a:prstGeom>
          <a:noFill/>
        </p:spPr>
      </p:pic>
      <p:pic>
        <p:nvPicPr>
          <p:cNvPr id="46085" name="Picture 5" descr="C:\Users\иии\Pictures\Снимок1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90611" y="5288107"/>
            <a:ext cx="1107794" cy="1136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611" y="180500"/>
            <a:ext cx="6446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15-18. Геометрия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49378" y="719665"/>
          <a:ext cx="11435940" cy="557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67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44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9. </a:t>
                      </a:r>
                      <a:r>
                        <a:rPr lang="ru-RU" dirty="0" smtClean="0"/>
                        <a:t>Один из углов ромба равен 134°. Сколько градусов составляет угол между высотой и большей диагональю ромба?</a:t>
                      </a:r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Ответ: 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10.</a:t>
                      </a:r>
                      <a:r>
                        <a:rPr lang="ru-RU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dirty="0" smtClean="0"/>
                        <a:t>Диагональ AC ромба ABCD равна 60, а </a:t>
                      </a:r>
                      <a:r>
                        <a:rPr lang="ru-RU" dirty="0" err="1" smtClean="0"/>
                        <a:t>tgBCA</a:t>
                      </a:r>
                      <a:r>
                        <a:rPr lang="ru-RU" dirty="0" smtClean="0"/>
                        <a:t> = 0,4. Найдите площадь ромба.</a:t>
                      </a:r>
                    </a:p>
                    <a:p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Ответ: 720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11. </a:t>
                      </a:r>
                      <a:r>
                        <a:rPr lang="ru-RU" dirty="0" smtClean="0"/>
                        <a:t>Высота равнобедренной трапеции, проведённая из конца её меньшего основания, делит большее основание на отрезки длиной 4 и 6. Найдите меньшее основание трапеции.</a:t>
                      </a:r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Ответ: 2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12.</a:t>
                      </a:r>
                      <a:r>
                        <a:rPr lang="ru-RU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dirty="0" smtClean="0"/>
                        <a:t>Диагональ равнобедренной трапеции образует с ее основанием угол 45°. Найдите длину высоты трапеции, если ее основания равны 2 и 5.</a:t>
                      </a:r>
                    </a:p>
                    <a:p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ru-RU" dirty="0" smtClean="0"/>
                        <a:t>Ответ: 3,5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7106" name="Picture 2" descr="C:\Users\иии\Pictures\Снимок1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46018" y="742270"/>
            <a:ext cx="1133660" cy="1409577"/>
          </a:xfrm>
          <a:prstGeom prst="rect">
            <a:avLst/>
          </a:prstGeom>
          <a:noFill/>
        </p:spPr>
      </p:pic>
      <p:pic>
        <p:nvPicPr>
          <p:cNvPr id="47107" name="Picture 3" descr="C:\Users\иии\Pictures\Снимок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20598" y="2257735"/>
            <a:ext cx="1455964" cy="993111"/>
          </a:xfrm>
          <a:prstGeom prst="rect">
            <a:avLst/>
          </a:prstGeom>
          <a:noFill/>
        </p:spPr>
      </p:pic>
      <p:pic>
        <p:nvPicPr>
          <p:cNvPr id="47108" name="Picture 4" descr="C:\Users\иии\Pictures\Снимок1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57225" y="3397579"/>
            <a:ext cx="1010577" cy="1069490"/>
          </a:xfrm>
          <a:prstGeom prst="rect">
            <a:avLst/>
          </a:prstGeom>
          <a:noFill/>
        </p:spPr>
      </p:pic>
      <p:pic>
        <p:nvPicPr>
          <p:cNvPr id="47109" name="Picture 5" descr="C:\Users\иии\Pictures\Снимок2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82856" y="4932034"/>
            <a:ext cx="1594189" cy="1100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611" y="180500"/>
            <a:ext cx="6446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Новые задания ОГЭ. Задание 15-18. Геометрия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49378" y="719665"/>
          <a:ext cx="1143594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67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44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13. </a:t>
                      </a:r>
                      <a:r>
                        <a:rPr lang="ru-RU" dirty="0" smtClean="0"/>
                        <a:t>В равнобедренной трапеции с основаниями AD и BC угол D равен 61°. Диагональ AC образует со стороной AB угол 23°. Сколько градусов составляет угол между этой диагональю и меньшим основанием трапеции?</a:t>
                      </a:r>
                    </a:p>
                    <a:p>
                      <a:r>
                        <a:rPr lang="ru-RU" dirty="0" smtClean="0"/>
                        <a:t>Ответ: 38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14.</a:t>
                      </a:r>
                      <a:r>
                        <a:rPr lang="ru-RU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dirty="0" smtClean="0"/>
                        <a:t>Диагональ равнобедренной трапеции образует с боковыми сторонами углы 26° и 84°. Сколько градусов составляет угол при большем основании трапеции?</a:t>
                      </a:r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Ответ: 61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5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15. </a:t>
                      </a:r>
                      <a:r>
                        <a:rPr lang="ru-RU" dirty="0" smtClean="0"/>
                        <a:t>В равнобедренной трапеции ABCD угол D равен 68°. Найдите градусную меру угла ACD, если луч AC является биссектрисой угла BAD.</a:t>
                      </a:r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Ответ: 78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8130" name="Picture 2" descr="C:\Users\иии\Pictures\Снимок2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40328" y="766145"/>
            <a:ext cx="1258104" cy="1068202"/>
          </a:xfrm>
          <a:prstGeom prst="rect">
            <a:avLst/>
          </a:prstGeom>
          <a:noFill/>
        </p:spPr>
      </p:pic>
      <p:pic>
        <p:nvPicPr>
          <p:cNvPr id="48132" name="Picture 4" descr="C:\Users\иии\Pictures\Снимок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30432" y="1987261"/>
            <a:ext cx="1374878" cy="916585"/>
          </a:xfrm>
          <a:prstGeom prst="rect">
            <a:avLst/>
          </a:prstGeom>
          <a:noFill/>
        </p:spPr>
      </p:pic>
      <p:pic>
        <p:nvPicPr>
          <p:cNvPr id="48133" name="Picture 5" descr="C:\Users\иии\Pictures\Снимок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61654" y="3229593"/>
            <a:ext cx="1443656" cy="91914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1268" y="5142016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Все новые задания можно увидеть в демоверсии 2026 г или на сайте ФИПИ !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0143" y="334880"/>
            <a:ext cx="6614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ОГЭ по математике 2026. Неравенства . Алгебра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005" y="985652"/>
            <a:ext cx="4001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20.1 </a:t>
            </a:r>
            <a:r>
              <a:rPr lang="ru-RU" dirty="0" smtClean="0"/>
              <a:t>Решите неравенство: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3598224" y="1009403"/>
          <a:ext cx="17621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4" name="Формула" r:id="rId3" imgW="1181100" imgH="228600" progId="Equation.3">
                  <p:embed/>
                </p:oleObj>
              </mc:Choice>
              <mc:Fallback>
                <p:oleObj name="Формула" r:id="rId3" imgW="11811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8224" y="1009403"/>
                        <a:ext cx="1762125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85008" y="1413164"/>
            <a:ext cx="9535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Решение: </a:t>
            </a:r>
          </a:p>
          <a:p>
            <a:r>
              <a:rPr lang="ru-RU" dirty="0" smtClean="0"/>
              <a:t>Решим неравенство методом интервалов, для этого, сначала, найдем корни уравнения</a:t>
            </a:r>
          </a:p>
          <a:p>
            <a:endParaRPr lang="ru-RU" dirty="0"/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380010" y="2101932"/>
          <a:ext cx="21240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5" name="Формула" r:id="rId5" imgW="1422400" imgH="215900" progId="Equation.3">
                  <p:embed/>
                </p:oleObj>
              </mc:Choice>
              <mc:Fallback>
                <p:oleObj name="Формула" r:id="rId5" imgW="1422400" imgH="2159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10" y="2101932"/>
                        <a:ext cx="2124075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9159" name="Object 7"/>
          <p:cNvGraphicFramePr>
            <a:graphicFrameLocks noChangeAspect="1"/>
          </p:cNvGraphicFramePr>
          <p:nvPr/>
        </p:nvGraphicFramePr>
        <p:xfrm>
          <a:off x="546265" y="2553195"/>
          <a:ext cx="53340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6" name="Формула" r:id="rId7" imgW="355138" imgH="177569" progId="Equation.3">
                  <p:embed/>
                </p:oleObj>
              </mc:Choice>
              <mc:Fallback>
                <p:oleObj name="Формула" r:id="rId7" imgW="355138" imgH="177569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65" y="2553195"/>
                        <a:ext cx="533400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9161" name="Object 9"/>
          <p:cNvGraphicFramePr>
            <a:graphicFrameLocks noChangeAspect="1"/>
          </p:cNvGraphicFramePr>
          <p:nvPr/>
        </p:nvGraphicFramePr>
        <p:xfrm>
          <a:off x="1377538" y="2553194"/>
          <a:ext cx="6667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7" name="Формула" r:id="rId9" imgW="444114" imgH="177646" progId="Equation.3">
                  <p:embed/>
                </p:oleObj>
              </mc:Choice>
              <mc:Fallback>
                <p:oleObj name="Формула" r:id="rId9" imgW="444114" imgH="177646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538" y="2553194"/>
                        <a:ext cx="666750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91886" y="3004457"/>
            <a:ext cx="8098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Теперь расставим точки на прямой и определим знаки </a:t>
            </a:r>
            <a:r>
              <a:rPr lang="ru-RU" i="1" dirty="0" smtClean="0"/>
              <a:t>исходного</a:t>
            </a:r>
            <a:r>
              <a:rPr lang="ru-RU" dirty="0" smtClean="0"/>
              <a:t> выражения на каждом получившемся промежутке(см рис.)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700644" y="4405745"/>
            <a:ext cx="1852551" cy="23751"/>
          </a:xfrm>
          <a:prstGeom prst="line">
            <a:avLst/>
          </a:prstGeom>
          <a:ln w="444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565070" y="4441371"/>
            <a:ext cx="1852551" cy="23751"/>
          </a:xfrm>
          <a:prstGeom prst="line">
            <a:avLst/>
          </a:prstGeom>
          <a:ln w="444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429496" y="4476997"/>
            <a:ext cx="1852551" cy="23751"/>
          </a:xfrm>
          <a:prstGeom prst="line">
            <a:avLst/>
          </a:prstGeom>
          <a:ln w="444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973289" y="4512623"/>
            <a:ext cx="61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/>
              <a:t>х</a:t>
            </a:r>
            <a:endParaRPr lang="ru-RU" sz="2400" b="1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2256312" y="4512622"/>
            <a:ext cx="61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-7</a:t>
            </a:r>
            <a:endParaRPr lang="ru-RU" sz="2000" b="1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1235033" y="3752602"/>
            <a:ext cx="617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/>
              <a:t>+</a:t>
            </a:r>
            <a:endParaRPr lang="ru-RU" sz="3200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3158834" y="3788227"/>
            <a:ext cx="570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/>
              <a:t>-</a:t>
            </a:r>
            <a:endParaRPr lang="ru-RU" sz="3200" b="1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4975760" y="3871355"/>
            <a:ext cx="617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/>
              <a:t>-</a:t>
            </a:r>
            <a:endParaRPr lang="ru-RU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4132612" y="4512622"/>
            <a:ext cx="61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7</a:t>
            </a:r>
            <a:endParaRPr lang="ru-RU" sz="2000" b="1" i="1" dirty="0"/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9163" name="Object 11"/>
          <p:cNvGraphicFramePr>
            <a:graphicFrameLocks noChangeAspect="1"/>
          </p:cNvGraphicFramePr>
          <p:nvPr/>
        </p:nvGraphicFramePr>
        <p:xfrm>
          <a:off x="1543793" y="5403273"/>
          <a:ext cx="1852550" cy="3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8" name="Формула" r:id="rId11" imgW="1117115" imgH="215806" progId="Equation.3">
                  <p:embed/>
                </p:oleObj>
              </mc:Choice>
              <mc:Fallback>
                <p:oleObj name="Формула" r:id="rId11" imgW="1117115" imgH="215806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793" y="5403273"/>
                        <a:ext cx="1852550" cy="349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748145" y="5415148"/>
            <a:ext cx="1401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Ответ: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0143" y="334880"/>
            <a:ext cx="6614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ОГЭ по математике 2026. Неравенства . Алгебра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2195" y="869269"/>
            <a:ext cx="3734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20.2 </a:t>
            </a:r>
            <a:r>
              <a:rPr lang="ru-RU" dirty="0" smtClean="0"/>
              <a:t> Решите неравенство: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3847605" y="890650"/>
          <a:ext cx="20859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0" name="Формула" r:id="rId3" imgW="1397000" imgH="228600" progId="Equation.3">
                  <p:embed/>
                </p:oleObj>
              </mc:Choice>
              <mc:Fallback>
                <p:oleObj name="Формула" r:id="rId3" imgW="13970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7605" y="890650"/>
                        <a:ext cx="2085975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52195" y="1617414"/>
            <a:ext cx="3734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20.3 </a:t>
            </a:r>
            <a:r>
              <a:rPr lang="ru-RU" dirty="0" smtClean="0"/>
              <a:t> Решите неравенство: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3883231" y="1615044"/>
          <a:ext cx="26003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1" name="Формула" r:id="rId5" imgW="1739900" imgH="228600" progId="Equation.3">
                  <p:embed/>
                </p:oleObj>
              </mc:Choice>
              <mc:Fallback>
                <p:oleObj name="Формула" r:id="rId5" imgW="17399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3231" y="1615044"/>
                        <a:ext cx="2600325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4001984" y="2410691"/>
          <a:ext cx="6858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2" name="Формула" r:id="rId7" imgW="457002" imgH="393529" progId="Equation.3">
                  <p:embed/>
                </p:oleObj>
              </mc:Choice>
              <mc:Fallback>
                <p:oleObj name="Формула" r:id="rId7" imgW="457002" imgH="393529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1984" y="2410691"/>
                        <a:ext cx="685800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64071" y="2519939"/>
            <a:ext cx="3734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20.4 </a:t>
            </a:r>
            <a:r>
              <a:rPr lang="ru-RU" dirty="0" smtClean="0"/>
              <a:t> Решите неравенство: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3966359" y="3348841"/>
          <a:ext cx="89535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3" name="Формула" r:id="rId9" imgW="596900" imgH="419100" progId="Equation.3">
                  <p:embed/>
                </p:oleObj>
              </mc:Choice>
              <mc:Fallback>
                <p:oleObj name="Формула" r:id="rId9" imgW="596900" imgH="4191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6359" y="3348841"/>
                        <a:ext cx="895350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64071" y="3434339"/>
            <a:ext cx="3734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20.5 </a:t>
            </a:r>
            <a:r>
              <a:rPr lang="ru-RU" dirty="0" smtClean="0"/>
              <a:t> Решите неравенство: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2196" y="4443741"/>
            <a:ext cx="3734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20.6 </a:t>
            </a:r>
            <a:r>
              <a:rPr lang="ru-RU" dirty="0" smtClean="0"/>
              <a:t> Решите неравенство: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85" name="Object 9"/>
          <p:cNvGraphicFramePr>
            <a:graphicFrameLocks noChangeAspect="1"/>
          </p:cNvGraphicFramePr>
          <p:nvPr/>
        </p:nvGraphicFramePr>
        <p:xfrm>
          <a:off x="3930732" y="4334494"/>
          <a:ext cx="104775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4" name="Формула" r:id="rId11" imgW="698197" imgH="393529" progId="Equation.3">
                  <p:embed/>
                </p:oleObj>
              </mc:Choice>
              <mc:Fallback>
                <p:oleObj name="Формула" r:id="rId11" imgW="698197" imgH="393529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0732" y="4334494"/>
                        <a:ext cx="1047750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64071" y="5560022"/>
            <a:ext cx="3734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20.7 </a:t>
            </a:r>
            <a:r>
              <a:rPr lang="ru-RU" dirty="0" smtClean="0"/>
              <a:t> Решите неравенство: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0188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87" name="Object 11"/>
          <p:cNvGraphicFramePr>
            <a:graphicFrameLocks noChangeAspect="1"/>
          </p:cNvGraphicFramePr>
          <p:nvPr/>
        </p:nvGraphicFramePr>
        <p:xfrm>
          <a:off x="3906982" y="5403272"/>
          <a:ext cx="16287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5" name="Формула" r:id="rId13" imgW="1091726" imgH="418918" progId="Equation.3">
                  <p:embed/>
                </p:oleObj>
              </mc:Choice>
              <mc:Fallback>
                <p:oleObj name="Формула" r:id="rId13" imgW="1091726" imgH="418918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6982" y="5403272"/>
                        <a:ext cx="1628775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7088881" y="2389311"/>
            <a:ext cx="4334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20.8 </a:t>
            </a:r>
            <a:r>
              <a:rPr lang="ru-RU" dirty="0" smtClean="0"/>
              <a:t> Решите систему уравнений:</a:t>
            </a:r>
            <a:endParaRPr lang="ru-RU" dirty="0"/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0189" name="Object 13"/>
          <p:cNvGraphicFramePr>
            <a:graphicFrameLocks noChangeAspect="1"/>
          </p:cNvGraphicFramePr>
          <p:nvPr/>
        </p:nvGraphicFramePr>
        <p:xfrm>
          <a:off x="8146472" y="2873828"/>
          <a:ext cx="174307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6" name="Формула" r:id="rId15" imgW="1168400" imgH="685800" progId="Equation.3">
                  <p:embed/>
                </p:oleObj>
              </mc:Choice>
              <mc:Fallback>
                <p:oleObj name="Формула" r:id="rId15" imgW="1168400" imgH="6858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6472" y="2873828"/>
                        <a:ext cx="1743075" cy="1009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1" name="Rectangle 15"/>
          <p:cNvSpPr>
            <a:spLocks noChangeArrowheads="1"/>
          </p:cNvSpPr>
          <p:nvPr/>
        </p:nvSpPr>
        <p:spPr bwMode="auto">
          <a:xfrm>
            <a:off x="6472052" y="4275118"/>
            <a:ext cx="480950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62A"/>
                </a:solidFill>
                <a:effectLst/>
                <a:ea typeface="Times New Roman" pitchFamily="18" charset="0"/>
                <a:cs typeface="Segoe UI" pitchFamily="34" charset="0"/>
              </a:rPr>
              <a:t>Все новые задания ОГЭ 2026 по математике можно решить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62A"/>
                </a:solidFill>
                <a:effectLst/>
                <a:ea typeface="Times New Roman" pitchFamily="18" charset="0"/>
                <a:cs typeface="Segoe UI" pitchFamily="34" charset="0"/>
              </a:rPr>
              <a:t>онлайн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62A"/>
                </a:solidFill>
                <a:effectLst/>
                <a:ea typeface="Times New Roman" pitchFamily="18" charset="0"/>
                <a:cs typeface="Segoe UI" pitchFamily="34" charset="0"/>
              </a:rPr>
              <a:t> на странице: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62A"/>
                </a:solidFill>
                <a:effectLst/>
                <a:ea typeface="Times New Roman" pitchFamily="18" charset="0"/>
                <a:cs typeface="Segoe UI" pitchFamily="34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Segoe UI" pitchFamily="34" charset="0"/>
                <a:hlinkClick r:id="rId17"/>
              </a:rPr>
              <a:t>Новые задания ОГЭ 2026 по математике –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Segoe UI" pitchFamily="34" charset="0"/>
                <a:hlinkClick r:id="rId17"/>
              </a:rPr>
              <a:t>онлайн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Segoe UI" pitchFamily="34" charset="0"/>
                <a:hlinkClick r:id="rId17"/>
              </a:rPr>
              <a:t> тренировка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62A"/>
                </a:solidFill>
                <a:effectLst/>
                <a:ea typeface="Times New Roman" pitchFamily="18" charset="0"/>
                <a:cs typeface="Segoe UI" pitchFamily="34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03121" y="1149531"/>
            <a:ext cx="8419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1.ПРОЕКТ. Демонстрационный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</a:t>
            </a: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измерительных материалов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ОГЭ 2026 года. ФИПИ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8748" y="2511632"/>
            <a:ext cx="81120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400" b="1" i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2.Образовательный 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 «СДАМ ГИА» Математика профильного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4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13272258</TotalTime>
  <Words>2133</Words>
  <Application>Microsoft Office PowerPoint</Application>
  <PresentationFormat>Широкоэкранный</PresentationFormat>
  <Paragraphs>339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Segoe UI</vt:lpstr>
      <vt:lpstr>Times New Roman</vt:lpstr>
      <vt:lpstr>Wingdings</vt:lpstr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KottoSOFT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</dc:creator>
  <cp:lastModifiedBy>User</cp:lastModifiedBy>
  <cp:revision>292</cp:revision>
  <cp:lastPrinted>2026-03-30T07:48:00Z</cp:lastPrinted>
  <dcterms:created xsi:type="dcterms:W3CDTF">2021-10-02T13:51:53Z</dcterms:created>
  <dcterms:modified xsi:type="dcterms:W3CDTF">2026-03-30T07:48:34Z</dcterms:modified>
</cp:coreProperties>
</file>