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handoutMasterIdLst>
    <p:handoutMasterId r:id="rId13"/>
  </p:handoutMasterIdLst>
  <p:sldIdLst>
    <p:sldId id="256" r:id="rId2"/>
    <p:sldId id="260" r:id="rId3"/>
    <p:sldId id="261" r:id="rId4"/>
    <p:sldId id="262" r:id="rId5"/>
    <p:sldId id="257" r:id="rId6"/>
    <p:sldId id="263" r:id="rId7"/>
    <p:sldId id="258" r:id="rId8"/>
    <p:sldId id="264" r:id="rId9"/>
    <p:sldId id="259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4AADA9-2960-4E50-A00E-2E7FC4A3EF03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3406FB-9639-48F7-83B4-A900892100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29037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06.09.2023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publication.pravo.gov.ru/Document/View/0001202112300167" TargetMode="External"/><Relationship Id="rId3" Type="http://schemas.openxmlformats.org/officeDocument/2006/relationships/hyperlink" Target="https://base.garant.ru/77706811/" TargetMode="External"/><Relationship Id="rId7" Type="http://schemas.openxmlformats.org/officeDocument/2006/relationships/hyperlink" Target="http://publication.pravo.gov.ru/Document/View/0001201506020017" TargetMode="External"/><Relationship Id="rId2" Type="http://schemas.openxmlformats.org/officeDocument/2006/relationships/hyperlink" Target="https://base.garant.ru/10103000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ase.garant.ru/400289764/" TargetMode="External"/><Relationship Id="rId11" Type="http://schemas.openxmlformats.org/officeDocument/2006/relationships/hyperlink" Target="http://publication.pravo.gov.ru/Document/View/0001202208170012" TargetMode="External"/><Relationship Id="rId5" Type="http://schemas.openxmlformats.org/officeDocument/2006/relationships/hyperlink" Target="http://publication.pravo.gov.ru/Document/View/0001202007210012" TargetMode="External"/><Relationship Id="rId10" Type="http://schemas.openxmlformats.org/officeDocument/2006/relationships/hyperlink" Target="https://docs.cntd.ru/document/607175848" TargetMode="External"/><Relationship Id="rId4" Type="http://schemas.openxmlformats.org/officeDocument/2006/relationships/hyperlink" Target="http://publication.pravo.gov.ru/Document/View/0001202107030001" TargetMode="External"/><Relationship Id="rId9" Type="http://schemas.openxmlformats.org/officeDocument/2006/relationships/hyperlink" Target="https://base.garant.ru/55170507/53f89421bbdaf741eb2d1ecc4ddb4c33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publication.pravo.gov.ru/Document/View/0001202211010045" TargetMode="External"/><Relationship Id="rId7" Type="http://schemas.openxmlformats.org/officeDocument/2006/relationships/hyperlink" Target="https://edsoo.ru/Primernie_rabochie_progra.htm" TargetMode="External"/><Relationship Id="rId2" Type="http://schemas.openxmlformats.org/officeDocument/2006/relationships/hyperlink" Target="http://publication.pravo.gov.ru/Document/View/0001202104200066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cs.cntd.ru/document/728265281" TargetMode="External"/><Relationship Id="rId5" Type="http://schemas.openxmlformats.org/officeDocument/2006/relationships/hyperlink" Target="https://edsoo.ru/Federalnaya_obrazovatelnaya_programma_osnovnogo_obschego_obrazovaniya.htm" TargetMode="External"/><Relationship Id="rId4" Type="http://schemas.openxmlformats.org/officeDocument/2006/relationships/hyperlink" Target="https://base.garant.ru/74626602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fgosreestr.ru/registry/primernaja-programma-vospitanija/" TargetMode="External"/><Relationship Id="rId3" Type="http://schemas.openxmlformats.org/officeDocument/2006/relationships/hyperlink" Target="http://publication.pravo.gov.ru/Document/View/0001202008280058" TargetMode="External"/><Relationship Id="rId7" Type="http://schemas.openxmlformats.org/officeDocument/2006/relationships/hyperlink" Target="https://fgosreestr.ru/poop/primernaia-osnovnaia-obrazovatelnaia-%20programma-osnovnogo-obshchego-obrazovaniia-2" TargetMode="External"/><Relationship Id="rId2" Type="http://schemas.openxmlformats.org/officeDocument/2006/relationships/hyperlink" Target="http://publication.pravo.gov.ru/Document/View/000120200911002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dsoo.ru/Primernaya_rabochaya_programma_osnovnogo_obschego_obrazovaniya_predmeta_Osnovi_duhovno_nravstvennoj_kulturi_narodov_Rossii_.htm" TargetMode="External"/><Relationship Id="rId5" Type="http://schemas.openxmlformats.org/officeDocument/2006/relationships/hyperlink" Target="http://www.garant.ru/products/ipo/prime/doc/71670346/" TargetMode="External"/><Relationship Id="rId4" Type="http://schemas.openxmlformats.org/officeDocument/2006/relationships/hyperlink" Target="http://publication.pravo.gov.ru/Document/View/0001201709200016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oleObject" Target="../embeddings/oleObject1.bin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6.png"/><Relationship Id="rId4" Type="http://schemas.openxmlformats.org/officeDocument/2006/relationships/image" Target="../media/image3.wmf"/><Relationship Id="rId9" Type="http://schemas.openxmlformats.org/officeDocument/2006/relationships/image" Target="../media/image5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7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publication.pravo.gov.ru/document/0001202307060006?ysclid=lm6hee01h8329268471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908720"/>
            <a:ext cx="8229600" cy="38884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>
                <a:solidFill>
                  <a:srgbClr val="1A1A1A"/>
                </a:solidFill>
                <a:ea typeface="Calibri"/>
              </a:rPr>
              <a:t>О реализации модельных синхронизированных рабочих </a:t>
            </a:r>
            <a:r>
              <a:rPr lang="ru-RU" sz="5400" b="1">
                <a:solidFill>
                  <a:srgbClr val="1A1A1A"/>
                </a:solidFill>
                <a:ea typeface="Calibri"/>
              </a:rPr>
              <a:t>программ </a:t>
            </a:r>
            <a:r>
              <a:rPr lang="ru-RU" sz="5400" b="1" smtClean="0">
                <a:solidFill>
                  <a:srgbClr val="1A1A1A"/>
                </a:solidFill>
                <a:ea typeface="Calibri"/>
              </a:rPr>
              <a:t/>
            </a:r>
            <a:br>
              <a:rPr lang="ru-RU" sz="5400" b="1" smtClean="0">
                <a:solidFill>
                  <a:srgbClr val="1A1A1A"/>
                </a:solidFill>
                <a:ea typeface="Calibri"/>
              </a:rPr>
            </a:br>
            <a:r>
              <a:rPr lang="ru-RU" sz="5400" b="1" smtClean="0">
                <a:solidFill>
                  <a:srgbClr val="1A1A1A"/>
                </a:solidFill>
                <a:ea typeface="Calibri"/>
              </a:rPr>
              <a:t>по </a:t>
            </a:r>
            <a:r>
              <a:rPr lang="ru-RU" sz="5400" b="1" dirty="0">
                <a:solidFill>
                  <a:srgbClr val="1A1A1A"/>
                </a:solidFill>
                <a:ea typeface="Calibri"/>
              </a:rPr>
              <a:t>ОРКСЭ, ОДНКНР</a:t>
            </a:r>
            <a:r>
              <a:rPr lang="ru-RU" sz="5400" b="1">
                <a:solidFill>
                  <a:srgbClr val="1A1A1A"/>
                </a:solidFill>
                <a:ea typeface="Calibri"/>
              </a:rPr>
              <a:t>, </a:t>
            </a:r>
            <a:r>
              <a:rPr lang="ru-RU" sz="5400" b="1" smtClean="0">
                <a:solidFill>
                  <a:srgbClr val="1A1A1A"/>
                </a:solidFill>
                <a:ea typeface="Calibri"/>
              </a:rPr>
              <a:t>НОСЖ</a:t>
            </a:r>
            <a:r>
              <a:rPr lang="en-US" sz="5400" b="1" dirty="0" smtClean="0">
                <a:solidFill>
                  <a:srgbClr val="1A1A1A"/>
                </a:solidFill>
                <a:ea typeface="Calibri"/>
              </a:rPr>
              <a:t/>
            </a:r>
            <a:br>
              <a:rPr lang="en-US" sz="5400" b="1" dirty="0" smtClean="0">
                <a:solidFill>
                  <a:srgbClr val="1A1A1A"/>
                </a:solidFill>
                <a:ea typeface="Calibri"/>
              </a:rPr>
            </a:br>
            <a:r>
              <a:rPr lang="ru-RU" sz="5400" b="1" dirty="0" smtClean="0">
                <a:solidFill>
                  <a:srgbClr val="1A1A1A"/>
                </a:solidFill>
                <a:ea typeface="Calibri"/>
              </a:rPr>
              <a:t>в</a:t>
            </a:r>
            <a:r>
              <a:rPr lang="en-US" sz="5400" b="1" dirty="0" smtClean="0">
                <a:solidFill>
                  <a:srgbClr val="1A1A1A"/>
                </a:solidFill>
                <a:ea typeface="Calibri"/>
              </a:rPr>
              <a:t> 2023-24 </a:t>
            </a:r>
            <a:r>
              <a:rPr lang="ru-RU" sz="5400" b="1" dirty="0" err="1" smtClean="0">
                <a:solidFill>
                  <a:srgbClr val="1A1A1A"/>
                </a:solidFill>
                <a:ea typeface="Calibri"/>
              </a:rPr>
              <a:t>уч.году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36096" y="6021288"/>
            <a:ext cx="3538736" cy="504056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/>
              <a:t>Руководитель ТУМО ОРКСЭ </a:t>
            </a:r>
            <a:r>
              <a:rPr lang="ru-RU" b="1" dirty="0" err="1" smtClean="0"/>
              <a:t>Прокаева</a:t>
            </a:r>
            <a:r>
              <a:rPr lang="ru-RU" b="1" dirty="0" smtClean="0"/>
              <a:t> О.А.</a:t>
            </a:r>
          </a:p>
        </p:txBody>
      </p:sp>
    </p:spTree>
    <p:extLst>
      <p:ext uri="{BB962C8B-B14F-4D97-AF65-F5344CB8AC3E}">
        <p14:creationId xmlns:p14="http://schemas.microsoft.com/office/powerpoint/2010/main" val="152660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44624"/>
            <a:ext cx="9036496" cy="669674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4900" b="1" dirty="0" smtClean="0"/>
              <a:t>Нормативно-правовая </a:t>
            </a:r>
            <a:r>
              <a:rPr lang="ru-RU" sz="4900" b="1" dirty="0"/>
              <a:t>и методическая основа преподавания предметной области ОДНКНР в 2023</a:t>
            </a:r>
            <a:r>
              <a:rPr lang="ru-RU" sz="4900" dirty="0"/>
              <a:t>–</a:t>
            </a:r>
            <a:r>
              <a:rPr lang="ru-RU" sz="4900" b="1" dirty="0"/>
              <a:t>2024 учебном году</a:t>
            </a:r>
          </a:p>
          <a:p>
            <a:r>
              <a:rPr lang="ru-RU" sz="3500" dirty="0"/>
              <a:t> </a:t>
            </a:r>
          </a:p>
          <a:p>
            <a:r>
              <a:rPr lang="ru-RU" sz="5600" dirty="0"/>
              <a:t>Преподавание учебного предмета ведётся в соответствии со следующими нормативными и распорядительными документами: </a:t>
            </a:r>
          </a:p>
          <a:p>
            <a:pPr lvl="0"/>
            <a:r>
              <a:rPr lang="ru-RU" sz="5600" dirty="0"/>
              <a:t>Конституция Российской Федерации. </a:t>
            </a:r>
            <a:r>
              <a:rPr lang="en-US" sz="5600" dirty="0" smtClean="0"/>
              <a:t>URL</a:t>
            </a:r>
            <a:r>
              <a:rPr lang="en-US" sz="5600" dirty="0"/>
              <a:t>: </a:t>
            </a:r>
            <a:r>
              <a:rPr lang="en-US" sz="5600" u="sng" dirty="0">
                <a:hlinkClick r:id="rId2"/>
              </a:rPr>
              <a:t>https://base.garant.ru/10103000/</a:t>
            </a:r>
            <a:r>
              <a:rPr lang="en-US" sz="5600" dirty="0"/>
              <a:t> </a:t>
            </a:r>
            <a:endParaRPr lang="ru-RU" sz="5600" dirty="0"/>
          </a:p>
          <a:p>
            <a:pPr lvl="0"/>
            <a:r>
              <a:rPr lang="ru-RU" sz="5600" dirty="0"/>
              <a:t>Федеральный закон от 29 декабря 2012 г. № 273-ФЗ «Об образовании в Российской Федерации». </a:t>
            </a:r>
            <a:r>
              <a:rPr lang="en-US" sz="5600" dirty="0"/>
              <a:t>URL</a:t>
            </a:r>
            <a:r>
              <a:rPr lang="ru-RU" sz="5600" dirty="0"/>
              <a:t>: </a:t>
            </a:r>
            <a:r>
              <a:rPr lang="en-US" sz="5600" u="sng" dirty="0">
                <a:hlinkClick r:id="rId3"/>
              </a:rPr>
              <a:t>https</a:t>
            </a:r>
            <a:r>
              <a:rPr lang="ru-RU" sz="5600" u="sng" dirty="0">
                <a:hlinkClick r:id="rId3"/>
              </a:rPr>
              <a:t>://</a:t>
            </a:r>
            <a:r>
              <a:rPr lang="en-US" sz="5600" u="sng" dirty="0">
                <a:hlinkClick r:id="rId3"/>
              </a:rPr>
              <a:t>base</a:t>
            </a:r>
            <a:r>
              <a:rPr lang="ru-RU" sz="5600" u="sng" dirty="0">
                <a:hlinkClick r:id="rId3"/>
              </a:rPr>
              <a:t>.</a:t>
            </a:r>
            <a:r>
              <a:rPr lang="en-US" sz="5600" u="sng" dirty="0" err="1">
                <a:hlinkClick r:id="rId3"/>
              </a:rPr>
              <a:t>garant</a:t>
            </a:r>
            <a:r>
              <a:rPr lang="ru-RU" sz="5600" u="sng" dirty="0">
                <a:hlinkClick r:id="rId3"/>
              </a:rPr>
              <a:t>.</a:t>
            </a:r>
            <a:r>
              <a:rPr lang="en-US" sz="5600" u="sng" dirty="0" err="1">
                <a:hlinkClick r:id="rId3"/>
              </a:rPr>
              <a:t>ru</a:t>
            </a:r>
            <a:r>
              <a:rPr lang="ru-RU" sz="5600" u="sng" dirty="0">
                <a:hlinkClick r:id="rId3"/>
              </a:rPr>
              <a:t>/77706811/</a:t>
            </a:r>
            <a:r>
              <a:rPr lang="ru-RU" sz="5600" dirty="0"/>
              <a:t> </a:t>
            </a:r>
          </a:p>
          <a:p>
            <a:pPr lvl="0"/>
            <a:r>
              <a:rPr lang="ru-RU" sz="5600" dirty="0"/>
              <a:t>Указ Президента РФ от 2 июля 2021 г. № 400 «О Стратегии национальной безопасности Российской Федерации». </a:t>
            </a:r>
            <a:r>
              <a:rPr lang="en-US" sz="5600" dirty="0"/>
              <a:t>URL: </a:t>
            </a:r>
            <a:r>
              <a:rPr lang="en-US" sz="5600" u="sng" dirty="0">
                <a:hlinkClick r:id="rId4"/>
              </a:rPr>
              <a:t>http://publication.pravo.gov.ru/Document/View/0001202107030001</a:t>
            </a:r>
            <a:endParaRPr lang="ru-RU" sz="5600" dirty="0"/>
          </a:p>
          <a:p>
            <a:pPr lvl="0"/>
            <a:r>
              <a:rPr lang="ru-RU" sz="5600" dirty="0"/>
              <a:t>Указ Президента РФ от 21 июля 2020 г. № 474 «О национальных целях развития Российской Федерации на период до 2030 года». </a:t>
            </a:r>
            <a:r>
              <a:rPr lang="en-US" sz="5600" dirty="0"/>
              <a:t>URL</a:t>
            </a:r>
            <a:r>
              <a:rPr lang="ru-RU" sz="5600" dirty="0"/>
              <a:t>: </a:t>
            </a:r>
            <a:r>
              <a:rPr lang="en-US" sz="5600" u="sng" dirty="0">
                <a:hlinkClick r:id="rId5"/>
              </a:rPr>
              <a:t>http</a:t>
            </a:r>
            <a:r>
              <a:rPr lang="ru-RU" sz="5600" u="sng" dirty="0">
                <a:hlinkClick r:id="rId5"/>
              </a:rPr>
              <a:t>://</a:t>
            </a:r>
            <a:r>
              <a:rPr lang="en-US" sz="5600" u="sng" dirty="0">
                <a:hlinkClick r:id="rId5"/>
              </a:rPr>
              <a:t>publication</a:t>
            </a:r>
            <a:r>
              <a:rPr lang="ru-RU" sz="5600" u="sng" dirty="0">
                <a:hlinkClick r:id="rId5"/>
              </a:rPr>
              <a:t>.</a:t>
            </a:r>
            <a:r>
              <a:rPr lang="en-US" sz="5600" u="sng" dirty="0" err="1">
                <a:hlinkClick r:id="rId5"/>
              </a:rPr>
              <a:t>pravo</a:t>
            </a:r>
            <a:r>
              <a:rPr lang="ru-RU" sz="5600" u="sng" dirty="0">
                <a:hlinkClick r:id="rId5"/>
              </a:rPr>
              <a:t>.</a:t>
            </a:r>
            <a:r>
              <a:rPr lang="en-US" sz="5600" u="sng" dirty="0" err="1">
                <a:hlinkClick r:id="rId5"/>
              </a:rPr>
              <a:t>gov</a:t>
            </a:r>
            <a:r>
              <a:rPr lang="ru-RU" sz="5600" u="sng" dirty="0">
                <a:hlinkClick r:id="rId5"/>
              </a:rPr>
              <a:t>.</a:t>
            </a:r>
            <a:r>
              <a:rPr lang="en-US" sz="5600" u="sng" dirty="0" err="1">
                <a:hlinkClick r:id="rId5"/>
              </a:rPr>
              <a:t>ru</a:t>
            </a:r>
            <a:r>
              <a:rPr lang="ru-RU" sz="5600" u="sng" dirty="0">
                <a:hlinkClick r:id="rId5"/>
              </a:rPr>
              <a:t>/</a:t>
            </a:r>
            <a:r>
              <a:rPr lang="en-US" sz="5600" u="sng" dirty="0">
                <a:hlinkClick r:id="rId5"/>
              </a:rPr>
              <a:t>Document</a:t>
            </a:r>
            <a:r>
              <a:rPr lang="ru-RU" sz="5600" u="sng" dirty="0">
                <a:hlinkClick r:id="rId5"/>
              </a:rPr>
              <a:t>/</a:t>
            </a:r>
            <a:r>
              <a:rPr lang="en-US" sz="5600" u="sng" dirty="0">
                <a:hlinkClick r:id="rId5"/>
              </a:rPr>
              <a:t>View</a:t>
            </a:r>
            <a:r>
              <a:rPr lang="ru-RU" sz="5600" u="sng" dirty="0">
                <a:hlinkClick r:id="rId5"/>
              </a:rPr>
              <a:t>/0001202007210012</a:t>
            </a:r>
            <a:endParaRPr lang="ru-RU" sz="5600" dirty="0"/>
          </a:p>
          <a:p>
            <a:pPr lvl="0"/>
            <a:r>
              <a:rPr lang="ru-RU" sz="5600" dirty="0"/>
              <a:t>Постановление Главного государственного санитарного врача Российской Федерации от 28 января 2021 года № 2. «Об утверждении санитарных правил и норм СанПиН 1.2.3685-21 «Гигиенические нормативы и требования к обеспечению безопасности и (или) безвредности для человека факторов среды обитания». URL: </a:t>
            </a:r>
            <a:r>
              <a:rPr lang="ru-RU" sz="5600" u="sng" dirty="0">
                <a:hlinkClick r:id="rId6"/>
              </a:rPr>
              <a:t>https://base.garant.ru/400289764/</a:t>
            </a:r>
            <a:endParaRPr lang="ru-RU" sz="5600" dirty="0"/>
          </a:p>
          <a:p>
            <a:pPr lvl="0"/>
            <a:r>
              <a:rPr lang="ru-RU" sz="5600" dirty="0"/>
              <a:t>Распоряжение Правительства РФ от 29 мая 2015 г. № 996-р «Об утверждении Стратегии развития воспитания в РФ на период до 2025 г.». URL: </a:t>
            </a:r>
            <a:r>
              <a:rPr lang="ru-RU" sz="5600" u="sng" dirty="0">
                <a:hlinkClick r:id="rId7"/>
              </a:rPr>
              <a:t>http://publication.pravo.gov.ru/Document/View/0001201506020017</a:t>
            </a:r>
            <a:endParaRPr lang="ru-RU" sz="5600" dirty="0"/>
          </a:p>
          <a:p>
            <a:pPr lvl="0"/>
            <a:r>
              <a:rPr lang="ru-RU" sz="5600" dirty="0"/>
              <a:t>Федеральный закон от 30.12.2021 № 472-ФЗ «О внесении изменений в Федеральный закон «Об образовании в Российской Федерации» (В части внесенными Федеральным законом от 30.12.2021 N 472-ФЗ поправками в Федеральный закон «Об образовании в Российской Федерации» установлена обязанность школ и колледжей при реализации ими образовательных программ с 1 сентября 2022 года использовать верифицированные онлайн-платформы и электронные учебники, включенные в федеральный перечень электронных образовательных ресурсов, утверждаемый </a:t>
            </a:r>
            <a:r>
              <a:rPr lang="ru-RU" sz="5600" dirty="0" err="1"/>
              <a:t>Минпросвещения</a:t>
            </a:r>
            <a:r>
              <a:rPr lang="ru-RU" sz="5600" dirty="0"/>
              <a:t> России</a:t>
            </a:r>
            <a:r>
              <a:rPr lang="ru-RU" sz="5600" dirty="0" smtClean="0"/>
              <a:t>).  </a:t>
            </a:r>
            <a:r>
              <a:rPr lang="en-US" sz="5600" dirty="0" smtClean="0"/>
              <a:t>URL</a:t>
            </a:r>
            <a:r>
              <a:rPr lang="en-US" sz="5600" dirty="0"/>
              <a:t>: </a:t>
            </a:r>
            <a:r>
              <a:rPr lang="en-US" sz="5600" u="sng" dirty="0">
                <a:hlinkClick r:id="rId8"/>
              </a:rPr>
              <a:t>http://publication.pravo.gov.ru/Document/View/0001202112300167</a:t>
            </a:r>
            <a:endParaRPr lang="ru-RU" sz="5600" dirty="0"/>
          </a:p>
          <a:p>
            <a:r>
              <a:rPr lang="ru-RU" sz="5600" dirty="0" smtClean="0"/>
              <a:t>Федеральный </a:t>
            </a:r>
            <a:r>
              <a:rPr lang="ru-RU" sz="5600" dirty="0"/>
              <a:t>государственный образовательный стандарт основного общего образования (утверждён приказом Министерства образования и науки РФ от 17 декабря 2010 г. № </a:t>
            </a:r>
            <a:r>
              <a:rPr lang="ru-RU" sz="5600" dirty="0" smtClean="0"/>
              <a:t>1897 </a:t>
            </a:r>
            <a:r>
              <a:rPr lang="en-US" sz="5600" dirty="0" smtClean="0"/>
              <a:t>URL </a:t>
            </a:r>
            <a:r>
              <a:rPr lang="en-US" sz="5600" u="sng" dirty="0">
                <a:hlinkClick r:id="rId9"/>
              </a:rPr>
              <a:t>https://base.garant.ru/55170507/53f89421bbdaf741eb2d1ecc4ddb4c33/</a:t>
            </a:r>
            <a:endParaRPr lang="ru-RU" sz="5600" dirty="0"/>
          </a:p>
          <a:p>
            <a:pPr lvl="0"/>
            <a:r>
              <a:rPr lang="ru-RU" sz="5600" dirty="0"/>
              <a:t>Приказ Министерства просвещения России от 31.05.2021 № 287 «Об утверждении федерального государственного образовательного стандарта основного общего образования</a:t>
            </a:r>
            <a:r>
              <a:rPr lang="ru-RU" sz="5600" dirty="0" smtClean="0"/>
              <a:t>».   </a:t>
            </a:r>
            <a:r>
              <a:rPr lang="en-US" sz="5600" dirty="0"/>
              <a:t>URL: </a:t>
            </a:r>
            <a:r>
              <a:rPr lang="en-US" sz="5600" u="sng" dirty="0">
                <a:hlinkClick r:id="rId10"/>
              </a:rPr>
              <a:t>https://docs.cntd.ru/document/607175848</a:t>
            </a:r>
            <a:endParaRPr lang="ru-RU" sz="5600" dirty="0"/>
          </a:p>
          <a:p>
            <a:pPr lvl="0"/>
            <a:r>
              <a:rPr lang="ru-RU" sz="5600" u="sng" dirty="0"/>
              <a:t>Приказ Министерства просвещения России от 18.07.2022 № 568 «О внесение изменений в федеральный государственный образовательный стандарт основного общего образования, утвержденного приказом Министерства просвещения Российской Федерации от 31.05.2021г. № 287</a:t>
            </a:r>
            <a:r>
              <a:rPr lang="ru-RU" sz="5600" u="sng" dirty="0" smtClean="0"/>
              <a:t>».</a:t>
            </a:r>
            <a:r>
              <a:rPr lang="ru-RU" sz="5600" dirty="0"/>
              <a:t> </a:t>
            </a:r>
            <a:r>
              <a:rPr lang="ru-RU" sz="5600" dirty="0" smtClean="0"/>
              <a:t> </a:t>
            </a:r>
            <a:r>
              <a:rPr lang="en-US" sz="5600" dirty="0" smtClean="0"/>
              <a:t>URL</a:t>
            </a:r>
            <a:r>
              <a:rPr lang="en-US" sz="5600" dirty="0"/>
              <a:t>: </a:t>
            </a:r>
            <a:r>
              <a:rPr lang="en-US" sz="5600" u="sng" dirty="0">
                <a:hlinkClick r:id="rId11"/>
              </a:rPr>
              <a:t>http://publication.pravo.gov.ru/Document/View/0001202208170012</a:t>
            </a:r>
            <a:endParaRPr lang="ru-RU" sz="56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011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5976664"/>
          </a:xfrm>
        </p:spPr>
        <p:txBody>
          <a:bodyPr>
            <a:noAutofit/>
          </a:bodyPr>
          <a:lstStyle/>
          <a:p>
            <a:pPr lvl="0"/>
            <a:r>
              <a:rPr lang="ru-RU" sz="1400" dirty="0"/>
              <a:t>Приказ Министерства просвещения Российской Федерации от 22.03.2021    № 115 «Об утверждении порядка организации и осуществления образовательной деятельности по основным общеобразовательным программам – образовательным программам начального общего, основного общего и среднего общего образования</a:t>
            </a:r>
            <a:r>
              <a:rPr lang="ru-RU" sz="1400" dirty="0" smtClean="0"/>
              <a:t>».  </a:t>
            </a:r>
            <a:r>
              <a:rPr lang="en-US" sz="1400" dirty="0" smtClean="0"/>
              <a:t>URL</a:t>
            </a:r>
            <a:r>
              <a:rPr lang="en-US" sz="1400" dirty="0"/>
              <a:t>: </a:t>
            </a:r>
            <a:r>
              <a:rPr lang="en-US" sz="1400" u="sng" dirty="0">
                <a:hlinkClick r:id="rId2"/>
              </a:rPr>
              <a:t>http://publication.pravo.gov.ru/Document/View/0001202104200066</a:t>
            </a:r>
            <a:endParaRPr lang="ru-RU" sz="1400" dirty="0"/>
          </a:p>
          <a:p>
            <a:pPr lvl="0"/>
            <a:r>
              <a:rPr lang="ru-RU" sz="1400" u="sng" dirty="0"/>
              <a:t>Приказ Министерства просвещения Российской Федерации от 21.09.2022 г. № 858 «Об утверждении федерального перечня учебников, допущенных  к использованию при реализации имеющих государственную  аккредитацию образовательных программ начального общего, основного общего, среднего общего образования организациями, осуществляющими образовательную  деятельность   и установления предельного срока использования исключенных учебников</a:t>
            </a:r>
            <a:r>
              <a:rPr lang="ru-RU" sz="1400" u="sng" dirty="0" smtClean="0"/>
              <a:t>».</a:t>
            </a:r>
            <a:r>
              <a:rPr lang="ru-RU" sz="1400" dirty="0"/>
              <a:t> </a:t>
            </a:r>
            <a:r>
              <a:rPr lang="ru-RU" sz="1400" dirty="0" smtClean="0"/>
              <a:t> </a:t>
            </a:r>
            <a:r>
              <a:rPr lang="en-US" sz="1400" dirty="0" smtClean="0"/>
              <a:t>URL</a:t>
            </a:r>
            <a:r>
              <a:rPr lang="en-US" sz="1400" dirty="0"/>
              <a:t>: </a:t>
            </a:r>
            <a:r>
              <a:rPr lang="en-US" sz="1400" u="sng" dirty="0">
                <a:hlinkClick r:id="rId3"/>
              </a:rPr>
              <a:t>http://publication.pravo.gov.ru/Document/View/0001202211010045</a:t>
            </a:r>
            <a:endParaRPr lang="ru-RU" sz="1400" dirty="0"/>
          </a:p>
          <a:p>
            <a:r>
              <a:rPr lang="ru-RU" sz="1400" dirty="0" smtClean="0"/>
              <a:t>Приказ </a:t>
            </a:r>
            <a:r>
              <a:rPr lang="ru-RU" sz="1400" dirty="0"/>
              <a:t>Министерства науки и высшего образования Российской Федерации, Министерства просвещения Российской Федерации от 05.08.2020 № 882/391 «Об организации и осуществлении образовательной деятельности при сетевой форме реализации образовательных программ» (Зарегистрирован 10.09.2020 № 59764) </a:t>
            </a:r>
            <a:r>
              <a:rPr lang="en-US" sz="1400" dirty="0" smtClean="0"/>
              <a:t>URL</a:t>
            </a:r>
            <a:r>
              <a:rPr lang="ru-RU" sz="1400" dirty="0"/>
              <a:t> </a:t>
            </a:r>
            <a:r>
              <a:rPr lang="ru-RU" sz="1400" dirty="0" smtClean="0"/>
              <a:t> </a:t>
            </a:r>
            <a:r>
              <a:rPr lang="en-US" sz="1400" u="sng" dirty="0" smtClean="0">
                <a:hlinkClick r:id="rId4"/>
              </a:rPr>
              <a:t>https</a:t>
            </a:r>
            <a:r>
              <a:rPr lang="ru-RU" sz="1400" u="sng" dirty="0">
                <a:hlinkClick r:id="rId4"/>
              </a:rPr>
              <a:t>://</a:t>
            </a:r>
            <a:r>
              <a:rPr lang="en-US" sz="1400" u="sng" dirty="0">
                <a:hlinkClick r:id="rId4"/>
              </a:rPr>
              <a:t>base</a:t>
            </a:r>
            <a:r>
              <a:rPr lang="ru-RU" sz="1400" u="sng" dirty="0">
                <a:hlinkClick r:id="rId4"/>
              </a:rPr>
              <a:t>.</a:t>
            </a:r>
            <a:r>
              <a:rPr lang="en-US" sz="1400" u="sng" dirty="0" err="1">
                <a:hlinkClick r:id="rId4"/>
              </a:rPr>
              <a:t>garant</a:t>
            </a:r>
            <a:r>
              <a:rPr lang="ru-RU" sz="1400" u="sng" dirty="0">
                <a:hlinkClick r:id="rId4"/>
              </a:rPr>
              <a:t>.</a:t>
            </a:r>
            <a:r>
              <a:rPr lang="en-US" sz="1400" u="sng" dirty="0" err="1">
                <a:hlinkClick r:id="rId4"/>
              </a:rPr>
              <a:t>ru</a:t>
            </a:r>
            <a:r>
              <a:rPr lang="ru-RU" sz="1400" u="sng" dirty="0">
                <a:hlinkClick r:id="rId4"/>
              </a:rPr>
              <a:t>/74626602/</a:t>
            </a:r>
            <a:endParaRPr lang="ru-RU" sz="1400" dirty="0"/>
          </a:p>
          <a:p>
            <a:r>
              <a:rPr lang="ru-RU" sz="1400" dirty="0" smtClean="0"/>
              <a:t>Приказ </a:t>
            </a:r>
            <a:r>
              <a:rPr lang="ru-RU" sz="1400" dirty="0"/>
              <a:t>Министерства просвещения Российской Федерации от 16.11.2022 № 993 "Об утверждении федеральной образовательной программы основного общего образования" (Зарегистрирован 22.12.2022 № 71764). </a:t>
            </a:r>
            <a:r>
              <a:rPr lang="en-US" sz="1400" dirty="0" smtClean="0"/>
              <a:t>URL</a:t>
            </a:r>
            <a:r>
              <a:rPr lang="en-US" sz="1400" u="sng" dirty="0" smtClean="0">
                <a:hlinkClick r:id="rId5"/>
              </a:rPr>
              <a:t>https</a:t>
            </a:r>
            <a:r>
              <a:rPr lang="en-US" sz="1400" u="sng" dirty="0">
                <a:hlinkClick r:id="rId5"/>
              </a:rPr>
              <a:t>://edsoo.ru/Federalnaya_obrazovatelnaya_programma_osnovnogo_obschego_obrazovaniya.htm</a:t>
            </a:r>
            <a:endParaRPr lang="ru-RU" sz="1400" dirty="0"/>
          </a:p>
          <a:p>
            <a:r>
              <a:rPr lang="ru-RU" sz="1400" dirty="0" smtClean="0"/>
              <a:t>Письмо </a:t>
            </a:r>
            <a:r>
              <a:rPr lang="ru-RU" sz="1400" dirty="0" err="1"/>
              <a:t>Минпросвещения</a:t>
            </a:r>
            <a:r>
              <a:rPr lang="ru-RU" sz="1400" dirty="0"/>
              <a:t> России от 03.03.2023 </a:t>
            </a:r>
            <a:r>
              <a:rPr lang="en-US" sz="1400" dirty="0"/>
              <a:t>n</a:t>
            </a:r>
            <a:r>
              <a:rPr lang="ru-RU" sz="1400" dirty="0"/>
              <a:t> 03-327 "О направлении информации" (вместе с "методическими рекомендациями по введению федеральных основных общеобразовательных программ»)  </a:t>
            </a:r>
            <a:r>
              <a:rPr lang="en-US" sz="1400" dirty="0"/>
              <a:t>URL </a:t>
            </a:r>
            <a:r>
              <a:rPr lang="en-US" sz="1400" u="sng" dirty="0">
                <a:hlinkClick r:id="rId6"/>
              </a:rPr>
              <a:t>https</a:t>
            </a:r>
            <a:r>
              <a:rPr lang="ru-RU" sz="1400" u="sng" dirty="0">
                <a:hlinkClick r:id="rId6"/>
              </a:rPr>
              <a:t>://</a:t>
            </a:r>
            <a:r>
              <a:rPr lang="en-US" sz="1400" u="sng" dirty="0">
                <a:hlinkClick r:id="rId6"/>
              </a:rPr>
              <a:t>docs</a:t>
            </a:r>
            <a:r>
              <a:rPr lang="ru-RU" sz="1400" u="sng" dirty="0">
                <a:hlinkClick r:id="rId6"/>
              </a:rPr>
              <a:t>.</a:t>
            </a:r>
            <a:r>
              <a:rPr lang="en-US" sz="1400" u="sng" dirty="0" err="1">
                <a:hlinkClick r:id="rId6"/>
              </a:rPr>
              <a:t>cntd</a:t>
            </a:r>
            <a:r>
              <a:rPr lang="ru-RU" sz="1400" u="sng" dirty="0">
                <a:hlinkClick r:id="rId6"/>
              </a:rPr>
              <a:t>.</a:t>
            </a:r>
            <a:r>
              <a:rPr lang="en-US" sz="1400" u="sng" dirty="0" err="1">
                <a:hlinkClick r:id="rId6"/>
              </a:rPr>
              <a:t>ru</a:t>
            </a:r>
            <a:r>
              <a:rPr lang="ru-RU" sz="1400" u="sng" dirty="0">
                <a:hlinkClick r:id="rId6"/>
              </a:rPr>
              <a:t>/</a:t>
            </a:r>
            <a:r>
              <a:rPr lang="en-US" sz="1400" u="sng" dirty="0">
                <a:hlinkClick r:id="rId6"/>
              </a:rPr>
              <a:t>document</a:t>
            </a:r>
            <a:r>
              <a:rPr lang="ru-RU" sz="1400" u="sng" dirty="0">
                <a:hlinkClick r:id="rId6"/>
              </a:rPr>
              <a:t>/728265281</a:t>
            </a:r>
            <a:endParaRPr lang="ru-RU" sz="1400" dirty="0"/>
          </a:p>
          <a:p>
            <a:r>
              <a:rPr lang="ru-RU" sz="1400" dirty="0" smtClean="0"/>
              <a:t>Федеральные </a:t>
            </a:r>
            <a:r>
              <a:rPr lang="ru-RU" sz="1400" dirty="0"/>
              <a:t>и примерные рабочие программы начального общего и основного общего образования.</a:t>
            </a:r>
          </a:p>
          <a:p>
            <a:pPr marL="0" indent="0">
              <a:buNone/>
            </a:pPr>
            <a:r>
              <a:rPr lang="ru-RU" sz="1400" dirty="0" smtClean="0"/>
              <a:t>          </a:t>
            </a:r>
            <a:r>
              <a:rPr lang="en-US" sz="1400" dirty="0" smtClean="0"/>
              <a:t>URL</a:t>
            </a:r>
            <a:r>
              <a:rPr lang="en-US" sz="1400" dirty="0"/>
              <a:t>: </a:t>
            </a:r>
            <a:r>
              <a:rPr lang="en-US" sz="1400" u="sng" dirty="0">
                <a:hlinkClick r:id="rId7"/>
              </a:rPr>
              <a:t>https://</a:t>
            </a:r>
            <a:r>
              <a:rPr lang="en-US" sz="1400" u="sng" dirty="0" smtClean="0">
                <a:hlinkClick r:id="rId7"/>
              </a:rPr>
              <a:t>edsoo.ru/Primernie_rabochie_progra.htm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63342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836712"/>
            <a:ext cx="9073008" cy="5904656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ru-RU" sz="2500" dirty="0"/>
              <a:t>Приказ Министерства науки и высшего образования РФ и Министерства просвещения РФ от 5 августа 2020 г. № 882/391 «Об организации и осуществлении образовательной деятельности при сетевой форме реализации образовательных программ». </a:t>
            </a:r>
            <a:r>
              <a:rPr lang="en-US" sz="2500" dirty="0"/>
              <a:t>URL: </a:t>
            </a:r>
            <a:r>
              <a:rPr lang="en-US" sz="2500" u="sng" dirty="0">
                <a:hlinkClick r:id="rId2"/>
              </a:rPr>
              <a:t>http://publication.pravo.gov.ru/Document/View/0001202009110027</a:t>
            </a:r>
            <a:endParaRPr lang="ru-RU" sz="2500" dirty="0"/>
          </a:p>
          <a:p>
            <a:pPr lvl="0"/>
            <a:r>
              <a:rPr lang="ru-RU" sz="2500" dirty="0"/>
              <a:t>Приказ Министерства науки и высшего образования Российской Федерации, Министерства просвещения Российской Федерации от </a:t>
            </a:r>
            <a:r>
              <a:rPr lang="ru-RU" sz="2500" dirty="0" smtClean="0"/>
              <a:t>30.06.2020 </a:t>
            </a:r>
            <a:r>
              <a:rPr lang="ru-RU" sz="2500" dirty="0"/>
              <a:t>№ 845/369 «Об утверждении Порядка зачета организацией, осуществляющей образовательную деятельность, результатов освоения обучающимися </a:t>
            </a:r>
            <a:r>
              <a:rPr lang="ru-RU" sz="2500" dirty="0" smtClean="0"/>
              <a:t> </a:t>
            </a:r>
            <a:r>
              <a:rPr lang="ru-RU" sz="2500" dirty="0"/>
              <a:t>учебных предметов, курсов, дисциплин (модулей), практики, дополнительных образовательных программ в других организациях</a:t>
            </a:r>
            <a:r>
              <a:rPr lang="ru-RU" sz="2500" dirty="0" smtClean="0"/>
              <a:t>, </a:t>
            </a:r>
            <a:r>
              <a:rPr lang="ru-RU" sz="2500" dirty="0"/>
              <a:t>осуществляющих образовательную деятельность» (зарегистрирован 28.08.2020 № 59557</a:t>
            </a:r>
            <a:r>
              <a:rPr lang="ru-RU" sz="2500" dirty="0" smtClean="0"/>
              <a:t>). </a:t>
            </a:r>
            <a:r>
              <a:rPr lang="en-US" sz="2500" dirty="0"/>
              <a:t>URL: </a:t>
            </a:r>
            <a:r>
              <a:rPr lang="en-US" sz="2500" u="sng" dirty="0">
                <a:hlinkClick r:id="rId3"/>
              </a:rPr>
              <a:t>http://publication.pravo.gov.ru/Document/View/0001202008280058</a:t>
            </a:r>
            <a:endParaRPr lang="ru-RU" sz="2500" dirty="0"/>
          </a:p>
          <a:p>
            <a:pPr lvl="0"/>
            <a:r>
              <a:rPr lang="ru-RU" sz="2500" dirty="0"/>
              <a:t>Приказ Министерства образования и науки РФ от 23 августа 2017 г. № 816 «Об утверждении Порядка применения организациями, осуществляющими образовательную деятельность, электронного обучения, дистанционных образовательных технологий при реализации образовательных программ». </a:t>
            </a:r>
            <a:r>
              <a:rPr lang="en-US" sz="2500" dirty="0"/>
              <a:t>URL: </a:t>
            </a:r>
            <a:r>
              <a:rPr lang="en-US" sz="2500" u="sng" dirty="0">
                <a:hlinkClick r:id="rId4"/>
              </a:rPr>
              <a:t>http://</a:t>
            </a:r>
            <a:r>
              <a:rPr lang="en-US" sz="2500" u="sng" dirty="0" smtClean="0">
                <a:hlinkClick r:id="rId4"/>
              </a:rPr>
              <a:t>publication.pravo.gov.ru/Document/View/0001201709200016</a:t>
            </a:r>
            <a:endParaRPr lang="ru-RU" sz="2500" u="sng" dirty="0" smtClean="0"/>
          </a:p>
          <a:p>
            <a:pPr lvl="0"/>
            <a:r>
              <a:rPr lang="ru-RU" sz="2500" dirty="0"/>
              <a:t>Письмо Министерства образования и науки РФ от 18 августа 2017 г</a:t>
            </a:r>
            <a:r>
              <a:rPr lang="ru-RU" sz="2500" dirty="0" smtClean="0"/>
              <a:t>. № </a:t>
            </a:r>
            <a:r>
              <a:rPr lang="ru-RU" sz="2500" dirty="0"/>
              <a:t>09-1672 «О направлении Методических рекомендаций по уточнению понятия и содержания внеурочной деятельности в рамках реализации основных общеобразовательных программ, в том числе в части проектной деятельности».</a:t>
            </a:r>
          </a:p>
          <a:p>
            <a:pPr marL="0" indent="0">
              <a:buNone/>
            </a:pPr>
            <a:r>
              <a:rPr lang="ru-RU" sz="2500" dirty="0" smtClean="0"/>
              <a:t>       </a:t>
            </a:r>
            <a:r>
              <a:rPr lang="en-US" sz="2500" dirty="0" smtClean="0"/>
              <a:t>URL</a:t>
            </a:r>
            <a:r>
              <a:rPr lang="en-US" sz="2500" dirty="0"/>
              <a:t>: https://</a:t>
            </a:r>
            <a:r>
              <a:rPr lang="en-US" sz="2500" u="sng" dirty="0">
                <a:hlinkClick r:id="rId5"/>
              </a:rPr>
              <a:t>www.garant.ru/products/ipo/prime/doc/71670346/</a:t>
            </a:r>
            <a:endParaRPr lang="ru-RU" sz="2500" dirty="0"/>
          </a:p>
          <a:p>
            <a:pPr lvl="0"/>
            <a:r>
              <a:rPr lang="ru-RU" sz="2500" dirty="0"/>
              <a:t>Примерная рабочая программа основного общего образования </a:t>
            </a:r>
            <a:r>
              <a:rPr lang="ru-RU" sz="2500" dirty="0" smtClean="0"/>
              <a:t>предмета  «Основы </a:t>
            </a:r>
            <a:r>
              <a:rPr lang="ru-RU" sz="2500" dirty="0"/>
              <a:t>духовно-нравственной культуры народов России» (одобрена решением федерального учебно-методического объединения по общему образованию, протокол № 2/22 от 29.04.2022 г.).</a:t>
            </a:r>
          </a:p>
          <a:p>
            <a:pPr marL="0" indent="0">
              <a:buNone/>
            </a:pPr>
            <a:r>
              <a:rPr lang="ru-RU" sz="2500" dirty="0" smtClean="0"/>
              <a:t>       </a:t>
            </a:r>
            <a:r>
              <a:rPr lang="en-US" sz="2500" dirty="0" smtClean="0"/>
              <a:t>URL:</a:t>
            </a:r>
            <a:r>
              <a:rPr lang="ru-RU" sz="2500" dirty="0" smtClean="0"/>
              <a:t> </a:t>
            </a:r>
            <a:r>
              <a:rPr lang="en-US" sz="2500" dirty="0" smtClean="0">
                <a:hlinkClick r:id="rId6"/>
              </a:rPr>
              <a:t>https</a:t>
            </a:r>
            <a:r>
              <a:rPr lang="en-US" sz="2500" dirty="0">
                <a:hlinkClick r:id="rId6"/>
              </a:rPr>
              <a:t>://</a:t>
            </a:r>
            <a:r>
              <a:rPr lang="en-US" sz="2500" dirty="0" smtClean="0">
                <a:hlinkClick r:id="rId6"/>
              </a:rPr>
              <a:t>edsoo.ru/Primernaya_rabochaya_programma_osnovnogo_obschego_obrazovaniya_predmeta_Osnovi_duhovno_nravstvennoj_kulturi_narodov_Rossii</a:t>
            </a:r>
            <a:r>
              <a:rPr lang="en-US" sz="2500" dirty="0">
                <a:hlinkClick r:id="rId6"/>
              </a:rPr>
              <a:t>_.</a:t>
            </a:r>
            <a:r>
              <a:rPr lang="en-US" sz="2500" dirty="0" smtClean="0">
                <a:hlinkClick r:id="rId6"/>
              </a:rPr>
              <a:t>htm</a:t>
            </a:r>
            <a:r>
              <a:rPr lang="ru-RU" sz="2500" dirty="0" smtClean="0"/>
              <a:t> </a:t>
            </a:r>
            <a:endParaRPr lang="ru-RU" sz="2500" dirty="0"/>
          </a:p>
          <a:p>
            <a:pPr lvl="0"/>
            <a:r>
              <a:rPr lang="ru-RU" sz="2500" dirty="0"/>
              <a:t>Примерная основная образовательная программа основного общего образования.</a:t>
            </a:r>
          </a:p>
          <a:p>
            <a:pPr marL="0" indent="0">
              <a:buNone/>
            </a:pPr>
            <a:r>
              <a:rPr lang="ru-RU" sz="2500" dirty="0" smtClean="0"/>
              <a:t>        </a:t>
            </a:r>
            <a:r>
              <a:rPr lang="en-US" sz="2500" dirty="0" smtClean="0"/>
              <a:t>URL</a:t>
            </a:r>
            <a:r>
              <a:rPr lang="en-US" sz="2500" dirty="0"/>
              <a:t>: </a:t>
            </a:r>
            <a:r>
              <a:rPr lang="en-US" sz="2500" dirty="0">
                <a:hlinkClick r:id="rId7"/>
              </a:rPr>
              <a:t>https://fgosreestr.ru/poop/primernaia-osnovnaia-obrazovatelnaia- </a:t>
            </a:r>
            <a:r>
              <a:rPr lang="en-US" sz="2500" dirty="0" err="1" smtClean="0">
                <a:hlinkClick r:id="rId7"/>
              </a:rPr>
              <a:t>programma-osnovnogo-obshchego</a:t>
            </a:r>
            <a:r>
              <a:rPr lang="en-US" sz="2500" dirty="0" smtClean="0">
                <a:hlinkClick r:id="rId7"/>
              </a:rPr>
              <a:t>-</a:t>
            </a:r>
            <a:r>
              <a:rPr lang="ru-RU" sz="2500" dirty="0" smtClean="0">
                <a:hlinkClick r:id="rId7"/>
              </a:rPr>
              <a:t>   </a:t>
            </a:r>
          </a:p>
          <a:p>
            <a:pPr marL="0" indent="0">
              <a:buNone/>
            </a:pPr>
            <a:r>
              <a:rPr lang="ru-RU" sz="2500" dirty="0">
                <a:hlinkClick r:id="rId7"/>
              </a:rPr>
              <a:t> </a:t>
            </a:r>
            <a:r>
              <a:rPr lang="ru-RU" sz="2500" dirty="0" smtClean="0">
                <a:hlinkClick r:id="rId7"/>
              </a:rPr>
              <a:t>         </a:t>
            </a:r>
            <a:r>
              <a:rPr lang="en-US" sz="2500" dirty="0" smtClean="0">
                <a:hlinkClick r:id="rId7"/>
              </a:rPr>
              <a:t>obrazovaniia-2</a:t>
            </a:r>
            <a:r>
              <a:rPr lang="ru-RU" sz="2500" dirty="0" smtClean="0"/>
              <a:t> </a:t>
            </a:r>
            <a:endParaRPr lang="ru-RU" sz="2500" dirty="0"/>
          </a:p>
          <a:p>
            <a:pPr lvl="0"/>
            <a:r>
              <a:rPr lang="ru-RU" sz="2500" dirty="0"/>
              <a:t>Примерная программа воспитания (одобрена решением федерального учебно-методического объединения по общему образованию, протокол от 2 июня 2020 г. № 2/20).</a:t>
            </a:r>
          </a:p>
          <a:p>
            <a:pPr marL="0" indent="0">
              <a:buNone/>
            </a:pPr>
            <a:r>
              <a:rPr lang="ru-RU" sz="2500" dirty="0" smtClean="0"/>
              <a:t>       </a:t>
            </a:r>
            <a:r>
              <a:rPr lang="en-US" sz="2500" dirty="0" smtClean="0"/>
              <a:t>URL</a:t>
            </a:r>
            <a:r>
              <a:rPr lang="en-US" sz="2500" dirty="0"/>
              <a:t>: </a:t>
            </a:r>
            <a:r>
              <a:rPr lang="en-US" sz="2500" dirty="0">
                <a:hlinkClick r:id="rId8"/>
              </a:rPr>
              <a:t>https://fgosreestr.ru/registry/primernaja-programma-vospitanija</a:t>
            </a:r>
            <a:r>
              <a:rPr lang="en-US" sz="2500" dirty="0" smtClean="0">
                <a:hlinkClick r:id="rId8"/>
              </a:rPr>
              <a:t>/</a:t>
            </a:r>
            <a:r>
              <a:rPr lang="ru-RU" sz="2500" dirty="0" smtClean="0"/>
              <a:t> </a:t>
            </a:r>
            <a:endParaRPr lang="ru-RU" sz="2500" dirty="0"/>
          </a:p>
          <a:p>
            <a:pPr lvl="0"/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14186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76" y="548680"/>
            <a:ext cx="1728192" cy="63668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ОРКСЭ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02813"/>
            <a:ext cx="8229600" cy="4767808"/>
          </a:xfrm>
        </p:spPr>
        <p:txBody>
          <a:bodyPr/>
          <a:lstStyle/>
          <a:p>
            <a:pPr algn="ctr">
              <a:spcBef>
                <a:spcPts val="540"/>
              </a:spcBef>
              <a:spcAft>
                <a:spcPts val="540"/>
              </a:spcAft>
            </a:pPr>
            <a:endParaRPr lang="ru-RU" sz="2800" b="1" kern="0" dirty="0">
              <a:solidFill>
                <a:srgbClr val="26282F"/>
              </a:solidFill>
              <a:latin typeface="Times New Roman CYR"/>
            </a:endParaRPr>
          </a:p>
          <a:p>
            <a:pPr algn="ctr">
              <a:spcBef>
                <a:spcPts val="540"/>
              </a:spcBef>
              <a:spcAft>
                <a:spcPts val="540"/>
              </a:spcAft>
            </a:pPr>
            <a:endParaRPr lang="ru-RU" sz="2800" b="1" kern="0" dirty="0">
              <a:solidFill>
                <a:srgbClr val="26282F"/>
              </a:solidFill>
              <a:effectLst/>
              <a:latin typeface="Times New Roman CYR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63688" y="0"/>
            <a:ext cx="739784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           </a:t>
            </a:r>
            <a:r>
              <a:rPr lang="ru-RU" sz="2000" dirty="0" smtClean="0"/>
              <a:t>В </a:t>
            </a:r>
            <a:r>
              <a:rPr lang="ru-RU" sz="2000" dirty="0"/>
              <a:t>соответствии с распоряжением Правительства Российской Федерации от 28 января 2012 г. № 84-р, </a:t>
            </a:r>
            <a:r>
              <a:rPr lang="ru-RU" sz="2000" dirty="0" smtClean="0"/>
              <a:t>начиная</a:t>
            </a:r>
          </a:p>
          <a:p>
            <a:r>
              <a:rPr lang="ru-RU" sz="2000" dirty="0" smtClean="0"/>
              <a:t> </a:t>
            </a:r>
            <a:r>
              <a:rPr lang="ru-RU" sz="2000" b="1" dirty="0"/>
              <a:t>с 1 сентября 2012 года установлено обязательное изучение комплексного учебного курса «Основы религиозных культур и светской этики</a:t>
            </a:r>
            <a:r>
              <a:rPr lang="ru-RU" sz="2000" b="1" dirty="0" smtClean="0"/>
              <a:t>».</a:t>
            </a:r>
            <a:endParaRPr lang="ru-RU" sz="20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8836" y="1970823"/>
            <a:ext cx="900966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Учебный предмет ОРКСЭ реализуется в обязательной части учебного плана </a:t>
            </a:r>
            <a:endParaRPr lang="ru-RU" b="1" dirty="0" smtClean="0"/>
          </a:p>
          <a:p>
            <a:r>
              <a:rPr lang="ru-RU" b="1" dirty="0" smtClean="0"/>
              <a:t>                                4 </a:t>
            </a:r>
            <a:r>
              <a:rPr lang="ru-RU" b="1" dirty="0"/>
              <a:t>класс- 1 час в неделю,   34 учебных часа в год</a:t>
            </a:r>
          </a:p>
          <a:p>
            <a:endParaRPr lang="ru-RU" b="1" dirty="0" smtClean="0"/>
          </a:p>
          <a:p>
            <a:r>
              <a:rPr lang="ru-RU" b="1" dirty="0" smtClean="0"/>
              <a:t>          </a:t>
            </a:r>
          </a:p>
          <a:p>
            <a:r>
              <a:rPr lang="ru-RU" b="1" dirty="0"/>
              <a:t> </a:t>
            </a:r>
            <a:r>
              <a:rPr lang="ru-RU" b="1" dirty="0" smtClean="0"/>
              <a:t>          При </a:t>
            </a:r>
            <a:r>
              <a:rPr lang="ru-RU" b="1" dirty="0"/>
              <a:t>изучении ОРКСЭ выбор одного из учебных модулей осуществляется по заявлению родителей (законных представителей) несовершеннолетних обучающихся</a:t>
            </a:r>
            <a:r>
              <a:rPr lang="ru-RU" b="1" dirty="0" smtClean="0"/>
              <a:t>.</a:t>
            </a:r>
          </a:p>
          <a:p>
            <a:endParaRPr lang="ru-RU" b="1" dirty="0" smtClean="0"/>
          </a:p>
          <a:p>
            <a:pPr algn="ctr"/>
            <a:r>
              <a:rPr lang="ru-RU" b="1" dirty="0" smtClean="0"/>
              <a:t> </a:t>
            </a:r>
            <a:r>
              <a:rPr lang="ru-RU" b="1" dirty="0"/>
              <a:t>Учебные модули: </a:t>
            </a:r>
            <a:endParaRPr lang="ru-RU" b="1" dirty="0" smtClean="0"/>
          </a:p>
          <a:p>
            <a:pPr marL="342900" indent="-342900" algn="ctr">
              <a:buAutoNum type="arabicPeriod"/>
            </a:pPr>
            <a:r>
              <a:rPr lang="ru-RU" b="1" dirty="0" smtClean="0"/>
              <a:t>"</a:t>
            </a:r>
            <a:r>
              <a:rPr lang="ru-RU" b="1" dirty="0"/>
              <a:t>Основы православной культуры"; </a:t>
            </a:r>
            <a:endParaRPr lang="ru-RU" b="1" dirty="0" smtClean="0"/>
          </a:p>
          <a:p>
            <a:pPr marL="342900" indent="-342900" algn="ctr">
              <a:buAutoNum type="arabicPeriod"/>
            </a:pPr>
            <a:r>
              <a:rPr lang="ru-RU" b="1" dirty="0" smtClean="0"/>
              <a:t>"Основы </a:t>
            </a:r>
            <a:r>
              <a:rPr lang="ru-RU" b="1" dirty="0"/>
              <a:t>иудейской культуры</a:t>
            </a:r>
            <a:r>
              <a:rPr lang="ru-RU" b="1" dirty="0" smtClean="0"/>
              <a:t>";</a:t>
            </a:r>
          </a:p>
          <a:p>
            <a:pPr marL="342900" indent="-342900" algn="ctr">
              <a:buAutoNum type="arabicPeriod"/>
            </a:pPr>
            <a:r>
              <a:rPr lang="ru-RU" b="1" dirty="0" smtClean="0"/>
              <a:t> "Основы </a:t>
            </a:r>
            <a:r>
              <a:rPr lang="ru-RU" b="1" dirty="0"/>
              <a:t>буддийской культуры"; </a:t>
            </a:r>
            <a:endParaRPr lang="ru-RU" b="1" dirty="0" smtClean="0"/>
          </a:p>
          <a:p>
            <a:pPr marL="342900" indent="-342900" algn="ctr">
              <a:buAutoNum type="arabicPeriod"/>
            </a:pPr>
            <a:r>
              <a:rPr lang="ru-RU" b="1" dirty="0" smtClean="0"/>
              <a:t>"Основы </a:t>
            </a:r>
            <a:r>
              <a:rPr lang="ru-RU" b="1" dirty="0"/>
              <a:t>исламской культуры</a:t>
            </a:r>
            <a:r>
              <a:rPr lang="ru-RU" b="1" dirty="0" smtClean="0"/>
              <a:t>";</a:t>
            </a:r>
          </a:p>
          <a:p>
            <a:pPr marL="342900" indent="-342900" algn="ctr">
              <a:buAutoNum type="arabicPeriod"/>
            </a:pPr>
            <a:r>
              <a:rPr lang="ru-RU" b="1" dirty="0" smtClean="0"/>
              <a:t>                     5.    "Основы </a:t>
            </a:r>
            <a:r>
              <a:rPr lang="ru-RU" b="1" dirty="0"/>
              <a:t>религиозных культур народов России"; </a:t>
            </a:r>
            <a:endParaRPr lang="ru-RU" b="1" dirty="0" smtClean="0"/>
          </a:p>
          <a:p>
            <a:pPr marL="342900" indent="-342900" algn="ctr">
              <a:buAutoNum type="arabicPeriod"/>
            </a:pPr>
            <a:r>
              <a:rPr lang="ru-RU" b="1" dirty="0" smtClean="0"/>
              <a:t>"Основы </a:t>
            </a:r>
            <a:r>
              <a:rPr lang="ru-RU" b="1" dirty="0"/>
              <a:t>светской этик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3955982"/>
            <a:ext cx="2160240" cy="2854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63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/>
          </a:bodyPr>
          <a:lstStyle/>
          <a:p>
            <a:r>
              <a:rPr lang="ru-RU" sz="3200" b="1" dirty="0"/>
              <a:t>Федеральный перечень учебников. 4 класс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772816"/>
            <a:ext cx="8856984" cy="4839816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70000"/>
              </a:lnSpc>
            </a:pPr>
            <a:r>
              <a:rPr lang="ru-RU" b="1" dirty="0"/>
              <a:t>Основы религиозных культур и светской этики. </a:t>
            </a:r>
            <a:r>
              <a:rPr lang="ru-RU" b="1" dirty="0" smtClean="0"/>
              <a:t>Основы </a:t>
            </a:r>
            <a:r>
              <a:rPr lang="ru-RU" b="1" dirty="0"/>
              <a:t>светской этики: </a:t>
            </a:r>
            <a:r>
              <a:rPr lang="ru-RU" dirty="0"/>
              <a:t>4-й класс: </a:t>
            </a:r>
            <a:r>
              <a:rPr lang="ru-RU" dirty="0" smtClean="0"/>
              <a:t>учебник </a:t>
            </a:r>
            <a:r>
              <a:rPr lang="ru-RU" dirty="0" err="1" smtClean="0"/>
              <a:t>Шемшурина</a:t>
            </a:r>
            <a:r>
              <a:rPr lang="ru-RU" dirty="0" smtClean="0"/>
              <a:t> </a:t>
            </a:r>
            <a:r>
              <a:rPr lang="ru-RU" dirty="0"/>
              <a:t>А.Й., </a:t>
            </a:r>
            <a:r>
              <a:rPr lang="ru-RU" dirty="0" err="1"/>
              <a:t>Шемшурин</a:t>
            </a:r>
            <a:r>
              <a:rPr lang="ru-RU" dirty="0"/>
              <a:t> А.А.</a:t>
            </a:r>
          </a:p>
          <a:p>
            <a:pPr>
              <a:lnSpc>
                <a:spcPct val="170000"/>
              </a:lnSpc>
            </a:pPr>
            <a:r>
              <a:rPr lang="ru-RU" b="1" dirty="0"/>
              <a:t>Основы религиозных культур и светской этики. Основы </a:t>
            </a:r>
            <a:r>
              <a:rPr lang="ru-RU" b="1" dirty="0" smtClean="0"/>
              <a:t> православной </a:t>
            </a:r>
            <a:r>
              <a:rPr lang="ru-RU" b="1" dirty="0"/>
              <a:t>культуры. </a:t>
            </a:r>
            <a:r>
              <a:rPr lang="ru-RU" b="1" dirty="0" smtClean="0"/>
              <a:t>    </a:t>
            </a:r>
            <a:r>
              <a:rPr lang="ru-RU" dirty="0" smtClean="0"/>
              <a:t>4 </a:t>
            </a:r>
            <a:r>
              <a:rPr lang="ru-RU" dirty="0"/>
              <a:t>класс: учебник: в 2 </a:t>
            </a:r>
            <a:r>
              <a:rPr lang="ru-RU" dirty="0" smtClean="0"/>
              <a:t>частях Васильева </a:t>
            </a:r>
            <a:r>
              <a:rPr lang="ru-RU" dirty="0"/>
              <a:t>О.Ю., </a:t>
            </a:r>
            <a:r>
              <a:rPr lang="ru-RU" dirty="0" err="1"/>
              <a:t>Кульберг</a:t>
            </a:r>
            <a:r>
              <a:rPr lang="ru-RU" dirty="0"/>
              <a:t> А.С., </a:t>
            </a:r>
            <a:r>
              <a:rPr lang="ru-RU" dirty="0" err="1"/>
              <a:t>Корытко</a:t>
            </a:r>
            <a:r>
              <a:rPr lang="ru-RU" dirty="0"/>
              <a:t> О.В. и </a:t>
            </a:r>
            <a:r>
              <a:rPr lang="ru-RU" dirty="0" smtClean="0"/>
              <a:t> другие</a:t>
            </a:r>
            <a:r>
              <a:rPr lang="ru-RU" dirty="0"/>
              <a:t>; под науч. ред. Васильевой О.Ю.</a:t>
            </a:r>
          </a:p>
          <a:p>
            <a:pPr>
              <a:lnSpc>
                <a:spcPct val="170000"/>
              </a:lnSpc>
            </a:pPr>
            <a:r>
              <a:rPr lang="ru-RU" b="1" dirty="0"/>
              <a:t>Основы религиозных культур и светской этики. Основы </a:t>
            </a:r>
            <a:r>
              <a:rPr lang="ru-RU" b="1" dirty="0" smtClean="0"/>
              <a:t>исламской </a:t>
            </a:r>
            <a:r>
              <a:rPr lang="ru-RU" b="1" dirty="0"/>
              <a:t>культуры: </a:t>
            </a:r>
            <a:r>
              <a:rPr lang="ru-RU" b="1" dirty="0" smtClean="0"/>
              <a:t>          </a:t>
            </a:r>
            <a:r>
              <a:rPr lang="ru-RU" dirty="0" smtClean="0"/>
              <a:t>4-й </a:t>
            </a:r>
            <a:r>
              <a:rPr lang="ru-RU" dirty="0"/>
              <a:t>класс: </a:t>
            </a:r>
            <a:r>
              <a:rPr lang="ru-RU" dirty="0" smtClean="0"/>
              <a:t>учебник </a:t>
            </a:r>
            <a:r>
              <a:rPr lang="ru-RU" dirty="0" err="1" smtClean="0"/>
              <a:t>Латышина</a:t>
            </a:r>
            <a:r>
              <a:rPr lang="ru-RU" dirty="0" smtClean="0"/>
              <a:t> </a:t>
            </a:r>
            <a:r>
              <a:rPr lang="ru-RU" dirty="0"/>
              <a:t>Д.И., </a:t>
            </a:r>
            <a:r>
              <a:rPr lang="ru-RU" dirty="0" err="1"/>
              <a:t>Муртазин</a:t>
            </a:r>
            <a:r>
              <a:rPr lang="ru-RU" dirty="0"/>
              <a:t> М.Ф.</a:t>
            </a:r>
          </a:p>
          <a:p>
            <a:pPr>
              <a:lnSpc>
                <a:spcPct val="170000"/>
              </a:lnSpc>
            </a:pPr>
            <a:r>
              <a:rPr lang="ru-RU" b="1" dirty="0"/>
              <a:t>Основы религиозных культур и светской этики. Основы </a:t>
            </a:r>
            <a:r>
              <a:rPr lang="ru-RU" b="1" dirty="0" smtClean="0"/>
              <a:t>иудейской </a:t>
            </a:r>
            <a:r>
              <a:rPr lang="ru-RU" b="1" dirty="0"/>
              <a:t>культуры: </a:t>
            </a:r>
            <a:r>
              <a:rPr lang="ru-RU" b="1" dirty="0" smtClean="0"/>
              <a:t>         </a:t>
            </a:r>
            <a:r>
              <a:rPr lang="ru-RU" dirty="0" smtClean="0"/>
              <a:t>4й </a:t>
            </a:r>
            <a:r>
              <a:rPr lang="ru-RU" dirty="0"/>
              <a:t>класс: учебник / Членов М.А., </a:t>
            </a:r>
            <a:r>
              <a:rPr lang="ru-RU" dirty="0" err="1" smtClean="0"/>
              <a:t>Миндрина</a:t>
            </a:r>
            <a:r>
              <a:rPr lang="ru-RU" dirty="0" smtClean="0"/>
              <a:t> </a:t>
            </a:r>
            <a:r>
              <a:rPr lang="ru-RU" dirty="0"/>
              <a:t>Г.А., </a:t>
            </a:r>
            <a:r>
              <a:rPr lang="ru-RU" dirty="0" err="1"/>
              <a:t>Глоцер</a:t>
            </a:r>
            <a:r>
              <a:rPr lang="ru-RU" dirty="0"/>
              <a:t> </a:t>
            </a:r>
            <a:r>
              <a:rPr lang="ru-RU" dirty="0" smtClean="0"/>
              <a:t>А.В. Членов </a:t>
            </a:r>
            <a:r>
              <a:rPr lang="ru-RU" dirty="0"/>
              <a:t>М. А., </a:t>
            </a:r>
            <a:r>
              <a:rPr lang="ru-RU" dirty="0" err="1"/>
              <a:t>Миндрина</a:t>
            </a:r>
            <a:r>
              <a:rPr lang="ru-RU" dirty="0"/>
              <a:t> Г. А., </a:t>
            </a:r>
            <a:r>
              <a:rPr lang="ru-RU" dirty="0" err="1"/>
              <a:t>Глоцер</a:t>
            </a:r>
            <a:r>
              <a:rPr lang="ru-RU" dirty="0"/>
              <a:t> А. В.</a:t>
            </a:r>
          </a:p>
          <a:p>
            <a:pPr>
              <a:lnSpc>
                <a:spcPct val="170000"/>
              </a:lnSpc>
            </a:pPr>
            <a:r>
              <a:rPr lang="ru-RU" b="1" dirty="0"/>
              <a:t>Основы религиозных культур и светской этики. Основы </a:t>
            </a:r>
            <a:r>
              <a:rPr lang="ru-RU" b="1" dirty="0" smtClean="0"/>
              <a:t>религиозных </a:t>
            </a:r>
            <a:r>
              <a:rPr lang="ru-RU" b="1" dirty="0"/>
              <a:t>культур народов России: </a:t>
            </a:r>
            <a:r>
              <a:rPr lang="ru-RU" dirty="0"/>
              <a:t>4-й класс: </a:t>
            </a:r>
            <a:r>
              <a:rPr lang="ru-RU" dirty="0" err="1" smtClean="0"/>
              <a:t>учебникБеглов</a:t>
            </a:r>
            <a:r>
              <a:rPr lang="ru-RU" dirty="0" smtClean="0"/>
              <a:t> </a:t>
            </a:r>
            <a:r>
              <a:rPr lang="ru-RU" dirty="0"/>
              <a:t>А.Л., Саплина Е.В., Токарева Е.</a:t>
            </a:r>
          </a:p>
        </p:txBody>
      </p:sp>
    </p:spTree>
    <p:extLst>
      <p:ext uri="{BB962C8B-B14F-4D97-AF65-F5344CB8AC3E}">
        <p14:creationId xmlns:p14="http://schemas.microsoft.com/office/powerpoint/2010/main" val="329959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6" y="25184"/>
            <a:ext cx="8229600" cy="63668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ОДНКНР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9837103"/>
              </p:ext>
            </p:extLst>
          </p:nvPr>
        </p:nvGraphicFramePr>
        <p:xfrm>
          <a:off x="683568" y="4365104"/>
          <a:ext cx="2722828" cy="9498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7" name="Объект упаковщика для оболочки" showAsIcon="1" r:id="rId3" imgW="1567440" imgH="439560" progId="Package">
                  <p:embed/>
                </p:oleObj>
              </mc:Choice>
              <mc:Fallback>
                <p:oleObj name="Объект упаковщика для оболочки" showAsIcon="1" r:id="rId3" imgW="1567440" imgH="4395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3568" y="4365104"/>
                        <a:ext cx="2722828" cy="9498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152" y="784"/>
            <a:ext cx="1831848" cy="2447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619672" y="2276872"/>
            <a:ext cx="51845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Место предмета в учебном плане на уровне основного общего </a:t>
            </a:r>
          </a:p>
          <a:p>
            <a:pPr algn="ctr"/>
            <a:r>
              <a:rPr lang="ru-RU" sz="2000" b="1" dirty="0"/>
              <a:t>образования в 2023-2024 учебном году</a:t>
            </a:r>
          </a:p>
          <a:p>
            <a:pPr algn="ctr"/>
            <a:endParaRPr lang="ru-RU" sz="2000" b="1" dirty="0" smtClean="0"/>
          </a:p>
          <a:p>
            <a:pPr algn="ctr"/>
            <a:r>
              <a:rPr lang="ru-RU" sz="2000" b="1" dirty="0" smtClean="0"/>
              <a:t>Классы</a:t>
            </a:r>
            <a:endParaRPr lang="ru-RU" sz="2000" b="1" dirty="0"/>
          </a:p>
          <a:p>
            <a:pPr algn="ctr"/>
            <a:r>
              <a:rPr lang="ru-RU" sz="2000" b="1" dirty="0" smtClean="0"/>
              <a:t>V  -   1 час                   VI  - 1 час</a:t>
            </a:r>
            <a:endParaRPr lang="ru-RU" sz="2000" b="1" dirty="0"/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2786914"/>
              </p:ext>
            </p:extLst>
          </p:nvPr>
        </p:nvGraphicFramePr>
        <p:xfrm>
          <a:off x="1475656" y="5589240"/>
          <a:ext cx="6433935" cy="108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8" name="Объект упаковщика для оболочки" showAsIcon="1" r:id="rId6" imgW="2618640" imgH="439560" progId="Package">
                  <p:embed/>
                </p:oleObj>
              </mc:Choice>
              <mc:Fallback>
                <p:oleObj name="Объект упаковщика для оболочки" showAsIcon="1" r:id="rId6" imgW="2618640" imgH="4395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475656" y="5589240"/>
                        <a:ext cx="6433935" cy="10801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0987315"/>
              </p:ext>
            </p:extLst>
          </p:nvPr>
        </p:nvGraphicFramePr>
        <p:xfrm>
          <a:off x="5436096" y="4293096"/>
          <a:ext cx="3312368" cy="9771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" name="Объект упаковщика для оболочки" showAsIcon="1" r:id="rId8" imgW="1490040" imgH="439560" progId="Package">
                  <p:embed/>
                </p:oleObj>
              </mc:Choice>
              <mc:Fallback>
                <p:oleObj name="Объект упаковщика для оболочки" showAsIcon="1" r:id="rId8" imgW="1490040" imgH="4395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436096" y="4293096"/>
                        <a:ext cx="3312368" cy="9771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-14496" y="694437"/>
            <a:ext cx="73266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В </a:t>
            </a:r>
            <a:r>
              <a:rPr lang="ru-RU" dirty="0"/>
              <a:t>соответствии с пунктом 18.2.1 федерального государственного образовательного стандарта основного общего образования (утв. приказом </a:t>
            </a:r>
            <a:r>
              <a:rPr lang="ru-RU" dirty="0" err="1"/>
              <a:t>Минобрнауки</a:t>
            </a:r>
            <a:r>
              <a:rPr lang="ru-RU" dirty="0"/>
              <a:t> России от 17.12.2010 № 1897) предметная область ОДНКНР является обязательной и должна быть представлена в учебных планах общеобразовательных организаций.</a:t>
            </a:r>
          </a:p>
        </p:txBody>
      </p:sp>
    </p:spTree>
    <p:extLst>
      <p:ext uri="{BB962C8B-B14F-4D97-AF65-F5344CB8AC3E}">
        <p14:creationId xmlns:p14="http://schemas.microsoft.com/office/powerpoint/2010/main" val="304312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507288" cy="636680"/>
          </a:xfrm>
        </p:spPr>
        <p:txBody>
          <a:bodyPr>
            <a:normAutofit/>
          </a:bodyPr>
          <a:lstStyle/>
          <a:p>
            <a:r>
              <a:rPr lang="ru-RU" sz="3200" b="1" dirty="0"/>
              <a:t>Федеральный перечень учебников. </a:t>
            </a:r>
            <a:r>
              <a:rPr lang="ru-RU" sz="3200" b="1" dirty="0" smtClean="0"/>
              <a:t>5-6 </a:t>
            </a:r>
            <a:r>
              <a:rPr lang="ru-RU" sz="3200" b="1" dirty="0"/>
              <a:t>класс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556792"/>
            <a:ext cx="8856984" cy="5184576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70000"/>
              </a:lnSpc>
            </a:pPr>
            <a:r>
              <a:rPr lang="ru-RU" dirty="0"/>
              <a:t>Основы духовно-нравственной культуры народов России. 5, 6 класс </a:t>
            </a:r>
            <a:r>
              <a:rPr lang="ru-RU" b="1" i="1" dirty="0"/>
              <a:t>Виноградова Н.Ф., Власенко В.И., Поляков </a:t>
            </a:r>
            <a:r>
              <a:rPr lang="ru-RU" b="1" i="1" dirty="0" smtClean="0"/>
              <a:t>А.В. Виноградова </a:t>
            </a:r>
            <a:r>
              <a:rPr lang="ru-RU" b="1" i="1" dirty="0"/>
              <a:t>Н.Ф., </a:t>
            </a:r>
            <a:r>
              <a:rPr lang="ru-RU" b="1" i="1" dirty="0" err="1"/>
              <a:t>Мариносян</a:t>
            </a:r>
            <a:r>
              <a:rPr lang="ru-RU" b="1" i="1" dirty="0"/>
              <a:t> Т.Э.</a:t>
            </a:r>
          </a:p>
          <a:p>
            <a:pPr>
              <a:lnSpc>
                <a:spcPct val="170000"/>
              </a:lnSpc>
            </a:pPr>
            <a:r>
              <a:rPr lang="ru-RU" dirty="0"/>
              <a:t>Основы духовно-нравственной культуры народов России. Основы </a:t>
            </a:r>
            <a:r>
              <a:rPr lang="ru-RU" dirty="0" smtClean="0"/>
              <a:t>православной </a:t>
            </a:r>
            <a:r>
              <a:rPr lang="ru-RU" dirty="0"/>
              <a:t>культуры. 5, 6 класс </a:t>
            </a:r>
            <a:r>
              <a:rPr lang="ru-RU" b="1" dirty="0" smtClean="0"/>
              <a:t>Протоиерей </a:t>
            </a:r>
            <a:r>
              <a:rPr lang="ru-RU" b="1" dirty="0"/>
              <a:t>Виктор Дорофеев, </a:t>
            </a:r>
            <a:r>
              <a:rPr lang="ru-RU" b="1" dirty="0" err="1"/>
              <a:t>Янушкявичене</a:t>
            </a:r>
            <a:r>
              <a:rPr lang="ru-RU" b="1" dirty="0"/>
              <a:t> </a:t>
            </a:r>
            <a:r>
              <a:rPr lang="ru-RU" b="1" dirty="0" smtClean="0"/>
              <a:t>О.Л. Протоиерей </a:t>
            </a:r>
            <a:r>
              <a:rPr lang="ru-RU" b="1" dirty="0"/>
              <a:t>Виктор Дорофеев, диакон Илья </a:t>
            </a:r>
            <a:r>
              <a:rPr lang="ru-RU" b="1" dirty="0" err="1"/>
              <a:t>Кокин</a:t>
            </a:r>
            <a:r>
              <a:rPr lang="ru-RU" b="1" dirty="0"/>
              <a:t>, </a:t>
            </a:r>
            <a:r>
              <a:rPr lang="ru-RU" b="1" dirty="0" err="1" smtClean="0"/>
              <a:t>Янушкявичене</a:t>
            </a:r>
            <a:r>
              <a:rPr lang="ru-RU" b="1" dirty="0" smtClean="0"/>
              <a:t> </a:t>
            </a:r>
            <a:r>
              <a:rPr lang="ru-RU" b="1" dirty="0"/>
              <a:t>О.Л., </a:t>
            </a:r>
            <a:r>
              <a:rPr lang="ru-RU" b="1" dirty="0" err="1"/>
              <a:t>Вассчко</a:t>
            </a:r>
            <a:r>
              <a:rPr lang="ru-RU" b="1" dirty="0"/>
              <a:t> Ю.С.</a:t>
            </a:r>
          </a:p>
          <a:p>
            <a:pPr>
              <a:lnSpc>
                <a:spcPct val="170000"/>
              </a:lnSpc>
            </a:pPr>
            <a:r>
              <a:rPr lang="ru-RU" dirty="0"/>
              <a:t>Основы духовно-</a:t>
            </a:r>
            <a:r>
              <a:rPr lang="ru-RU" dirty="0" err="1"/>
              <a:t>нравствснной</a:t>
            </a:r>
            <a:r>
              <a:rPr lang="ru-RU" dirty="0"/>
              <a:t> культуры народов России. Основы </a:t>
            </a:r>
            <a:r>
              <a:rPr lang="ru-RU" dirty="0" smtClean="0"/>
              <a:t>религиозных </a:t>
            </a:r>
            <a:r>
              <a:rPr lang="ru-RU" dirty="0"/>
              <a:t>культур народов России. 5 </a:t>
            </a:r>
            <a:r>
              <a:rPr lang="ru-RU" dirty="0" smtClean="0"/>
              <a:t>класс </a:t>
            </a:r>
            <a:r>
              <a:rPr lang="ru-RU" b="1" dirty="0" smtClean="0"/>
              <a:t>Сахаров </a:t>
            </a:r>
            <a:r>
              <a:rPr lang="ru-RU" b="1" dirty="0"/>
              <a:t>А.Н., Кочегаров К.А., </a:t>
            </a:r>
            <a:r>
              <a:rPr lang="ru-RU" b="1" dirty="0" err="1"/>
              <a:t>Мухаметшин</a:t>
            </a:r>
            <a:r>
              <a:rPr lang="ru-RU" b="1" dirty="0"/>
              <a:t> P.M., под </a:t>
            </a:r>
            <a:r>
              <a:rPr lang="ru-RU" b="1" dirty="0" smtClean="0"/>
              <a:t>редакцией </a:t>
            </a:r>
            <a:r>
              <a:rPr lang="ru-RU" b="1" dirty="0"/>
              <a:t>Сахарова А.Н.</a:t>
            </a:r>
          </a:p>
          <a:p>
            <a:pPr>
              <a:lnSpc>
                <a:spcPct val="170000"/>
              </a:lnSpc>
            </a:pPr>
            <a:r>
              <a:rPr lang="ru-RU" dirty="0"/>
              <a:t>Основы духовно-нравственной культуры народов России. Основы </a:t>
            </a:r>
            <a:r>
              <a:rPr lang="ru-RU" dirty="0" smtClean="0"/>
              <a:t>светской </a:t>
            </a:r>
            <a:r>
              <a:rPr lang="ru-RU" dirty="0"/>
              <a:t>этики. 5 класс </a:t>
            </a:r>
            <a:r>
              <a:rPr lang="ru-RU" b="1" dirty="0" err="1" smtClean="0"/>
              <a:t>Студеникин</a:t>
            </a:r>
            <a:r>
              <a:rPr lang="ru-RU" b="1" dirty="0" smtClean="0"/>
              <a:t> </a:t>
            </a:r>
            <a:r>
              <a:rPr lang="ru-RU" b="1" dirty="0"/>
              <a:t>М.Т.</a:t>
            </a:r>
          </a:p>
          <a:p>
            <a:pPr>
              <a:lnSpc>
                <a:spcPct val="170000"/>
              </a:lnSpc>
            </a:pPr>
            <a:r>
              <a:rPr lang="ru-RU" dirty="0"/>
              <a:t>Основы духовно-нравственной культуры народов России. Православная </a:t>
            </a:r>
            <a:r>
              <a:rPr lang="ru-RU" dirty="0" smtClean="0"/>
              <a:t>культура</a:t>
            </a:r>
            <a:r>
              <a:rPr lang="ru-RU" dirty="0"/>
              <a:t>. 5 </a:t>
            </a:r>
            <a:r>
              <a:rPr lang="ru-RU" dirty="0" smtClean="0"/>
              <a:t>класс </a:t>
            </a:r>
            <a:r>
              <a:rPr lang="ru-RU" b="1" dirty="0" smtClean="0"/>
              <a:t>Метлик </a:t>
            </a:r>
            <a:r>
              <a:rPr lang="ru-RU" b="1" dirty="0"/>
              <a:t>И.В., </a:t>
            </a:r>
            <a:r>
              <a:rPr lang="ru-RU" b="1" dirty="0" err="1"/>
              <a:t>Потаповская</a:t>
            </a:r>
            <a:r>
              <a:rPr lang="ru-RU" b="1" dirty="0"/>
              <a:t> О.М</a:t>
            </a:r>
          </a:p>
        </p:txBody>
      </p:sp>
    </p:spTree>
    <p:extLst>
      <p:ext uri="{BB962C8B-B14F-4D97-AF65-F5344CB8AC3E}">
        <p14:creationId xmlns:p14="http://schemas.microsoft.com/office/powerpoint/2010/main" val="2219720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752510"/>
            <a:ext cx="5400600" cy="792088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реализуется в рамках внеурочной деятельности </a:t>
            </a:r>
            <a:br>
              <a:rPr lang="ru-RU" sz="2000" b="1" dirty="0" smtClean="0"/>
            </a:br>
            <a:r>
              <a:rPr lang="ru-RU" sz="2000" b="1" dirty="0" smtClean="0"/>
              <a:t>10 </a:t>
            </a:r>
            <a:r>
              <a:rPr lang="ru-RU" sz="2000" b="1" dirty="0" err="1" smtClean="0"/>
              <a:t>кл</a:t>
            </a:r>
            <a:r>
              <a:rPr lang="ru-RU" sz="2000" b="1" dirty="0" smtClean="0"/>
              <a:t> 1 час в неделю</a:t>
            </a:r>
            <a:endParaRPr lang="ru-RU" sz="2000" b="1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9373231"/>
              </p:ext>
            </p:extLst>
          </p:nvPr>
        </p:nvGraphicFramePr>
        <p:xfrm>
          <a:off x="5436096" y="5805264"/>
          <a:ext cx="3024336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Объект упаковщика для оболочки" showAsIcon="1" r:id="rId3" imgW="1941480" imgH="439560" progId="Package">
                  <p:embed/>
                </p:oleObj>
              </mc:Choice>
              <mc:Fallback>
                <p:oleObj name="Объект упаковщика для оболочки" showAsIcon="1" r:id="rId3" imgW="1941480" imgH="4395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36096" y="5805264"/>
                        <a:ext cx="3024336" cy="792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0480575"/>
              </p:ext>
            </p:extLst>
          </p:nvPr>
        </p:nvGraphicFramePr>
        <p:xfrm>
          <a:off x="467544" y="5877272"/>
          <a:ext cx="3672408" cy="7419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Объект упаковщика для оболочки" showAsIcon="1" r:id="rId5" imgW="2554200" imgH="439560" progId="Package">
                  <p:embed/>
                </p:oleObj>
              </mc:Choice>
              <mc:Fallback>
                <p:oleObj name="Объект упаковщика для оболочки" showAsIcon="1" r:id="rId5" imgW="2554200" imgH="4395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7544" y="5877272"/>
                        <a:ext cx="3672408" cy="7419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5093" y="16"/>
            <a:ext cx="1814839" cy="256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4800" y="1700808"/>
            <a:ext cx="909513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/>
              <a:t>Цели курса НОСЖ:</a:t>
            </a:r>
          </a:p>
          <a:p>
            <a:r>
              <a:rPr lang="ru-RU" sz="1400" b="1" i="1" dirty="0"/>
              <a:t>➢ формирование у обучающихся ответственного отношения к созданию</a:t>
            </a:r>
          </a:p>
          <a:p>
            <a:r>
              <a:rPr lang="ru-RU" sz="1400" b="1" i="1" dirty="0"/>
              <a:t>семьи на основе осознанного принятия ими традиционных семейных</a:t>
            </a:r>
          </a:p>
          <a:p>
            <a:r>
              <a:rPr lang="ru-RU" sz="1400" b="1" i="1" dirty="0"/>
              <a:t>ценностей.</a:t>
            </a:r>
          </a:p>
          <a:p>
            <a:endParaRPr lang="ru-RU" sz="1400" b="1" i="1" dirty="0" smtClean="0"/>
          </a:p>
          <a:p>
            <a:r>
              <a:rPr lang="ru-RU" sz="1400" b="1" i="1" dirty="0" smtClean="0"/>
              <a:t>Задачи</a:t>
            </a:r>
            <a:r>
              <a:rPr lang="ru-RU" sz="1400" b="1" i="1" dirty="0"/>
              <a:t>:</a:t>
            </a:r>
          </a:p>
          <a:p>
            <a:r>
              <a:rPr lang="ru-RU" sz="1400" b="1" i="1" dirty="0"/>
              <a:t>➢ ознакомление обучающихся с базовыми понятиями, </a:t>
            </a:r>
            <a:r>
              <a:rPr lang="ru-RU" sz="1400" b="1" i="1" dirty="0" smtClean="0"/>
              <a:t>раскрывающими смыслы</a:t>
            </a:r>
            <a:r>
              <a:rPr lang="ru-RU" sz="1400" b="1" i="1" dirty="0"/>
              <a:t>, ценности и нормы семейной жизни;</a:t>
            </a:r>
          </a:p>
          <a:p>
            <a:r>
              <a:rPr lang="ru-RU" sz="1400" b="1" i="1" dirty="0"/>
              <a:t>➢ осознание старшеклассниками роли семьи и традиционных </a:t>
            </a:r>
            <a:r>
              <a:rPr lang="ru-RU" sz="1400" b="1" i="1" dirty="0" smtClean="0"/>
              <a:t>семейных ценностей </a:t>
            </a:r>
            <a:r>
              <a:rPr lang="ru-RU" sz="1400" b="1" i="1" dirty="0"/>
              <a:t>в жизни человека, общества и государства;</a:t>
            </a:r>
          </a:p>
          <a:p>
            <a:r>
              <a:rPr lang="ru-RU" sz="1400" b="1" i="1" dirty="0"/>
              <a:t>➢ формирование у старшеклассников понимания и </a:t>
            </a:r>
            <a:r>
              <a:rPr lang="ru-RU" sz="1400" b="1" i="1" dirty="0" smtClean="0"/>
              <a:t>принятия нравственных </a:t>
            </a:r>
            <a:r>
              <a:rPr lang="ru-RU" sz="1400" b="1" i="1" dirty="0"/>
              <a:t>семейных устоев (любовь, взаимопомощь, уважение </a:t>
            </a:r>
            <a:r>
              <a:rPr lang="ru-RU" sz="1400" b="1" i="1" dirty="0" smtClean="0"/>
              <a:t>к родителям</a:t>
            </a:r>
            <a:r>
              <a:rPr lang="ru-RU" sz="1400" b="1" i="1" dirty="0"/>
              <a:t>, забота о младших и старших, ответственность за </a:t>
            </a:r>
            <a:r>
              <a:rPr lang="ru-RU" sz="1400" b="1" i="1" dirty="0" smtClean="0"/>
              <a:t>другого  человека</a:t>
            </a:r>
            <a:r>
              <a:rPr lang="ru-RU" sz="1400" b="1" i="1" dirty="0"/>
              <a:t>);</a:t>
            </a:r>
          </a:p>
          <a:p>
            <a:r>
              <a:rPr lang="ru-RU" sz="1400" b="1" i="1" dirty="0"/>
              <a:t>➢ воспитание обучающихся в духе ответственного </a:t>
            </a:r>
            <a:r>
              <a:rPr lang="ru-RU" sz="1400" b="1" i="1" dirty="0" err="1" smtClean="0"/>
              <a:t>родительства</a:t>
            </a:r>
            <a:r>
              <a:rPr lang="ru-RU" sz="1400" b="1" i="1" dirty="0" smtClean="0"/>
              <a:t> (ответственность </a:t>
            </a:r>
            <a:r>
              <a:rPr lang="ru-RU" sz="1400" b="1" i="1" dirty="0"/>
              <a:t>родителей за жизнь и здоровье своего </a:t>
            </a:r>
            <a:r>
              <a:rPr lang="ru-RU" sz="1400" b="1" i="1" dirty="0" smtClean="0"/>
              <a:t>ребенка, обязанности </a:t>
            </a:r>
            <a:r>
              <a:rPr lang="ru-RU" sz="1400" b="1" i="1" dirty="0"/>
              <a:t>в воспитании и обучении детей, знания об </a:t>
            </a:r>
            <a:r>
              <a:rPr lang="ru-RU" sz="1400" b="1" i="1" dirty="0" smtClean="0"/>
              <a:t>особенностях развития </a:t>
            </a:r>
            <a:r>
              <a:rPr lang="ru-RU" sz="1400" b="1" i="1" dirty="0"/>
              <a:t>и воспитания детей);</a:t>
            </a:r>
          </a:p>
          <a:p>
            <a:r>
              <a:rPr lang="ru-RU" sz="1400" b="1" i="1" dirty="0"/>
              <a:t>➢ ознакомление учащихся с правилами поведения людей в </a:t>
            </a:r>
            <a:r>
              <a:rPr lang="ru-RU" sz="1400" b="1" i="1" dirty="0" smtClean="0"/>
              <a:t>ситуациях конфликта </a:t>
            </a:r>
            <a:r>
              <a:rPr lang="ru-RU" sz="1400" b="1" i="1" dirty="0"/>
              <a:t>или распада семьи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4664" y="836712"/>
            <a:ext cx="15841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04617B"/>
                </a:solidFill>
                <a:latin typeface="Calibri"/>
                <a:ea typeface="+mj-ea"/>
                <a:cs typeface="+mj-cs"/>
              </a:rPr>
              <a:t>НОСЖ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415945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021056"/>
          </a:xfrm>
        </p:spPr>
        <p:txBody>
          <a:bodyPr>
            <a:noAutofit/>
          </a:bodyPr>
          <a:lstStyle/>
          <a:p>
            <a:pPr algn="ctr"/>
            <a:r>
              <a:rPr lang="ru-RU" sz="2000" b="1" i="1" dirty="0"/>
              <a:t>Приказ Министерства просвещения Российской Федерации от 01.06.2023 № 415</a:t>
            </a:r>
            <a:br>
              <a:rPr lang="ru-RU" sz="2000" b="1" i="1" dirty="0"/>
            </a:b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 smtClean="0"/>
              <a:t>"</a:t>
            </a:r>
            <a:r>
              <a:rPr lang="ru-RU" sz="2000" b="1" i="1" dirty="0"/>
              <a:t>Об утверждении перечня олимпиад и иных интеллектуальных и (или) творческих конкурсов, мероприятий, направленных на развитие интеллектуальных и творческих способностей, способностей </a:t>
            </a:r>
            <a:r>
              <a:rPr lang="ru-RU" sz="2000" b="1" i="1" dirty="0" smtClean="0"/>
              <a:t/>
            </a:r>
            <a:br>
              <a:rPr lang="ru-RU" sz="2000" b="1" i="1" dirty="0" smtClean="0"/>
            </a:br>
            <a:r>
              <a:rPr lang="ru-RU" sz="2000" b="1" i="1" dirty="0" smtClean="0"/>
              <a:t>к </a:t>
            </a:r>
            <a:r>
              <a:rPr lang="ru-RU" sz="2000" b="1" i="1" dirty="0"/>
              <a:t>занятиям физической культурой и спортом, интереса к научной (научно-исследовательской), инженерно-технической, изобретательской, творческой, физкультурно-спортивной деятельности, а также на пропаганду научных знаний, творческих и спортивных достижений, на 2022/23 учебный год"</a:t>
            </a:r>
            <a:br>
              <a:rPr lang="ru-RU" sz="2000" b="1" i="1" dirty="0"/>
            </a:br>
            <a:r>
              <a:rPr lang="ru-RU" sz="2000" b="1" i="1" dirty="0"/>
              <a:t>(Зарегистрирован 06.07.2023 № 74148)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229200"/>
            <a:ext cx="8229600" cy="1368152"/>
          </a:xfrm>
        </p:spPr>
        <p:txBody>
          <a:bodyPr>
            <a:normAutofit/>
          </a:bodyPr>
          <a:lstStyle/>
          <a:p>
            <a:r>
              <a:rPr lang="ru-RU" dirty="0">
                <a:hlinkClick r:id="rId2"/>
              </a:rPr>
              <a:t>Приказ Министерства просвещения Российской Федерации от 01.06.2023 № 415 ∙ Официальное опубликование правовых актов (pravo.gov.ru)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5885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772816"/>
            <a:ext cx="8305800" cy="43204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Спасибо за внимание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2000" b="1" dirty="0" smtClean="0"/>
              <a:t>6.09.2023 год</a:t>
            </a:r>
            <a:br>
              <a:rPr lang="ru-RU" sz="2000" b="1" dirty="0" smtClean="0"/>
            </a:br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en-US" sz="3100" b="1" i="1" dirty="0"/>
              <a:t>prokaeva.olga2015@yandex.ru</a:t>
            </a:r>
            <a:r>
              <a:rPr lang="ru-RU" sz="3100" b="1" i="1" dirty="0" smtClean="0"/>
              <a:t/>
            </a:r>
            <a:br>
              <a:rPr lang="ru-RU" sz="3100" b="1" i="1" dirty="0" smtClean="0"/>
            </a:br>
            <a:endParaRPr lang="ru-RU" sz="3100" b="1" i="1" dirty="0"/>
          </a:p>
        </p:txBody>
      </p:sp>
    </p:spTree>
    <p:extLst>
      <p:ext uri="{BB962C8B-B14F-4D97-AF65-F5344CB8AC3E}">
        <p14:creationId xmlns:p14="http://schemas.microsoft.com/office/powerpoint/2010/main" val="3009345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283</TotalTime>
  <Words>1127</Words>
  <Application>Microsoft Office PowerPoint</Application>
  <PresentationFormat>Экран (4:3)</PresentationFormat>
  <Paragraphs>85</Paragraphs>
  <Slides>11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Calibri</vt:lpstr>
      <vt:lpstr>Constantia</vt:lpstr>
      <vt:lpstr>Times New Roman CYR</vt:lpstr>
      <vt:lpstr>Wingdings 2</vt:lpstr>
      <vt:lpstr>Поток</vt:lpstr>
      <vt:lpstr>Объект упаковщика для оболочки</vt:lpstr>
      <vt:lpstr>О реализации модельных синхронизированных рабочих программ  по ОРКСЭ, ОДНКНР, НОСЖ в 2023-24 уч.году</vt:lpstr>
      <vt:lpstr>Презентация PowerPoint</vt:lpstr>
      <vt:lpstr>Презентация PowerPoint</vt:lpstr>
      <vt:lpstr>Презентация PowerPoint</vt:lpstr>
      <vt:lpstr>ОРКСЭ</vt:lpstr>
      <vt:lpstr>Федеральный перечень учебников. 4 класс</vt:lpstr>
      <vt:lpstr>ОДНКНР</vt:lpstr>
      <vt:lpstr>Федеральный перечень учебников. 5-6 класс</vt:lpstr>
      <vt:lpstr>реализуется в рамках внеурочной деятельности  10 кл 1 час в неделю</vt:lpstr>
      <vt:lpstr>Приказ Министерства просвещения Российской Федерации от 01.06.2023 № 415  "Об утверждении перечня олимпиад и иных интеллектуальных и (или) творческих конкурсов, мероприятий, направленных на развитие интеллектуальных и творческих способностей, способностей  к занятиям физической культурой и спортом, интереса к научной (научно-исследовательской), инженерно-технической, изобретательской, творческой, физкультурно-спортивной деятельности, а также на пропаганду научных знаний, творческих и спортивных достижений, на 2022/23 учебный год" (Зарегистрирован 06.07.2023 № 74148)</vt:lpstr>
      <vt:lpstr>Спасибо за внимание   6.09.2023 год    prokaeva.olga2015@yandex.ru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реализации модельных синхронизированных рабочих программ по ОРКСЭ, ОДНКНР, НОСЖ. в 2023-24 уч.году</dc:title>
  <dc:creator>русский язык</dc:creator>
  <cp:lastModifiedBy>User</cp:lastModifiedBy>
  <cp:revision>16</cp:revision>
  <cp:lastPrinted>2023-09-06T11:20:09Z</cp:lastPrinted>
  <dcterms:created xsi:type="dcterms:W3CDTF">2023-09-05T13:01:39Z</dcterms:created>
  <dcterms:modified xsi:type="dcterms:W3CDTF">2023-09-06T11:20:27Z</dcterms:modified>
</cp:coreProperties>
</file>