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5D938-1BA8-4A51-A1E4-F341685ADC73}" type="datetimeFigureOut">
              <a:rPr lang="ru-RU" smtClean="0"/>
              <a:t>27.03.2026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954A4-620B-4F1E-8938-8959F008BF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925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CDD559EE-C413-4EDB-BA09-09FF2CBBE2A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CA38A0DF-F298-417A-9F64-DEA2BD530D9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B938FCB8-45A0-4131-850A-1CF298D8414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84A42FA2-4763-4ABC-929A-0B5548E5520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7" name="Shape 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230CF7C9-54B0-4ABC-99C2-D4470AC3FB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0124B6F7-1A35-46C3-9523-DBE697BD8E4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8" name="Shape 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9" name="Shape 4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2DD6F36E-7C72-406A-9658-15064B856AE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80B96DC9-2094-490D-9DEB-C6BDB47B0D6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15D72350-7FF5-4A4A-A7DD-220A725E292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5738541E-6FC8-4144-914E-EAD5B94F489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27.03.2026</a:t>
            </a:r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50DE598E-7A1B-4D40-A6CA-4F0FF068BEBE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27.03.2026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6525A6-B203-4376-8BED-F860E946AC50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/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9" name="Shape 79"/>
          <p:cNvSpPr/>
          <p:nvPr/>
        </p:nvSpPr>
        <p:spPr>
          <a:xfrm>
            <a:off x="3535050" y="2317339"/>
            <a:ext cx="7550871" cy="132343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40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Объективность оценивания знаний учащихся  по математике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1" name="Picture 81"/>
          <p:cNvPicPr/>
          <p:nvPr/>
        </p:nvPicPr>
        <p:blipFill>
          <a:blip r:embed="rId3"/>
          <a:stretch/>
        </p:blipFill>
        <p:spPr>
          <a:xfrm>
            <a:off x="3883844" y="-1"/>
            <a:ext cx="4402318" cy="2479249"/>
          </a:xfrm>
          <a:prstGeom prst="rect">
            <a:avLst/>
          </a:prstGeom>
        </p:spPr>
      </p:pic>
      <p:sp>
        <p:nvSpPr>
          <p:cNvPr id="82" name="Shape 82"/>
          <p:cNvSpPr txBox="1"/>
          <p:nvPr/>
        </p:nvSpPr>
        <p:spPr>
          <a:xfrm>
            <a:off x="7126664" y="4892512"/>
            <a:ext cx="434575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0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Подготовила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lang="ru-RU" sz="2000" dirty="0">
                <a:latin typeface="Times New Roman"/>
                <a:ea typeface="Times New Roman"/>
                <a:cs typeface="Times New Roman"/>
              </a:rPr>
              <a:t>з</a:t>
            </a:r>
            <a:r>
              <a:rPr sz="2000" dirty="0" err="1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ам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20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директора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УВР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/>
            <a:r>
              <a:rPr sz="20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Пантелеева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20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Галина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Валерьевна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ГБОУ ООШ </a:t>
            </a:r>
            <a:r>
              <a:rPr sz="20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</a:t>
            </a:r>
            <a:r>
              <a:rPr lang="ru-RU" sz="20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0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4 </a:t>
            </a:r>
            <a:r>
              <a:rPr sz="20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г.о</a:t>
            </a:r>
            <a:r>
              <a:rPr sz="200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sz="2000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Отрадный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5"/>
          <p:cNvPicPr/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7" name="Picture 87"/>
          <p:cNvPicPr/>
          <p:nvPr/>
        </p:nvPicPr>
        <p:blipFill>
          <a:blip r:embed="rId3"/>
          <a:stretch/>
        </p:blipFill>
        <p:spPr>
          <a:xfrm>
            <a:off x="1385742" y="732566"/>
            <a:ext cx="2413260" cy="1541947"/>
          </a:xfrm>
          <a:prstGeom prst="rect">
            <a:avLst/>
          </a:prstGeom>
          <a:ln>
            <a:noFill/>
          </a:ln>
        </p:spPr>
      </p:pic>
      <p:sp>
        <p:nvSpPr>
          <p:cNvPr id="88" name="Shape 88"/>
          <p:cNvSpPr/>
          <p:nvPr/>
        </p:nvSpPr>
        <p:spPr>
          <a:xfrm>
            <a:off x="3469063" y="732566"/>
            <a:ext cx="8361575" cy="571098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/>
            <a:lvl1pPr marL="0" lvl="0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7000"/>
              </a:lnSpc>
              <a:spcAft>
                <a:spcPts val="800"/>
              </a:spcAft>
            </a:pP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1.  </a:t>
            </a:r>
            <a:r>
              <a:rPr sz="24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Оценивание по критериям ОГЭ</a:t>
            </a: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:  При проведении текущих контрольных и проверочных работ использовать критерии оценивания экзаменационной комиссии, особенно за развернутую часть (2 часть). Это помогает ученикам привыкнуть к требованиям и избавляет нас от «субъективного» завышения или занижения баллов.</a:t>
            </a:r>
            <a:endParaRPr sz="24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457200" indent="-457200" algn="l">
              <a:spcAft>
                <a:spcPts val="800"/>
              </a:spcAft>
              <a:buAutoNum type="arabicPeriod" startAt="2"/>
            </a:pP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sz="24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Слепые» проверки: </a:t>
            </a: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Практиковать обмен работами между параллельными классами без указания фамилий учеников. Это снижает эмоциональную нагрузку и позволяет оценивать исключительно чистоту решения.</a:t>
            </a:r>
            <a:endParaRPr sz="24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0" indent="0" algn="l">
              <a:spcAft>
                <a:spcPts val="800"/>
              </a:spcAft>
            </a:pP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3.  </a:t>
            </a:r>
            <a:r>
              <a:rPr sz="24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Прозрачность:  </a:t>
            </a: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Ученик должен понимать, за что именно снижается балл, особенно при оценивании развернутых решений (алгебра и геометрия).</a:t>
            </a:r>
          </a:p>
          <a:p>
            <a:pPr marL="0" indent="0" algn="l">
              <a:spcAft>
                <a:spcPts val="800"/>
              </a:spcAft>
            </a:pPr>
            <a:r>
              <a:rPr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1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91"/>
          <p:cNvPicPr/>
          <p:nvPr/>
        </p:nvPicPr>
        <p:blipFill>
          <a:blip r:embed="rId2"/>
          <a:stretch/>
        </p:blipFill>
        <p:spPr>
          <a:xfrm>
            <a:off x="0" y="91473"/>
            <a:ext cx="12192000" cy="6858000"/>
          </a:xfrm>
          <a:prstGeom prst="rect">
            <a:avLst/>
          </a:prstGeom>
        </p:spPr>
      </p:pic>
      <p:pic>
        <p:nvPicPr>
          <p:cNvPr id="93" name="Picture 93"/>
          <p:cNvPicPr/>
          <p:nvPr/>
        </p:nvPicPr>
        <p:blipFill>
          <a:blip r:embed="rId3"/>
          <a:stretch/>
        </p:blipFill>
        <p:spPr>
          <a:xfrm>
            <a:off x="1828800" y="129251"/>
            <a:ext cx="2413260" cy="1541947"/>
          </a:xfrm>
          <a:prstGeom prst="rect">
            <a:avLst/>
          </a:prstGeom>
          <a:ln>
            <a:noFill/>
          </a:ln>
        </p:spPr>
      </p:pic>
      <p:sp>
        <p:nvSpPr>
          <p:cNvPr id="94" name="Shape 94"/>
          <p:cNvSpPr/>
          <p:nvPr/>
        </p:nvSpPr>
        <p:spPr>
          <a:xfrm>
            <a:off x="4242060" y="970961"/>
            <a:ext cx="7013544" cy="395666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l">
              <a:lnSpc>
                <a:spcPct val="107000"/>
              </a:lnSpc>
              <a:spcAft>
                <a:spcPts val="800"/>
              </a:spcAft>
            </a:pPr>
            <a:endParaRPr sz="24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0" indent="0" algn="l">
              <a:lnSpc>
                <a:spcPct val="107000"/>
              </a:lnSpc>
              <a:spcAft>
                <a:spcPts val="800"/>
              </a:spcAft>
            </a:pP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4. </a:t>
            </a:r>
            <a:r>
              <a:rPr sz="24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Независимость контроля. </a:t>
            </a: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Использование срезовых работ в формате ОГЭ с проверкой независимыми комиссиями внутри параллели.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ct val="107000"/>
              </a:lnSpc>
              <a:spcAft>
                <a:spcPts val="800"/>
              </a:spcAft>
            </a:pPr>
            <a:endParaRPr sz="24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  <a:p>
            <a:pPr marL="0" indent="0" algn="l">
              <a:lnSpc>
                <a:spcPct val="107000"/>
              </a:lnSpc>
              <a:spcAft>
                <a:spcPts val="800"/>
              </a:spcAft>
            </a:pP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5. </a:t>
            </a:r>
            <a:r>
              <a:rPr sz="24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Накопительная система</a:t>
            </a:r>
            <a:r>
              <a:rPr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. Итоговая оценка должна складываться из объективных результатов текущего контроля, а не из среднего арифметического всех “спорных” отметок.</a:t>
            </a:r>
            <a:endParaRPr sz="240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7"/>
          <p:cNvPicPr/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8" name="Shape 98"/>
          <p:cNvSpPr txBox="1"/>
          <p:nvPr/>
        </p:nvSpPr>
        <p:spPr>
          <a:xfrm>
            <a:off x="3992880" y="243840"/>
            <a:ext cx="769111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 этап – выявление зон риска    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0" name="Picture 100"/>
          <p:cNvPicPr/>
          <p:nvPr/>
        </p:nvPicPr>
        <p:blipFill>
          <a:blip r:embed="rId3"/>
          <a:stretch/>
        </p:blipFill>
        <p:spPr>
          <a:xfrm>
            <a:off x="1847654" y="748477"/>
            <a:ext cx="9911795" cy="54796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3"/>
          <p:cNvPicPr/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5" name="Picture 105"/>
          <p:cNvPicPr/>
          <p:nvPr/>
        </p:nvPicPr>
        <p:blipFill>
          <a:blip r:embed="rId3"/>
          <a:srcRect l="3955" t="24895" b="8590"/>
          <a:stretch/>
        </p:blipFill>
        <p:spPr>
          <a:xfrm>
            <a:off x="2245360" y="810705"/>
            <a:ext cx="9754962" cy="5671375"/>
          </a:xfrm>
          <a:prstGeom prst="rect">
            <a:avLst/>
          </a:prstGeom>
          <a:ln>
            <a:noFill/>
          </a:ln>
        </p:spPr>
      </p:pic>
      <p:sp>
        <p:nvSpPr>
          <p:cNvPr id="106" name="Shape 106"/>
          <p:cNvSpPr txBox="1"/>
          <p:nvPr/>
        </p:nvSpPr>
        <p:spPr>
          <a:xfrm>
            <a:off x="5709919" y="236974"/>
            <a:ext cx="217322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indent="0" algn="l"/>
            <a:r>
              <a:rPr sz="36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II  Анализ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9"/>
          <p:cNvPicPr/>
          <p:nvPr/>
        </p:nvPicPr>
        <p:blipFill>
          <a:blip r:embed="rId2"/>
          <a:stretch/>
        </p:blipFill>
        <p:spPr>
          <a:xfrm>
            <a:off x="0" y="233680"/>
            <a:ext cx="12192000" cy="6858000"/>
          </a:xfrm>
          <a:prstGeom prst="rect">
            <a:avLst/>
          </a:prstGeom>
        </p:spPr>
      </p:pic>
      <p:sp>
        <p:nvSpPr>
          <p:cNvPr id="110" name="Shape 110"/>
          <p:cNvSpPr txBox="1"/>
          <p:nvPr/>
        </p:nvSpPr>
        <p:spPr>
          <a:xfrm>
            <a:off x="4897121" y="325120"/>
            <a:ext cx="503935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28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III  ОБОБЩЕНИЕ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2" name="Picture 112"/>
          <p:cNvPicPr/>
          <p:nvPr/>
        </p:nvPicPr>
        <p:blipFill>
          <a:blip r:embed="rId3"/>
          <a:srcRect l="9727" t="26986" r="11920" b="8970"/>
          <a:stretch/>
        </p:blipFill>
        <p:spPr>
          <a:xfrm>
            <a:off x="2290714" y="848340"/>
            <a:ext cx="9423766" cy="583693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5"/>
          <p:cNvPicPr/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7" name="Picture 117"/>
          <p:cNvPicPr/>
          <p:nvPr/>
        </p:nvPicPr>
        <p:blipFill>
          <a:blip r:embed="rId3"/>
          <a:stretch/>
        </p:blipFill>
        <p:spPr>
          <a:xfrm>
            <a:off x="6237094" y="292387"/>
            <a:ext cx="5458545" cy="3721199"/>
          </a:xfrm>
          <a:prstGeom prst="rect">
            <a:avLst/>
          </a:prstGeom>
          <a:ln>
            <a:noFill/>
          </a:ln>
        </p:spPr>
      </p:pic>
      <p:pic>
        <p:nvPicPr>
          <p:cNvPr id="119" name="Picture 119"/>
          <p:cNvPicPr/>
          <p:nvPr/>
        </p:nvPicPr>
        <p:blipFill>
          <a:blip r:embed="rId4"/>
          <a:srcRect l="6272" t="1411" r="17935" b="6787"/>
          <a:stretch/>
        </p:blipFill>
        <p:spPr>
          <a:xfrm>
            <a:off x="1304482" y="774372"/>
            <a:ext cx="2881020" cy="4285198"/>
          </a:xfrm>
          <a:prstGeom prst="rect">
            <a:avLst/>
          </a:prstGeom>
          <a:ln>
            <a:noFill/>
          </a:ln>
        </p:spPr>
      </p:pic>
      <p:pic>
        <p:nvPicPr>
          <p:cNvPr id="121" name="Picture 121"/>
          <p:cNvPicPr/>
          <p:nvPr/>
        </p:nvPicPr>
        <p:blipFill>
          <a:blip r:embed="rId5"/>
          <a:srcRect l="36191" t="727" r="35735"/>
          <a:stretch/>
        </p:blipFill>
        <p:spPr>
          <a:xfrm rot="16200000">
            <a:off x="7162570" y="2002782"/>
            <a:ext cx="1942503" cy="7349880"/>
          </a:xfrm>
          <a:prstGeom prst="rect">
            <a:avLst/>
          </a:prstGeom>
          <a:ln>
            <a:noFill/>
          </a:ln>
        </p:spPr>
      </p:pic>
      <p:sp>
        <p:nvSpPr>
          <p:cNvPr id="122" name="Shape 122"/>
          <p:cNvSpPr txBox="1"/>
          <p:nvPr/>
        </p:nvSpPr>
        <p:spPr>
          <a:xfrm>
            <a:off x="1206631" y="0"/>
            <a:ext cx="714551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320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Лист самоанализа ученика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125"/>
          <p:cNvPicPr/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7" name="Picture 127"/>
          <p:cNvPicPr/>
          <p:nvPr/>
        </p:nvPicPr>
        <p:blipFill>
          <a:blip r:embed="rId3"/>
          <a:stretch/>
        </p:blipFill>
        <p:spPr>
          <a:xfrm>
            <a:off x="3638746" y="2234152"/>
            <a:ext cx="8553254" cy="4238341"/>
          </a:xfrm>
          <a:prstGeom prst="rect">
            <a:avLst/>
          </a:prstGeom>
        </p:spPr>
      </p:pic>
      <p:sp>
        <p:nvSpPr>
          <p:cNvPr id="128" name="Shape 128"/>
          <p:cNvSpPr/>
          <p:nvPr/>
        </p:nvSpPr>
        <p:spPr>
          <a:xfrm>
            <a:off x="3048000" y="226243"/>
            <a:ext cx="8669518" cy="156966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32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Объективность оценивания знаний при подготовке к ОГЭ по математике — залог успешной сдачи экзамена. </a:t>
            </a:r>
            <a:endParaRPr sz="320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</TotalTime>
  <Words>188</Words>
  <Application>Microsoft Office PowerPoint</Application>
  <DocSecurity>0</DocSecurity>
  <PresentationFormat>Широкоэкранный</PresentationFormat>
  <Paragraphs>16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1</cp:revision>
  <cp:lastPrinted>2026-03-27T11:26:26Z</cp:lastPrinted>
  <dcterms:created xsi:type="dcterms:W3CDTF">2026-03-26T19:38:24Z</dcterms:created>
  <dcterms:modified xsi:type="dcterms:W3CDTF">2026-03-27T11:26:44Z</dcterms:modified>
</cp:coreProperties>
</file>