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64" r:id="rId1"/>
  </p:sldMasterIdLst>
  <p:notesMasterIdLst>
    <p:notesMasterId r:id="rId13"/>
  </p:notesMasterIdLst>
  <p:sldIdLst>
    <p:sldId id="569" r:id="rId2"/>
    <p:sldId id="733" r:id="rId3"/>
    <p:sldId id="731" r:id="rId4"/>
    <p:sldId id="732" r:id="rId5"/>
    <p:sldId id="576" r:id="rId6"/>
    <p:sldId id="539" r:id="rId7"/>
    <p:sldId id="728" r:id="rId8"/>
    <p:sldId id="729" r:id="rId9"/>
    <p:sldId id="578" r:id="rId10"/>
    <p:sldId id="730" r:id="rId11"/>
    <p:sldId id="644" r:id="rId12"/>
  </p:sldIdLst>
  <p:sldSz cx="9144000" cy="5143500" type="screen16x9"/>
  <p:notesSz cx="6742113" cy="987266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3200" b="1" kern="1200">
        <a:solidFill>
          <a:schemeClr val="hlink"/>
        </a:solidFill>
        <a:latin typeface="Times New Roman" panose="02020603050405020304" pitchFamily="18" charset="0"/>
        <a:ea typeface="Arial Unicode MS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3200" b="1" kern="1200">
        <a:solidFill>
          <a:schemeClr val="hlink"/>
        </a:solidFill>
        <a:latin typeface="Times New Roman" panose="02020603050405020304" pitchFamily="18" charset="0"/>
        <a:ea typeface="Arial Unicode MS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3200" b="1" kern="1200">
        <a:solidFill>
          <a:schemeClr val="hlink"/>
        </a:solidFill>
        <a:latin typeface="Times New Roman" panose="02020603050405020304" pitchFamily="18" charset="0"/>
        <a:ea typeface="Arial Unicode MS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3200" b="1" kern="1200">
        <a:solidFill>
          <a:schemeClr val="hlink"/>
        </a:solidFill>
        <a:latin typeface="Times New Roman" panose="02020603050405020304" pitchFamily="18" charset="0"/>
        <a:ea typeface="Arial Unicode MS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3200" b="1" kern="1200">
        <a:solidFill>
          <a:schemeClr val="hlink"/>
        </a:solidFill>
        <a:latin typeface="Times New Roman" panose="02020603050405020304" pitchFamily="18" charset="0"/>
        <a:ea typeface="Arial Unicode MS" pitchFamily="34" charset="-128"/>
        <a:cs typeface="+mn-cs"/>
      </a:defRPr>
    </a:lvl5pPr>
    <a:lvl6pPr marL="2286000" algn="l" defTabSz="914400" rtl="0" eaLnBrk="1" latinLnBrk="0" hangingPunct="1">
      <a:defRPr sz="3200" b="1" kern="1200">
        <a:solidFill>
          <a:schemeClr val="hlink"/>
        </a:solidFill>
        <a:latin typeface="Times New Roman" panose="02020603050405020304" pitchFamily="18" charset="0"/>
        <a:ea typeface="Arial Unicode MS" pitchFamily="34" charset="-128"/>
        <a:cs typeface="+mn-cs"/>
      </a:defRPr>
    </a:lvl6pPr>
    <a:lvl7pPr marL="2743200" algn="l" defTabSz="914400" rtl="0" eaLnBrk="1" latinLnBrk="0" hangingPunct="1">
      <a:defRPr sz="3200" b="1" kern="1200">
        <a:solidFill>
          <a:schemeClr val="hlink"/>
        </a:solidFill>
        <a:latin typeface="Times New Roman" panose="02020603050405020304" pitchFamily="18" charset="0"/>
        <a:ea typeface="Arial Unicode MS" pitchFamily="34" charset="-128"/>
        <a:cs typeface="+mn-cs"/>
      </a:defRPr>
    </a:lvl7pPr>
    <a:lvl8pPr marL="3200400" algn="l" defTabSz="914400" rtl="0" eaLnBrk="1" latinLnBrk="0" hangingPunct="1">
      <a:defRPr sz="3200" b="1" kern="1200">
        <a:solidFill>
          <a:schemeClr val="hlink"/>
        </a:solidFill>
        <a:latin typeface="Times New Roman" panose="02020603050405020304" pitchFamily="18" charset="0"/>
        <a:ea typeface="Arial Unicode MS" pitchFamily="34" charset="-128"/>
        <a:cs typeface="+mn-cs"/>
      </a:defRPr>
    </a:lvl8pPr>
    <a:lvl9pPr marL="3657600" algn="l" defTabSz="914400" rtl="0" eaLnBrk="1" latinLnBrk="0" hangingPunct="1">
      <a:defRPr sz="3200" b="1" kern="1200">
        <a:solidFill>
          <a:schemeClr val="hlink"/>
        </a:solidFill>
        <a:latin typeface="Times New Roman" panose="02020603050405020304" pitchFamily="18" charset="0"/>
        <a:ea typeface="Arial Unicode MS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024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518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 userDrawn="1">
          <p15:clr>
            <a:srgbClr val="A4A3A4"/>
          </p15:clr>
        </p15:guide>
        <p15:guide id="2" pos="212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иколаева И А" initials="НИ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CECFF"/>
    <a:srgbClr val="0000FF"/>
    <a:srgbClr val="F0F5FA"/>
    <a:srgbClr val="FFFFCC"/>
    <a:srgbClr val="C7E6A4"/>
    <a:srgbClr val="F8FFA1"/>
    <a:srgbClr val="FF3300"/>
    <a:srgbClr val="FF5050"/>
    <a:srgbClr val="FFFF99"/>
    <a:srgbClr val="0D4D7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93197" autoAdjust="0"/>
  </p:normalViewPr>
  <p:slideViewPr>
    <p:cSldViewPr>
      <p:cViewPr varScale="1">
        <p:scale>
          <a:sx n="104" d="100"/>
          <a:sy n="104" d="100"/>
        </p:scale>
        <p:origin x="-96" y="-588"/>
      </p:cViewPr>
      <p:guideLst>
        <p:guide orient="horz" pos="2024"/>
        <p:guide orient="horz" pos="1518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-2742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10"/>
        <p:guide pos="212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15" name="AutoShape 2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18" name="AutoShape 5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19" name="AutoShape 6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20" name="AutoShape 7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21" name="AutoShape 8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22" name="AutoShape 9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23" name="AutoShape 10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24" name="AutoShape 11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25" name="AutoShape 12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26" name="AutoShape 13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27" name="AutoShape 14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28" name="AutoShape 15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29" name="AutoShape 16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30" name="AutoShape 17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31" name="AutoShape 18"/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942" tIns="45471" rIns="90942" bIns="45471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 altLang="ru-RU" sz="1800" b="0">
              <a:solidFill>
                <a:schemeClr val="bg1"/>
              </a:solidFill>
            </a:endParaRPr>
          </a:p>
        </p:txBody>
      </p:sp>
      <p:sp>
        <p:nvSpPr>
          <p:cNvPr id="13332" name="Rectangle 19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775238" y="-12736513"/>
            <a:ext cx="23922038" cy="1345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20"/>
          <p:cNvSpPr>
            <a:spLocks noGrp="1" noChangeArrowheads="1"/>
          </p:cNvSpPr>
          <p:nvPr>
            <p:ph type="body"/>
          </p:nvPr>
        </p:nvSpPr>
        <p:spPr bwMode="auto">
          <a:xfrm>
            <a:off x="674369" y="4689634"/>
            <a:ext cx="5363296" cy="441061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/>
          </a:p>
        </p:txBody>
      </p:sp>
    </p:spTree>
    <p:extLst>
      <p:ext uri="{BB962C8B-B14F-4D97-AF65-F5344CB8AC3E}">
        <p14:creationId xmlns="" xmlns:p14="http://schemas.microsoft.com/office/powerpoint/2010/main" val="13729169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0963" y="750888"/>
            <a:ext cx="6580187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4370" y="4689634"/>
            <a:ext cx="5393374" cy="4442146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2809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47606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23410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908234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51976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86795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14906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61100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35453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43717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5762FA-0E8F-4302-B573-015DC785E171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1F0F-969F-4B53-B8C8-4AE61F47899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969638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CCCA4A-2415-4099-8FC3-3A1DFA4C3669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9D42-2A46-4A0F-AFBF-A85D176D362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2280993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0EC7E7-2E25-4252-BFC3-327B239F8948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72C8B-47BE-4C0D-97A6-86A134ED474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95580016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3B9156-A547-47C7-ABD6-96CED0DC9D01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AD947E-56E3-4691-BEA5-A40D093D944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537834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D65E66-BDAB-4905-AB45-E46C9598F408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04186-7C78-4375-A36C-3C2C8B1AF95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39835251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F5660A5-6F0F-495D-9EAD-4C8964D0288E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D5846-0E23-4157-A179-BA969E00562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44062361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F5FAE4-0B5A-477F-8F1E-A404E6D6F2BD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2BCDA-980C-4DF5-84E5-4AD9D2BF2C7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4689058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753E2B-2902-4CAA-A215-D9E39665AB28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DF8FC-1240-48CC-B7AE-3B2D44180C3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7042318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458E61-430B-40DB-8F7F-627532EED0FD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AA3A5-309E-49CD-BE80-A0E18D0C1F0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331037493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2BDABC-E3C7-4643-B418-70B2128B7150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7101F-5C34-4400-BF5F-7C00AF28047E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595071084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F651A6-61B8-45EA-BA91-769A75F3B210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1472C-2C23-4CFE-9EFC-89570F04B49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682157828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B81E1C6-BC8C-4E2A-ADB3-C3CBC7C44A37}" type="datetimeFigureOut">
              <a:rPr lang="ru-RU" smtClean="0"/>
              <a:pPr>
                <a:defRPr/>
              </a:pPr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B9E59-EFE7-4071-AC7B-82A6F8646DF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58870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ppo.apkpro.ru/bank/detail/14566" TargetMode="External"/><Relationship Id="rId5" Type="http://schemas.openxmlformats.org/officeDocument/2006/relationships/hyperlink" Target="https://dppo.apkpro.ru/bank/detail/14997" TargetMode="Externa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dppo.apkpro.ru/bank/detail/15009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ppo.apkpro.ru/bank/detail/15463" TargetMode="External"/><Relationship Id="rId5" Type="http://schemas.openxmlformats.org/officeDocument/2006/relationships/hyperlink" Target="https://dppo.apkpro.ru/bank/detail/14439" TargetMode="Externa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jpeg"/><Relationship Id="rId7" Type="http://schemas.openxmlformats.org/officeDocument/2006/relationships/hyperlink" Target="mailto:nicolaevaia@mail.ru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cpk_ul@mail.ru" TargetMode="External"/><Relationship Id="rId5" Type="http://schemas.openxmlformats.org/officeDocument/2006/relationships/hyperlink" Target="https://forms.yandex.ru/u/67b593e690fa7be0597e1981/" TargetMode="External"/><Relationship Id="rId10" Type="http://schemas.openxmlformats.org/officeDocument/2006/relationships/hyperlink" Target="http://centr-cpk.minobr63.ru/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-35991" y="1830788"/>
            <a:ext cx="9172377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</a:rPr>
              <a:t>Организация курсов повышения квалификации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педагогических работников Самарской области</a:t>
            </a:r>
          </a:p>
          <a:p>
            <a:pPr algn="ctr"/>
            <a:r>
              <a:rPr lang="ru-RU" sz="2000" dirty="0">
                <a:solidFill>
                  <a:srgbClr val="0000FF"/>
                </a:solidFill>
              </a:rPr>
              <a:t>«ОБРАЗОВАНИЕ: ВЗГЛЯД В БУДУЩЕЕ»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на базе ГБУ ДПО ЦПК </a:t>
            </a:r>
            <a:r>
              <a:rPr lang="ru-RU" sz="2000" dirty="0">
                <a:solidFill>
                  <a:prstClr val="black"/>
                </a:solidFill>
              </a:rPr>
              <a:t>в летний период  2025 года</a:t>
            </a:r>
            <a:endParaRPr lang="ru-RU" sz="2000" dirty="0">
              <a:solidFill>
                <a:schemeClr val="tx1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221155" y="4022980"/>
            <a:ext cx="913373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r"/>
            <a:r>
              <a:rPr lang="ru-RU" sz="1400">
                <a:solidFill>
                  <a:schemeClr val="tx1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1635646"/>
            <a:ext cx="916196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0" y="3579862"/>
            <a:ext cx="916196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99E7A33B-D82B-487C-AAEE-F4796C298CBB}"/>
              </a:ext>
            </a:extLst>
          </p:cNvPr>
          <p:cNvSpPr/>
          <p:nvPr/>
        </p:nvSpPr>
        <p:spPr>
          <a:xfrm>
            <a:off x="5436096" y="3867894"/>
            <a:ext cx="3600450" cy="8462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Т.Н.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Гороховицкая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</a:p>
          <a:p>
            <a:pPr marL="0" marR="0" lvl="0" indent="0" algn="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руководитель Западного управления министерства образования </a:t>
            </a:r>
          </a:p>
          <a:p>
            <a:pPr marL="0" marR="0" lvl="0" indent="0" algn="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Самарской области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99E7A33B-D82B-487C-AAEE-F4796C298CBB}"/>
              </a:ext>
            </a:extLst>
          </p:cNvPr>
          <p:cNvSpPr/>
          <p:nvPr/>
        </p:nvSpPr>
        <p:spPr>
          <a:xfrm>
            <a:off x="3445230" y="4671052"/>
            <a:ext cx="1342793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r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05.03.2025</a:t>
            </a:r>
          </a:p>
        </p:txBody>
      </p:sp>
      <p:pic>
        <p:nvPicPr>
          <p:cNvPr id="11" name="Рисунок 10" descr="C:\Users\Николаева И А\Desktop\ЛЕТО 2021\ГЛАЗ Ширина 4 м 10см Высота 2м 60 см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2625"/>
            <a:ext cx="1802324" cy="1541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3" y="22625"/>
            <a:ext cx="1555178" cy="157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176582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755576" y="57717"/>
            <a:ext cx="7344816" cy="750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r>
              <a:rPr lang="ru-RU" sz="1800" dirty="0">
                <a:solidFill>
                  <a:srgbClr val="0000FF"/>
                </a:solidFill>
              </a:rPr>
              <a:t>КУРСЫ ПОВЫШЕНИЯ КВАЛИФИКАЦИИ </a:t>
            </a:r>
          </a:p>
          <a:p>
            <a:pPr algn="ctr"/>
            <a:r>
              <a:rPr lang="ru-RU" sz="1800" dirty="0">
                <a:solidFill>
                  <a:srgbClr val="0000FF"/>
                </a:solidFill>
              </a:rPr>
              <a:t>«ОБРАЗОВАНИЕ: ВЗГЛЯД В БУДУЩЕЕ - 2024» </a:t>
            </a:r>
          </a:p>
          <a:p>
            <a:pPr algn="ctr"/>
            <a:r>
              <a:rPr lang="ru-RU" sz="1400" dirty="0">
                <a:solidFill>
                  <a:prstClr val="black"/>
                </a:solidFill>
              </a:rPr>
              <a:t>Категории слушателей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47864" y="891029"/>
            <a:ext cx="5616624" cy="4011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Дошкольные работники 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 </a:t>
            </a: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ФИЗИКИ  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 </a:t>
            </a: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ХИМИИ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 </a:t>
            </a: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БИОЛОГИИ   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</a:t>
            </a: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ОРКСЭ, ОДНКНР, НОСЖ 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prstClr val="black"/>
                </a:solidFill>
                <a:cs typeface="Times New Roman" panose="02020603050405020304" pitchFamily="18" charset="0"/>
              </a:rPr>
              <a:t>V </a:t>
            </a:r>
            <a:r>
              <a:rPr lang="ru-RU" sz="1400" dirty="0">
                <a:solidFill>
                  <a:prstClr val="black"/>
                </a:solidFill>
                <a:cs typeface="Times New Roman" panose="02020603050405020304" pitchFamily="18" charset="0"/>
              </a:rPr>
              <a:t>юбилейный Форум)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Педагоги-психологи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Советники директоров школ по воспитанию 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Специалисты, осуществляющие воспитательную деятельность в </a:t>
            </a: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ПОО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Учителя,</a:t>
            </a: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осуществляющие сопровождение </a:t>
            </a: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обучающихся с особыми образовательными потребностями</a:t>
            </a:r>
            <a:endParaRPr lang="ru-RU" sz="14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ДИРЕКТОРА, 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(управленческие команды) учреждений общего образования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360363" algn="l"/>
              </a:tabLst>
            </a:pP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Молодые педагоги 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VIII 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Областной педагогический слёт «Школа молодого педагога – 2024», Областной профсоюз)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Председатели первичных профсоюзных организаций 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ОО Самарской области (Профсоюз </a:t>
            </a:r>
            <a:r>
              <a:rPr lang="ru-RU" sz="1400" dirty="0" err="1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г.о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Сызрань)</a:t>
            </a:r>
          </a:p>
        </p:txBody>
      </p:sp>
      <p:pic>
        <p:nvPicPr>
          <p:cNvPr id="5" name="Рисунок 4" descr="C:\Users\Николаева И А\Desktop\ЛЕТО 2021\ГЛАЗ Ширина 4 м 10см Высота 2м 60 см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22625"/>
            <a:ext cx="1082244" cy="892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16" y="566670"/>
            <a:ext cx="1584746" cy="120275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302" y="3109455"/>
            <a:ext cx="2023553" cy="2034045"/>
          </a:xfrm>
          <a:prstGeom prst="rect">
            <a:avLst/>
          </a:prstGeom>
        </p:spPr>
      </p:pic>
      <p:pic>
        <p:nvPicPr>
          <p:cNvPr id="3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4" y="10245"/>
            <a:ext cx="870098" cy="88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/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415" y="1635646"/>
            <a:ext cx="2134191" cy="20798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1525161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72231416"/>
              </p:ext>
            </p:extLst>
          </p:nvPr>
        </p:nvGraphicFramePr>
        <p:xfrm>
          <a:off x="0" y="483518"/>
          <a:ext cx="9144008" cy="4574406"/>
        </p:xfrm>
        <a:graphic>
          <a:graphicData uri="http://schemas.openxmlformats.org/drawingml/2006/table">
            <a:tbl>
              <a:tblPr/>
              <a:tblGrid>
                <a:gridCol w="7398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77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75582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36915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36915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489337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551477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553417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528173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530116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530116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</a:tblGrid>
              <a:tr h="8564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Смена/тер. управление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Западное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Юго-Западное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Юго- Восточное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Поволжское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Центральное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Отрадненское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Самарское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Северное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Департамент образования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Самары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Департамент образования        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Тольятти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Кинельское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Северо-Западное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Северо-Восточное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Южное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Тольяттинское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35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02.06-08.06 (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дошкольники)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435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  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09.06-15.06 (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дошкольники)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35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III 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  16.06-22.06 (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психологи)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7406">
                <a:tc gridSpan="17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Школа молодого педагога-2024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1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 чел.)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357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</a:t>
                      </a:r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V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30.06-06.07 (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ОПК, ОДНКНР, НОСЖ)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5640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VI</a:t>
                      </a:r>
                      <a:r>
                        <a:rPr lang="en-US" sz="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07.07-13.07 (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директора школ)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-47833" y="123478"/>
            <a:ext cx="91805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Количество слушателей ГБУ ДПО ЦПК в 2024 году с разбивкой по ТУ и ДО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47833" y="3291830"/>
            <a:ext cx="16561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en-US" sz="1200" dirty="0">
                <a:solidFill>
                  <a:srgbClr val="FF0000"/>
                </a:solidFill>
              </a:rPr>
              <a:t>IV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>
                <a:solidFill>
                  <a:srgbClr val="000000"/>
                </a:solidFill>
              </a:rPr>
              <a:t>   </a:t>
            </a:r>
            <a:r>
              <a:rPr lang="en-US" sz="1000" dirty="0">
                <a:solidFill>
                  <a:srgbClr val="000000"/>
                </a:solidFill>
              </a:rPr>
              <a:t>23.06-29.06</a:t>
            </a:r>
            <a:endParaRPr lang="ru-RU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215074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95391664"/>
              </p:ext>
            </p:extLst>
          </p:nvPr>
        </p:nvGraphicFramePr>
        <p:xfrm>
          <a:off x="1" y="856401"/>
          <a:ext cx="9150925" cy="3831968"/>
        </p:xfrm>
        <a:graphic>
          <a:graphicData uri="http://schemas.openxmlformats.org/drawingml/2006/table">
            <a:tbl>
              <a:tblPr/>
              <a:tblGrid>
                <a:gridCol w="7418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57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600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978526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</a:tblGrid>
              <a:tr h="5550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VII </a:t>
                      </a:r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16.07-22.07 (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советники директора)</a:t>
                      </a:r>
                    </a:p>
                  </a:txBody>
                  <a:tcPr marL="5362" marR="5362" marT="5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62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VIII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21.07-27.07    (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ОВЗ)</a:t>
                      </a:r>
                    </a:p>
                  </a:txBody>
                  <a:tcPr marL="5362" marR="5362" marT="5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5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IХ  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28.07-03.08 (</a:t>
                      </a:r>
                      <a:r>
                        <a:rPr lang="ru-RU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кл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руководит., замы по воспитанию)</a:t>
                      </a:r>
                    </a:p>
                  </a:txBody>
                  <a:tcPr marL="5362" marR="5362" marT="5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00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Х   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04.08-10.08 (физики, химики, биологи) </a:t>
                      </a:r>
                    </a:p>
                    <a:p>
                      <a:pPr algn="ctr" fontAlgn="ctr"/>
                      <a:endParaRPr lang="ru-RU" sz="7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100 чел.</a:t>
                      </a:r>
                    </a:p>
                  </a:txBody>
                  <a:tcPr marL="5362" marR="5362" marT="5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Физики</a:t>
                      </a: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33 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0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Химики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35           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  <a:p>
                      <a:pPr algn="l" fontAlgn="ctr"/>
                      <a:endParaRPr lang="ru-RU" sz="12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2" marR="5362" marT="5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21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Биологи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32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2" marR="5362" marT="5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62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  <a:r>
                        <a:rPr lang="en-US" sz="700" b="1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I  </a:t>
                      </a:r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     11.08-17.08 (</a:t>
                      </a:r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СПО)</a:t>
                      </a:r>
                    </a:p>
                  </a:txBody>
                  <a:tcPr marL="5362" marR="5362" marT="5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550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</a:t>
                      </a:r>
                    </a:p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</a:t>
                      </a:r>
                      <a:r>
                        <a:rPr lang="ru-RU" sz="105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госзаданию</a:t>
                      </a:r>
                      <a:endParaRPr lang="ru-RU" sz="105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362" marR="5362" marT="536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9215760"/>
              </p:ext>
            </p:extLst>
          </p:nvPr>
        </p:nvGraphicFramePr>
        <p:xfrm>
          <a:off x="4611" y="0"/>
          <a:ext cx="9144008" cy="856401"/>
        </p:xfrm>
        <a:graphic>
          <a:graphicData uri="http://schemas.openxmlformats.org/drawingml/2006/table">
            <a:tbl>
              <a:tblPr/>
              <a:tblGrid>
                <a:gridCol w="7398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31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36004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432048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648072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504056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  <a:gridCol w="976219">
                  <a:extLst>
                    <a:ext uri="{9D8B030D-6E8A-4147-A177-3AD203B41FA5}">
                      <a16:colId xmlns="" xmlns:a16="http://schemas.microsoft.com/office/drawing/2014/main" val="20016"/>
                    </a:ext>
                  </a:extLst>
                </a:gridCol>
              </a:tblGrid>
              <a:tr h="8564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Смена/тер. управление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Западное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Юго-Западное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Юго- Восточное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Поволжское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Центральное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Отрадненское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Самарское 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Северное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Департамент образования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Самары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Департамент образования         </a:t>
                      </a:r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Тольятти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Кинельское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Северо-Западное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Северо-Восточное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Южное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Тольяттинское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2916" marR="2916" marT="29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Правая фигурная скобка 2"/>
          <p:cNvSpPr/>
          <p:nvPr/>
        </p:nvSpPr>
        <p:spPr>
          <a:xfrm>
            <a:off x="8388424" y="2355726"/>
            <a:ext cx="216024" cy="1296144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" y="4803998"/>
            <a:ext cx="3996608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 fontAlgn="ctr"/>
            <a:r>
              <a:rPr lang="ru-RU" sz="1200" dirty="0">
                <a:solidFill>
                  <a:srgbClr val="FF0000"/>
                </a:solidFill>
              </a:rPr>
              <a:t>Х</a:t>
            </a:r>
            <a:r>
              <a:rPr lang="en-US" sz="1200" dirty="0">
                <a:solidFill>
                  <a:srgbClr val="FF0000"/>
                </a:solidFill>
              </a:rPr>
              <a:t>II  </a:t>
            </a:r>
            <a:r>
              <a:rPr lang="ru-RU" sz="1200" dirty="0">
                <a:solidFill>
                  <a:srgbClr val="FF0000"/>
                </a:solidFill>
              </a:rPr>
              <a:t>смена </a:t>
            </a:r>
            <a:r>
              <a:rPr lang="en-US" sz="1200" dirty="0">
                <a:solidFill>
                  <a:srgbClr val="000000"/>
                </a:solidFill>
              </a:rPr>
              <a:t> 18.08-24.08 (</a:t>
            </a:r>
            <a:r>
              <a:rPr lang="ru-RU" sz="1200" dirty="0">
                <a:solidFill>
                  <a:srgbClr val="000000"/>
                </a:solidFill>
              </a:rPr>
              <a:t>лидеры Профсоюза – 103 чел.)  </a:t>
            </a:r>
          </a:p>
        </p:txBody>
      </p:sp>
    </p:spTree>
    <p:extLst>
      <p:ext uri="{BB962C8B-B14F-4D97-AF65-F5344CB8AC3E}">
        <p14:creationId xmlns="" xmlns:p14="http://schemas.microsoft.com/office/powerpoint/2010/main" val="320510823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827584" y="123477"/>
            <a:ext cx="7344816" cy="91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r>
              <a:rPr lang="ru-RU" sz="1800" dirty="0">
                <a:solidFill>
                  <a:srgbClr val="0000FF"/>
                </a:solidFill>
              </a:rPr>
              <a:t>КУРСЫ ПОВЫШЕНИЯ КВАЛИФИКАЦИИ </a:t>
            </a:r>
          </a:p>
          <a:p>
            <a:pPr algn="ctr"/>
            <a:r>
              <a:rPr lang="ru-RU" sz="1800" dirty="0">
                <a:solidFill>
                  <a:srgbClr val="0000FF"/>
                </a:solidFill>
              </a:rPr>
              <a:t>«ОБРАЗОВАНИЕ: ВЗГЛЯД В БУДУЩЕЕ - 2025»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                 Категории слушателей: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10944" y="1104657"/>
            <a:ext cx="6198259" cy="4044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Дошкольные работники 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 </a:t>
            </a: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ФИЗИКИ  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 </a:t>
            </a: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ХИМИИ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 </a:t>
            </a: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БИОЛОГИИ   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</a:t>
            </a: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ОРКСЭ, ОДНКНР, НОСЖ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chemeClr val="tx1"/>
                </a:solidFill>
                <a:cs typeface="Times New Roman" panose="02020603050405020304" pitchFamily="18" charset="0"/>
              </a:rPr>
              <a:t>VI 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православный педагогический 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Форум)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Педагоги-психологи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Учителя общеобразовательных организаций, преподаватели СПО </a:t>
            </a:r>
            <a:r>
              <a:rPr lang="ru-RU" sz="1200" i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(программное, организационно-методическое  обеспечение </a:t>
            </a:r>
            <a:r>
              <a:rPr lang="ru-RU" sz="1200" i="1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предпрофильных</a:t>
            </a:r>
            <a:r>
              <a:rPr lang="ru-RU" sz="1200" i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курсов, ориентированных на кадровые запросы региона)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Классные руководители, заместители директоров по воспитательной работе, </a:t>
            </a: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кураторы первичных отделений «Движения первых»</a:t>
            </a:r>
            <a:endParaRPr lang="ru-RU" sz="1200" dirty="0">
              <a:solidFill>
                <a:srgbClr val="0000FF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Педагогические работники, </a:t>
            </a: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осуществляющие сопровождение обучающихся с особыми образовательными потребностями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ДИРЕКТОРА </a:t>
            </a: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управленческие команды) учреждений общего образования</a:t>
            </a:r>
          </a:p>
          <a:p>
            <a:pPr marL="17145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Преподаватели СПО 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360363" algn="l"/>
              </a:tabLst>
            </a:pP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Молодые педагоги </a:t>
            </a: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IX </a:t>
            </a: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Областной педагогический слёт «Школа молодого педагога – 2025», Областной профсоюз)</a:t>
            </a:r>
          </a:p>
          <a:p>
            <a:pPr marL="171450" lvl="0" indent="-1714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Председатели первичных профсоюзных организаций </a:t>
            </a: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ОО Самарской области (Профсоюз </a:t>
            </a:r>
            <a:r>
              <a:rPr lang="ru-RU" sz="12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г.о</a:t>
            </a:r>
            <a:r>
              <a:rPr lang="ru-RU" sz="12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Сызрань)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246770"/>
            <a:ext cx="2574773" cy="2691604"/>
          </a:xfrm>
          <a:prstGeom prst="rect">
            <a:avLst/>
          </a:prstGeom>
        </p:spPr>
      </p:pic>
      <p:pic>
        <p:nvPicPr>
          <p:cNvPr id="11" name="Google Shape;65;p14" descr="Picture background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166868" y="960392"/>
            <a:ext cx="2744076" cy="125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C:\Users\Николаева И А\Desktop\ЛЕТО 2021\ГЛАЗ Ширина 4 м 10см Высота 2м 60 см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22625"/>
            <a:ext cx="1442284" cy="1252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4" y="10246"/>
            <a:ext cx="1224818" cy="123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6386255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-7276" y="123478"/>
            <a:ext cx="9144000" cy="84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r>
              <a:rPr lang="ru-RU" sz="2000" dirty="0">
                <a:solidFill>
                  <a:srgbClr val="0000FF"/>
                </a:solidFill>
              </a:rPr>
              <a:t>КУРСЫ ПОВЫШЕНИЯ КВАЛИФИКАЦИИ </a:t>
            </a:r>
          </a:p>
          <a:p>
            <a:pPr algn="ctr"/>
            <a:r>
              <a:rPr lang="ru-RU" sz="2000" dirty="0">
                <a:solidFill>
                  <a:srgbClr val="0000FF"/>
                </a:solidFill>
              </a:rPr>
              <a:t>«ОБРАЗОВАНИЕ: ВЗГЛЯД В БУДУЩЕЕ – 2025»</a:t>
            </a:r>
          </a:p>
          <a:p>
            <a:pPr algn="ctr"/>
            <a:r>
              <a:rPr lang="ru-RU" sz="2000" dirty="0">
                <a:solidFill>
                  <a:srgbClr val="FF0000"/>
                </a:solidFill>
              </a:rPr>
              <a:t>ИЮНЬ</a:t>
            </a:r>
          </a:p>
        </p:txBody>
      </p:sp>
      <p:pic>
        <p:nvPicPr>
          <p:cNvPr id="10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4" y="10246"/>
            <a:ext cx="762496" cy="77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Николаева И А\Desktop\ЛЕТО 2021\ГЛАЗ Ширина 4 м 10см Высота 2м 60 см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2625"/>
            <a:ext cx="938228" cy="8209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93076157"/>
              </p:ext>
            </p:extLst>
          </p:nvPr>
        </p:nvGraphicFramePr>
        <p:xfrm>
          <a:off x="251520" y="1077303"/>
          <a:ext cx="8712968" cy="3952408"/>
        </p:xfrm>
        <a:graphic>
          <a:graphicData uri="http://schemas.openxmlformats.org/drawingml/2006/table">
            <a:tbl>
              <a:tblPr firstRow="1" firstCol="1" bandRow="1"/>
              <a:tblGrid>
                <a:gridCol w="15812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073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2433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194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Даты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Примерные темы программ ПК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Категории слушателей/Кураторы смены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(наполняемость 1 смены - 100 человек)</a:t>
                      </a:r>
                      <a:r>
                        <a:rPr lang="ru-RU" sz="1200" b="1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01.06 - 07.06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«Воспитание в обучении: проектирование и реализация программы воспитания через призму задач ФОП ДО»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i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i="0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Дошкольные работники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ГБПОУ «Губернский колледж г. Сызрани», АНО ДПО «Институт образовательных технологий»</a:t>
                      </a: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62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08.06 - 14.06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8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15.06 - 21.06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«Технологии по профилактике и преодолению эмоционального выгорания, личностных и профессиональных деформаций педагогов-психологов»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Педагоги-психологи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ГБУ ДПО «Региональный </a:t>
                      </a:r>
                      <a:r>
                        <a:rPr lang="ru-RU" sz="1200" b="1" i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социопсихологический</a:t>
                      </a: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центр»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949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22.06 - 28.06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</a:t>
                      </a:r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Областной педагогический слёт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«Школа молодого педагога-2025»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Молодые педагоги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Областной ПРОФСОЮЗ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75" marR="660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0776007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-7276" y="123478"/>
            <a:ext cx="9144000" cy="84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r>
              <a:rPr lang="ru-RU" sz="2000" dirty="0">
                <a:solidFill>
                  <a:srgbClr val="0000FF"/>
                </a:solidFill>
              </a:rPr>
              <a:t>КУРСЫ ПОВЫШЕНИЯ КВАЛИФИКАЦИИ </a:t>
            </a:r>
          </a:p>
          <a:p>
            <a:pPr algn="ctr"/>
            <a:r>
              <a:rPr lang="ru-RU" sz="2000" dirty="0">
                <a:solidFill>
                  <a:srgbClr val="0000FF"/>
                </a:solidFill>
              </a:rPr>
              <a:t>«ОБРАЗОВАНИЕ: ВЗГЛЯД В БУДУЩЕЕ – 2025»</a:t>
            </a:r>
          </a:p>
          <a:p>
            <a:pPr algn="ctr"/>
            <a:r>
              <a:rPr lang="ru-RU" sz="2000" dirty="0">
                <a:solidFill>
                  <a:srgbClr val="FF0000"/>
                </a:solidFill>
              </a:rPr>
              <a:t>ИЮЛЬ</a:t>
            </a:r>
          </a:p>
        </p:txBody>
      </p:sp>
      <p:pic>
        <p:nvPicPr>
          <p:cNvPr id="10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4" y="10246"/>
            <a:ext cx="762496" cy="77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Николаева И А\Desktop\ЛЕТО 2021\ГЛАЗ Ширина 4 м 10см Высота 2м 60 см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2625"/>
            <a:ext cx="938228" cy="8209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26751682"/>
              </p:ext>
            </p:extLst>
          </p:nvPr>
        </p:nvGraphicFramePr>
        <p:xfrm>
          <a:off x="136232" y="1064924"/>
          <a:ext cx="8856984" cy="3880890"/>
        </p:xfrm>
        <a:graphic>
          <a:graphicData uri="http://schemas.openxmlformats.org/drawingml/2006/table">
            <a:tbl>
              <a:tblPr firstRow="1" firstCol="1" bandRow="1"/>
              <a:tblGrid>
                <a:gridCol w="10979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6846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743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37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.06-0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.07</a:t>
                      </a: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 </a:t>
                      </a: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юбилейный Форум </a:t>
                      </a:r>
                    </a:p>
                    <a:p>
                      <a:pPr algn="ctr"/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«Актуальные вопросы воспитания гармонично развитой и социально ответственной личности на основе духовно-нравственных ценностей народов РФ, исторических и национально-культурных традиций» </a:t>
                      </a: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Учителя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ОРКСЭ, ОДНКНР, НОСЖ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Западное управление,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Сызранская</a:t>
                      </a:r>
                      <a:r>
                        <a:rPr lang="ru-RU" sz="1200" b="1" i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епархия РПЦ</a:t>
                      </a:r>
                      <a:r>
                        <a:rPr lang="ru-RU" sz="1200" b="1" i="1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200" b="1" i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33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.07-1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.07</a:t>
                      </a: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«От развития руководителя – к развитию школы» </a:t>
                      </a:r>
                    </a:p>
                    <a:p>
                      <a:pPr algn="ctr"/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i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(согласно данным Регионального ЦТР более 30% руководителей школ имеют профессиональные дефициты, связанные с управлением проектами в инновационной, экспериментальной деятельности)</a:t>
                      </a:r>
                      <a:endParaRPr lang="ru-RU" sz="1200" b="1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Директора 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(управленческие команды ОО)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общеобразовательных организаций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ГАУ ДПО СО ИРО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(кафедра педагогики и психологии,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центр подготовки управленческих команд)</a:t>
                      </a: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69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.07-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«Основы разработки программ практико-ориентированных курсов </a:t>
                      </a:r>
                      <a:r>
                        <a:rPr lang="ru-RU" sz="1100" b="1" kern="1200" baseline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предпрофильной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подготовки, ориентированных на кадровые запросы региона, для обучающихся девятых классов общеобразовательных организаций Самарской области»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размещена в Федеральном реестре ДПП</a:t>
                      </a:r>
                    </a:p>
                    <a:p>
                      <a:pPr algn="ctr"/>
                      <a:r>
                        <a:rPr lang="ru-RU" sz="100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5"/>
                        </a:rPr>
                        <a:t>https://dppo.apkpro.ru/bank/detail/14997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Учителя ОО, преподаватели СПО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ГБУ ДПО СО  «Региональный центр развития трудовых ресурсов»</a:t>
                      </a:r>
                      <a:endParaRPr lang="ru-RU" sz="1200" b="1" i="0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86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.07-2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«Психолого-педагогическое сопровождение обучающихся с особыми образовательными потребностями в условиях реализации ФГОС»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размещена в Федеральном реестре ДПП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6"/>
                        </a:rPr>
                        <a:t>https://dppo.apkpro.ru/bank/detail/14566</a:t>
                      </a:r>
                      <a:endParaRPr lang="ru-RU" sz="1000" b="1" kern="1200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общеобразовательных</a:t>
                      </a:r>
                      <a:r>
                        <a:rPr lang="ru-RU" sz="1200" b="1" i="0" kern="1200" baseline="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организаций </a:t>
                      </a:r>
                      <a:endParaRPr lang="ru-RU" sz="1200" b="1" i="0" kern="1200" dirty="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ГБУ ДПО СО «Центр специального образования»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216" marR="352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Стрелка вправо 5"/>
          <p:cNvSpPr/>
          <p:nvPr/>
        </p:nvSpPr>
        <p:spPr>
          <a:xfrm>
            <a:off x="323528" y="3219822"/>
            <a:ext cx="627546" cy="264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23528" y="4227934"/>
            <a:ext cx="627546" cy="264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999417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-7276" y="123478"/>
            <a:ext cx="9144000" cy="84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r>
              <a:rPr lang="ru-RU" sz="2000" dirty="0">
                <a:solidFill>
                  <a:srgbClr val="0000FF"/>
                </a:solidFill>
              </a:rPr>
              <a:t>КУРСЫ ПОВЫШЕНИЯ КВАЛИФИКАЦИИ </a:t>
            </a:r>
          </a:p>
          <a:p>
            <a:pPr algn="ctr"/>
            <a:r>
              <a:rPr lang="ru-RU" sz="2000" dirty="0">
                <a:solidFill>
                  <a:srgbClr val="0000FF"/>
                </a:solidFill>
              </a:rPr>
              <a:t>«ОБРАЗОВАНИЕ: ВЗГЛЯД В БУДУЩЕЕ – 2025»</a:t>
            </a:r>
          </a:p>
          <a:p>
            <a:pPr algn="ctr"/>
            <a:r>
              <a:rPr lang="ru-RU" sz="2000" dirty="0">
                <a:solidFill>
                  <a:srgbClr val="FF0000"/>
                </a:solidFill>
              </a:rPr>
              <a:t>АВГУСТ</a:t>
            </a:r>
          </a:p>
        </p:txBody>
      </p:sp>
      <p:pic>
        <p:nvPicPr>
          <p:cNvPr id="10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4" y="10246"/>
            <a:ext cx="762496" cy="77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C:\Users\Николаева И А\Desktop\ЛЕТО 2021\ГЛАЗ Ширина 4 м 10см Высота 2м 60 см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22625"/>
            <a:ext cx="938228" cy="8209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18488688"/>
              </p:ext>
            </p:extLst>
          </p:nvPr>
        </p:nvGraphicFramePr>
        <p:xfrm>
          <a:off x="34814" y="964071"/>
          <a:ext cx="9075814" cy="4168738"/>
        </p:xfrm>
        <a:graphic>
          <a:graphicData uri="http://schemas.openxmlformats.org/drawingml/2006/table">
            <a:tbl>
              <a:tblPr firstRow="1" firstCol="1" bandRow="1"/>
              <a:tblGrid>
                <a:gridCol w="8051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7917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915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081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.07-0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.08</a:t>
                      </a: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«Организация воспитательной деятельности классного руководителя в рамках первичного отделения Общероссийского общественно-государственного движения детей и молодежи «Движение Первых»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размещена в Федеральном реестре ДПП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5"/>
                        </a:rPr>
                        <a:t>https://dppo.apkpro.ru/bank/detail/14439</a:t>
                      </a:r>
                      <a:r>
                        <a:rPr lang="ru-RU" sz="100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Классные руководители, заместители директоров по воспитательной работе, кураторы первичных отделений «Движения Первых»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(СП «ЦВР» ГБОУ СОШ пос. </a:t>
                      </a:r>
                      <a:r>
                        <a:rPr lang="ru-RU" sz="1100" b="1" i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Варламово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i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м.р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100" b="1" i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Сызранский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ДПО ЦПК «Ресурсный центр </a:t>
                      </a:r>
                      <a:r>
                        <a:rPr lang="ru-RU" sz="1100" b="1" i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Сызрань</a:t>
                      </a:r>
                      <a:r>
                        <a:rPr lang="ru-RU" sz="1100" b="1" i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48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.08-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1. «Методические аспекты повышения результативности обучающихся на ОГЭ по ФИЗИКЕ» 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0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размещена в Федеральном реестре ДПП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00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6"/>
                        </a:rPr>
                        <a:t>https://dppo.apkpro.ru/bank/detail/15463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«Совершенствование методики решения расчётных задач по химическим уравнениям в рамках углублённого изучения ХИМИИ в средней школе </a:t>
                      </a:r>
                    </a:p>
                    <a:p>
                      <a:pPr algn="ctr"/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 подготовке к ГИА»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«Совершенствование методики решения задач по биологии (вторая часть) в рамках углублённого изучения БИОЛОГИИ в средней школе при подготовке к ГИА»</a:t>
                      </a: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Учителя ФИЗИКИ, </a:t>
                      </a:r>
                      <a:r>
                        <a:rPr lang="ru-RU" sz="1100" b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ХИМИИ, БИОЛОГИИ </a:t>
                      </a: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(по</a:t>
                      </a:r>
                      <a:r>
                        <a:rPr lang="ru-RU" sz="1100" b="1" i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33-34 чел., всего 100 чел. )</a:t>
                      </a:r>
                      <a:endParaRPr lang="ru-RU" sz="1100" b="1" i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ГБОУ ДПО ЦПК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«Ресурсный центр </a:t>
                      </a:r>
                      <a:r>
                        <a:rPr lang="ru-RU" sz="1100" b="1" i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Сызрань</a:t>
                      </a:r>
                      <a:r>
                        <a:rPr lang="ru-RU" sz="1100" b="1" i="1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Самарской области»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ГАУ ДПО СО ИРО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(кафедра математического и естественнонаучного образования), </a:t>
                      </a: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028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.08-1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.08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«Профилактика и разрешение конфликтных ситуаций в образовательной организации средствами медиации»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kern="1200" dirty="0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размещена в Федеральном реестре ДПП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sng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7"/>
                        </a:rPr>
                        <a:t>https://dppo.apkpro.ru/bank/detail/15009</a:t>
                      </a:r>
                      <a:endParaRPr lang="ru-RU" sz="10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Преподаватели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профессиональных образовательных организаций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ГБУ ДПО СО Центр профессионального образования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Самарской области </a:t>
                      </a: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6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.08-2</a:t>
                      </a:r>
                      <a:r>
                        <a:rPr lang="en-US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.08</a:t>
                      </a: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«Профсоюз – инициатива, развитие, движение»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Председатели первичных профсоюзных организаций ОО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Профсоюзная организация </a:t>
                      </a:r>
                      <a:r>
                        <a:rPr lang="ru-RU" sz="1100" b="1" i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г.о</a:t>
                      </a:r>
                      <a:r>
                        <a:rPr lang="ru-RU" sz="1100" b="1" i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Сызрань профсоюза работников образования и науки РФ</a:t>
                      </a:r>
                      <a:endParaRPr lang="ru-RU" sz="11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554" marR="485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Стрелка вправо 2"/>
          <p:cNvSpPr/>
          <p:nvPr/>
        </p:nvSpPr>
        <p:spPr>
          <a:xfrm>
            <a:off x="128030" y="1347614"/>
            <a:ext cx="62754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128030" y="2139702"/>
            <a:ext cx="627546" cy="264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128030" y="3939902"/>
            <a:ext cx="627546" cy="2645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2885230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4" y="10246"/>
            <a:ext cx="762496" cy="77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797310" y="0"/>
            <a:ext cx="7519105" cy="750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r>
              <a:rPr lang="ru-RU" sz="2000" dirty="0">
                <a:solidFill>
                  <a:srgbClr val="0000FF"/>
                </a:solidFill>
              </a:rPr>
              <a:t>КУРСЫ ПОВЫШЕНИЯ КВАЛИФИКАЦИИ </a:t>
            </a:r>
          </a:p>
          <a:p>
            <a:pPr algn="ctr"/>
            <a:r>
              <a:rPr lang="ru-RU" sz="2000" dirty="0">
                <a:solidFill>
                  <a:srgbClr val="0000FF"/>
                </a:solidFill>
              </a:rPr>
              <a:t>«ОБРАЗОВАНИЕ: ВЗГЛЯД В БУДУЩЕЕ- 2025»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789064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" algn="ctr">
              <a:spcAft>
                <a:spcPts val="0"/>
              </a:spcAft>
            </a:pPr>
            <a:r>
              <a:rPr lang="ru-RU" sz="1400" dirty="0">
                <a:solidFill>
                  <a:srgbClr val="FF0000"/>
                </a:solidFill>
              </a:rPr>
              <a:t>СРЕДА: </a:t>
            </a:r>
            <a:r>
              <a:rPr lang="ru-RU" sz="1400" i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спортивно-массовые, культурно-развлекательные, познавательные и др. мероприятия силами специалистов учреждений дополнительного образования, </a:t>
            </a:r>
            <a:r>
              <a:rPr lang="ru-RU" sz="1400" i="1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Сызранского</a:t>
            </a:r>
            <a:r>
              <a:rPr lang="ru-RU" sz="1400" i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 филиала Центрального государственного архива Самарской области, экскурсии в филиал «</a:t>
            </a:r>
            <a:r>
              <a:rPr lang="ru-RU" sz="1400" i="1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СамГТУ</a:t>
            </a:r>
            <a:r>
              <a:rPr lang="ru-RU" sz="1400" i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» в г. Сызрани, </a:t>
            </a:r>
          </a:p>
          <a:p>
            <a:pPr indent="21590" algn="ctr">
              <a:spcAft>
                <a:spcPts val="0"/>
              </a:spcAft>
            </a:pPr>
            <a:r>
              <a:rPr lang="ru-RU" sz="1400" i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экскурсии по историческим местам </a:t>
            </a:r>
            <a:r>
              <a:rPr lang="ru-RU" sz="1400" i="1" dirty="0" err="1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г.о</a:t>
            </a:r>
            <a:r>
              <a:rPr lang="ru-RU" sz="1400" i="1" dirty="0">
                <a:solidFill>
                  <a:schemeClr val="tx1"/>
                </a:solidFill>
                <a:latin typeface="Times New Roman"/>
                <a:ea typeface="Calibri"/>
                <a:cs typeface="Times New Roman"/>
              </a:rPr>
              <a:t>. Сызрань, с. Усолье и др.</a:t>
            </a:r>
          </a:p>
        </p:txBody>
      </p:sp>
      <p:pic>
        <p:nvPicPr>
          <p:cNvPr id="2053" name="Рисунок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5" y="3226608"/>
            <a:ext cx="2184498" cy="19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Рисунок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6799" y="3233566"/>
            <a:ext cx="2221466" cy="193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 descr="C:\Users\Николаева И А\Desktop\ЛЕТО 2021\ГЛАЗ Ширина 4 м 10см Высота 2м 60 см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"/>
            <a:ext cx="816346" cy="699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Рисунок 2" descr="C:\Users\skm19\OneDrive\Рабочий стол\Казанский собор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526" y="3233566"/>
            <a:ext cx="2497972" cy="192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1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6446" y="3236494"/>
            <a:ext cx="2250353" cy="193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" y="1709844"/>
            <a:ext cx="9117964" cy="150897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7533768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-7276" y="123478"/>
            <a:ext cx="9144000" cy="84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 b="1">
                <a:solidFill>
                  <a:schemeClr val="hlink"/>
                </a:solidFill>
                <a:latin typeface="Times New Roman" panose="02020603050405020304" pitchFamily="18" charset="0"/>
                <a:ea typeface="Arial Unicode MS" pitchFamily="34" charset="-128"/>
              </a:defRPr>
            </a:lvl9pPr>
          </a:lstStyle>
          <a:p>
            <a:pPr algn="ctr"/>
            <a:endParaRPr lang="ru-RU" sz="2000" dirty="0">
              <a:solidFill>
                <a:srgbClr val="0000FF"/>
              </a:solidFill>
            </a:endParaRPr>
          </a:p>
          <a:p>
            <a:pPr algn="ctr"/>
            <a:r>
              <a:rPr lang="ru-RU" sz="2000" dirty="0">
                <a:solidFill>
                  <a:srgbClr val="0000FF"/>
                </a:solidFill>
              </a:rPr>
              <a:t>КУРСЫ ПОВЫШЕНИЯ КВАЛИФИКАЦИИ </a:t>
            </a:r>
          </a:p>
          <a:p>
            <a:pPr algn="ctr"/>
            <a:r>
              <a:rPr lang="ru-RU" sz="2000" dirty="0">
                <a:solidFill>
                  <a:srgbClr val="0000FF"/>
                </a:solidFill>
              </a:rPr>
              <a:t>«ОБРАЗОВАНИЕ: ВЗГЛЯД В БУДУЩЕЕ – 2024»</a:t>
            </a:r>
          </a:p>
          <a:p>
            <a:pPr algn="ctr"/>
            <a:endParaRPr lang="ru-RU" sz="2000" dirty="0">
              <a:solidFill>
                <a:srgbClr val="0000FF"/>
              </a:solidFill>
            </a:endParaRPr>
          </a:p>
        </p:txBody>
      </p:sp>
      <p:pic>
        <p:nvPicPr>
          <p:cNvPr id="6" name="Рисунок 5" descr="C:\Users\Николаева И А\Desktop\ЛЕТО 2021\ГЛАЗ Ширина 4 м 10см Высота 2м 60 см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"/>
            <a:ext cx="816346" cy="699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4" y="10246"/>
            <a:ext cx="762496" cy="771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65292" y="854732"/>
            <a:ext cx="797236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800" dirty="0">
                <a:solidFill>
                  <a:srgbClr val="FF0000"/>
                </a:solidFill>
                <a:ea typeface="Times New Roman" panose="02020603050405020304" pitchFamily="18" charset="0"/>
              </a:rPr>
              <a:t>РЕГИСТРАЦИЯ слушателей начнется в 9.00 </a:t>
            </a:r>
          </a:p>
          <a:p>
            <a:pPr algn="ctr" defTabSz="914400" eaLnBrk="1" hangingPunct="1">
              <a:spcAft>
                <a:spcPts val="0"/>
              </a:spcAft>
            </a:pPr>
            <a:r>
              <a:rPr lang="ru-RU" sz="2000" dirty="0">
                <a:solidFill>
                  <a:srgbClr val="FF0000"/>
                </a:solidFill>
              </a:rPr>
              <a:t>31 марта 2025 года </a:t>
            </a:r>
          </a:p>
          <a:p>
            <a:pPr algn="ctr"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и будет продолжаться до набора 100 слушателей на каждую смену, </a:t>
            </a:r>
          </a:p>
          <a:p>
            <a:pPr algn="ctr"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кроме смены с 3 по 9 августа для учителей физики, химии и биологии. Регистрация на данную смену будет завершена после набора  каждой категории слушателей по 33-34 чел.  </a:t>
            </a:r>
          </a:p>
          <a:p>
            <a:pPr algn="ctr">
              <a:spcAft>
                <a:spcPts val="0"/>
              </a:spcAft>
            </a:pPr>
            <a:r>
              <a:rPr lang="ru-RU" sz="1200" dirty="0">
                <a:solidFill>
                  <a:schemeClr val="tx1"/>
                </a:solidFill>
                <a:ea typeface="Times New Roman" panose="02020603050405020304" pitchFamily="18" charset="0"/>
              </a:rPr>
              <a:t>Ссылка для регистрации: </a:t>
            </a:r>
          </a:p>
          <a:p>
            <a:pPr algn="ctr">
              <a:spcAft>
                <a:spcPts val="0"/>
              </a:spcAft>
            </a:pPr>
            <a:r>
              <a:rPr lang="en-US" sz="1200" u="sng" dirty="0" smtClean="0">
                <a:solidFill>
                  <a:srgbClr val="0000FF"/>
                </a:solidFill>
                <a:ea typeface="Times New Roman" panose="02020603050405020304" pitchFamily="18" charset="0"/>
                <a:hlinkClick r:id="rId5"/>
              </a:rPr>
              <a:t>https</a:t>
            </a:r>
            <a:r>
              <a:rPr lang="en-US" sz="1200" u="sng" dirty="0">
                <a:solidFill>
                  <a:srgbClr val="0000FF"/>
                </a:solidFill>
                <a:ea typeface="Times New Roman" panose="02020603050405020304" pitchFamily="18" charset="0"/>
                <a:hlinkClick r:id="rId5"/>
              </a:rPr>
              <a:t>://forms.yandex.ru/u/67b593e690fa7be0597e1981/</a:t>
            </a:r>
            <a:r>
              <a:rPr lang="ru-RU" sz="1200" u="sng" dirty="0">
                <a:solidFill>
                  <a:srgbClr val="0000FF"/>
                </a:solidFill>
                <a:ea typeface="Times New Roman" panose="02020603050405020304" pitchFamily="18" charset="0"/>
              </a:rPr>
              <a:t>   </a:t>
            </a:r>
            <a:endParaRPr lang="ru-RU" sz="1200" u="sng" dirty="0" smtClean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1200" dirty="0" smtClean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1200" smtClean="0">
                <a:solidFill>
                  <a:srgbClr val="FF0000"/>
                </a:solidFill>
                <a:ea typeface="Times New Roman" panose="02020603050405020304" pitchFamily="18" charset="0"/>
              </a:rPr>
              <a:t>Подтвердите </a:t>
            </a:r>
            <a:r>
              <a:rPr lang="ru-RU" sz="1200" smtClean="0">
                <a:solidFill>
                  <a:srgbClr val="FF0000"/>
                </a:solidFill>
                <a:ea typeface="Times New Roman" panose="02020603050405020304" pitchFamily="18" charset="0"/>
              </a:rPr>
              <a:t>регистрацию </a:t>
            </a:r>
            <a:r>
              <a:rPr lang="ru-RU" sz="1200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по ссылке: </a:t>
            </a:r>
          </a:p>
          <a:p>
            <a:pPr algn="ctr">
              <a:spcAft>
                <a:spcPts val="0"/>
              </a:spcAft>
            </a:pPr>
            <a:r>
              <a:rPr lang="en-US" sz="1200" u="sng" dirty="0" smtClean="0">
                <a:solidFill>
                  <a:srgbClr val="0000FF"/>
                </a:solidFill>
                <a:ea typeface="Times New Roman" panose="02020603050405020304" pitchFamily="18" charset="0"/>
              </a:rPr>
              <a:t>https://forms.gle/7mAYkbVkmUGaJQr69</a:t>
            </a:r>
            <a:endParaRPr lang="ru-RU" sz="1200" u="sng" dirty="0" smtClean="0">
              <a:solidFill>
                <a:srgbClr val="0000FF"/>
              </a:solidFill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ru-RU" sz="1200" u="sng" dirty="0">
              <a:solidFill>
                <a:srgbClr val="0000FF"/>
              </a:solidFill>
              <a:ea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71154295"/>
              </p:ext>
            </p:extLst>
          </p:nvPr>
        </p:nvGraphicFramePr>
        <p:xfrm>
          <a:off x="416062" y="3291830"/>
          <a:ext cx="8352930" cy="1379938"/>
        </p:xfrm>
        <a:graphic>
          <a:graphicData uri="http://schemas.openxmlformats.org/drawingml/2006/table">
            <a:tbl>
              <a:tblPr firstRow="1" firstCol="1" bandRow="1"/>
              <a:tblGrid>
                <a:gridCol w="164734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876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5726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06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49002">
                <a:tc>
                  <a:txBody>
                    <a:bodyPr/>
                    <a:lstStyle/>
                    <a:p>
                      <a:pPr marR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Морозова </a:t>
                      </a:r>
                    </a:p>
                    <a:p>
                      <a:pPr marR="209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Оксана Владимировна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Директор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ГБУ ДПО ЦПК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6"/>
                        </a:rPr>
                        <a:t>cpk_ul@mail.ru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Организация заезда в ЦПК, проживания, питания, отъезда и др.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88 927 616 77 71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9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Николаева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Ирина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Методист ГБУ ДПО ЦПК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hlinkClick r:id="rId7"/>
                        </a:rPr>
                        <a:t>nicolaevaia@mail.ru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1178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Информационное, организационно- методическое сопровождение КПК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8 927 791 19 86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347864" y="3003798"/>
            <a:ext cx="2282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ea typeface="Times New Roman" panose="02020603050405020304" pitchFamily="18" charset="0"/>
              </a:rPr>
              <a:t>Контакты:</a:t>
            </a:r>
            <a:endParaRPr lang="ru-RU" dirty="0">
              <a:ea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7BC3C0A-A734-4375-919F-F74439F5FE4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835696" y="2499742"/>
            <a:ext cx="485775" cy="50482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1F5FCDF-B0C8-4F8F-AF3F-E4D24CB56E2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121" y="1834384"/>
            <a:ext cx="1003405" cy="100340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14556" y="4659982"/>
            <a:ext cx="3456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u="sng" dirty="0">
                <a:solidFill>
                  <a:schemeClr val="tx1"/>
                </a:solidFill>
                <a:hlinkClick r:id="rId10"/>
              </a:rPr>
              <a:t>http://centr-cpk.minobr63.ru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7BC3C0A-A734-4375-919F-F74439F5FE44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3208618">
            <a:off x="284021" y="4545676"/>
            <a:ext cx="485775" cy="5048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14489689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ownloader.disk.yandex.ru/preview/22a588a8355248ad49c4955c9ae3eec368c06c4e83da17f0e25137e57b4d076a/62f23ecd/Fn-mODz0_7I0NX0GU7qfFC-SNT_b3zJihicFRFgfWWeHRjXQ2yKbl0_JCZZyXBIIh5aby5HHIbovnP02BVa9Xw%3D%3D?uid=0&amp;filename=IMG_3268.JPG&amp;disposition=inline&amp;hash=&amp;limit=0&amp;content_type=image%2Fjpeg&amp;owner_uid=0&amp;tknv=v2&amp;size=1924x95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385" y="0"/>
            <a:ext cx="9167385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91680" y="4371950"/>
            <a:ext cx="49685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/>
                </a:solidFill>
              </a:rPr>
              <a:t>     </a:t>
            </a:r>
            <a:r>
              <a:rPr lang="ru-RU" dirty="0">
                <a:solidFill>
                  <a:schemeClr val="tx1"/>
                </a:solidFill>
              </a:rPr>
              <a:t>До  скорой встречи…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263120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36165</TotalTime>
  <Words>1380</Words>
  <Application>Microsoft Office PowerPoint</Application>
  <PresentationFormat>Экран (16:9)</PresentationFormat>
  <Paragraphs>447</Paragraphs>
  <Slides>11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Юлия П. Охременко</dc:creator>
  <cp:lastModifiedBy>user</cp:lastModifiedBy>
  <cp:revision>3218</cp:revision>
  <cp:lastPrinted>2025-02-25T12:41:01Z</cp:lastPrinted>
  <dcterms:created xsi:type="dcterms:W3CDTF">1601-01-01T00:00:00Z</dcterms:created>
  <dcterms:modified xsi:type="dcterms:W3CDTF">2025-03-06T09:56:33Z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