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1"/>
  </p:handoutMasterIdLst>
  <p:sldIdLst>
    <p:sldId id="256" r:id="rId2"/>
    <p:sldId id="294" r:id="rId3"/>
    <p:sldId id="301" r:id="rId4"/>
    <p:sldId id="306" r:id="rId5"/>
    <p:sldId id="302" r:id="rId6"/>
    <p:sldId id="303" r:id="rId7"/>
    <p:sldId id="298" r:id="rId8"/>
    <p:sldId id="261" r:id="rId9"/>
    <p:sldId id="27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914BC-4245-49B8-B4CE-1140AACE5953}" type="datetimeFigureOut">
              <a:rPr lang="ru-RU" smtClean="0"/>
              <a:t>29.08.2025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2D504-5068-465C-886B-5FE48786F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950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754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7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1478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409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1263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3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71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5568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915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42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09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CCECB59-ECBC-47AC-8609-477F04B66231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67DDE0-C078-4905-ACDF-5642553B94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2766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62718"/>
            <a:ext cx="8136904" cy="3600400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Подготовка участников школьного и муниципального этапов Всероссийской олимпиады школьников по </a:t>
            </a:r>
            <a:r>
              <a:rPr lang="ru-RU" sz="4000" b="1" dirty="0" smtClean="0"/>
              <a:t>труду (технологии) 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604258" y="5651628"/>
            <a:ext cx="56479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/>
              <a:t>Герасимова Ольга </a:t>
            </a:r>
            <a:r>
              <a:rPr lang="ru-RU" sz="2200" b="1" i="1" dirty="0" smtClean="0"/>
              <a:t>Владимировна,</a:t>
            </a:r>
            <a:endParaRPr lang="ru-RU" sz="2200" b="1" i="1" dirty="0"/>
          </a:p>
          <a:p>
            <a:r>
              <a:rPr lang="ru-RU" sz="2200" b="1" i="1" dirty="0"/>
              <a:t>у</a:t>
            </a:r>
            <a:r>
              <a:rPr lang="ru-RU" sz="2200" b="1" i="1" dirty="0" smtClean="0"/>
              <a:t>читель </a:t>
            </a:r>
            <a:r>
              <a:rPr lang="ru-RU" sz="2200" b="1" i="1" dirty="0"/>
              <a:t>труда (технологии) </a:t>
            </a:r>
            <a:endParaRPr lang="ru-RU" sz="2200" b="1" i="1" dirty="0" smtClean="0"/>
          </a:p>
          <a:p>
            <a:r>
              <a:rPr lang="ru-RU" sz="2200" b="1" i="1" dirty="0" smtClean="0"/>
              <a:t>ГБОУ СОШ № 6 </a:t>
            </a:r>
            <a:r>
              <a:rPr lang="ru-RU" sz="2200" b="1" i="1" dirty="0" err="1" smtClean="0"/>
              <a:t>г.о</a:t>
            </a:r>
            <a:r>
              <a:rPr lang="ru-RU" sz="2200" b="1" i="1" dirty="0" smtClean="0"/>
              <a:t>. Отрадный</a:t>
            </a:r>
            <a:endParaRPr lang="ru-RU" sz="2200" b="1" i="1" dirty="0"/>
          </a:p>
        </p:txBody>
      </p:sp>
      <p:pic>
        <p:nvPicPr>
          <p:cNvPr id="10" name="Рисунок 9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CADEC560-E0AE-42EE-9E2F-3F4BEF4627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98376"/>
            <a:ext cx="2304256" cy="3635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287D9197-4A85-4276-8FC4-67873E207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01B5B487-A1DE-47E1-B06D-F13BBCCA78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608" y="484631"/>
            <a:ext cx="4755389" cy="1638469"/>
          </a:xfrm>
        </p:spPr>
        <p:txBody>
          <a:bodyPr>
            <a:normAutofit/>
          </a:bodyPr>
          <a:lstStyle/>
          <a:p>
            <a:r>
              <a:rPr lang="ru-RU" b="1"/>
              <a:t>Цели и задачи олимпиады</a:t>
            </a: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2E45AF6B-4F42-45F1-A22C-AF0FCA898F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788" y="2443140"/>
            <a:ext cx="4729732" cy="3930227"/>
          </a:xfrm>
        </p:spPr>
        <p:txBody>
          <a:bodyPr>
            <a:normAutofit/>
          </a:bodyPr>
          <a:lstStyle/>
          <a:p>
            <a:pPr marL="3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у школьников интереса к изучению технологии;</a:t>
            </a:r>
          </a:p>
          <a:p>
            <a:pPr marL="3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компетенции у обучающихся по конструированию, моделированию в области технического творчества, рационализаторской и изобретательской деятельности; </a:t>
            </a:r>
          </a:p>
          <a:p>
            <a:pPr marL="3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у обучающихся способностей к проектной деятельности и владение проектным подходом; </a:t>
            </a:r>
          </a:p>
          <a:p>
            <a:pPr marL="3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понимания современных технологий и способность осваивать новые и разрабатывать не существующие еще сегодня технологии, формы информационной и материальной культуры, а также создания новых продуктов и услуг;</a:t>
            </a:r>
          </a:p>
          <a:p>
            <a:pPr marL="3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поощрение наиболее способных и талантливых учащихся и их творческих наставников – учителей технологии</a:t>
            </a:r>
          </a:p>
        </p:txBody>
      </p:sp>
      <p:pic>
        <p:nvPicPr>
          <p:cNvPr id="5" name="Рисунок 4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D96716BC-E7B3-40A7-B31A-6ADBD8BB90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909" y="2834293"/>
            <a:ext cx="2750617" cy="433979"/>
          </a:xfrm>
          <a:prstGeom prst="rect">
            <a:avLst/>
          </a:prstGeom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BAF83AE2-B4D3-AC82-BE51-251687792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4128" y="3589729"/>
            <a:ext cx="3200216" cy="240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637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BDF53-0F8F-4582-BF12-09C008BC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Участники школьного этапа олимпиады делятся на четыре группы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A8D04A-8D25-4B32-8BD3-CECB63DE1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первая группа </a:t>
            </a:r>
            <a:r>
              <a:rPr lang="ru-RU" dirty="0"/>
              <a:t>– обучающиеся 5 и 6 классов общеобразовательных организаций</a:t>
            </a:r>
          </a:p>
          <a:p>
            <a:r>
              <a:rPr lang="ru-RU" b="1" i="1" dirty="0"/>
              <a:t>вторая группа </a:t>
            </a:r>
            <a:r>
              <a:rPr lang="ru-RU" dirty="0"/>
              <a:t>– обучающиеся 7 и 8 классов общеобразовательных организаций</a:t>
            </a:r>
          </a:p>
          <a:p>
            <a:r>
              <a:rPr lang="ru-RU" b="1" i="1" dirty="0"/>
              <a:t>третья группа </a:t>
            </a:r>
            <a:r>
              <a:rPr lang="ru-RU" dirty="0"/>
              <a:t>– обучающиеся 9 классов общеобразовательных организаций </a:t>
            </a:r>
          </a:p>
          <a:p>
            <a:r>
              <a:rPr lang="ru-RU" b="1" i="1" dirty="0"/>
              <a:t>четвёртая группа </a:t>
            </a:r>
            <a:r>
              <a:rPr lang="ru-RU" dirty="0"/>
              <a:t>– обучающиеся 10 и 11 классов общеобразовательных организаций</a:t>
            </a:r>
          </a:p>
          <a:p>
            <a:endParaRPr lang="ru-RU" dirty="0"/>
          </a:p>
        </p:txBody>
      </p:sp>
      <p:pic>
        <p:nvPicPr>
          <p:cNvPr id="5" name="Рисунок 4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383864EE-D14C-4AB8-B0F0-1BF0C1209B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165304"/>
            <a:ext cx="2598277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1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Регламент проведения школьного и муниципального этапа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630134"/>
              </p:ext>
            </p:extLst>
          </p:nvPr>
        </p:nvGraphicFramePr>
        <p:xfrm>
          <a:off x="755576" y="1916832"/>
          <a:ext cx="8136903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457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Школьный этап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Муниципальный этап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20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Теоретический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45 мин.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 час (60 мин.)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20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Практический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2 часов (120 мин.)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2,5 часов (150 мин.)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44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Защита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5-7 мин. на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5-7 мин. на человека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9A7D71AD-1756-4AE1-9239-37B94E8CB1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58" y="6270643"/>
            <a:ext cx="2598277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2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C0294-98E3-41E4-A3A2-8A3F48DB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274638"/>
            <a:ext cx="8244408" cy="922114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вопросов в заданиях теоретического тура для обучающихся 5-11 классов школьного этапа олимпиады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F0B1AFE-8215-4E19-8606-8805083C90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136048"/>
              </p:ext>
            </p:extLst>
          </p:nvPr>
        </p:nvGraphicFramePr>
        <p:xfrm>
          <a:off x="755576" y="2060849"/>
          <a:ext cx="8085582" cy="4210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8485">
                  <a:extLst>
                    <a:ext uri="{9D8B030D-6E8A-4147-A177-3AD203B41FA5}">
                      <a16:colId xmlns:a16="http://schemas.microsoft.com/office/drawing/2014/main" val="506221533"/>
                    </a:ext>
                  </a:extLst>
                </a:gridCol>
                <a:gridCol w="1039022">
                  <a:extLst>
                    <a:ext uri="{9D8B030D-6E8A-4147-A177-3AD203B41FA5}">
                      <a16:colId xmlns:a16="http://schemas.microsoft.com/office/drawing/2014/main" val="1088378827"/>
                    </a:ext>
                  </a:extLst>
                </a:gridCol>
                <a:gridCol w="2001104">
                  <a:extLst>
                    <a:ext uri="{9D8B030D-6E8A-4147-A177-3AD203B41FA5}">
                      <a16:colId xmlns:a16="http://schemas.microsoft.com/office/drawing/2014/main" val="1583449356"/>
                    </a:ext>
                  </a:extLst>
                </a:gridCol>
                <a:gridCol w="1768697">
                  <a:extLst>
                    <a:ext uri="{9D8B030D-6E8A-4147-A177-3AD203B41FA5}">
                      <a16:colId xmlns:a16="http://schemas.microsoft.com/office/drawing/2014/main" val="645330224"/>
                    </a:ext>
                  </a:extLst>
                </a:gridCol>
                <a:gridCol w="1718274">
                  <a:extLst>
                    <a:ext uri="{9D8B030D-6E8A-4147-A177-3AD203B41FA5}">
                      <a16:colId xmlns:a16="http://schemas.microsoft.com/office/drawing/2014/main" val="776747844"/>
                    </a:ext>
                  </a:extLst>
                </a:gridCol>
              </a:tblGrid>
              <a:tr h="44088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Этап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Класс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вопросов в тестовых заданиях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баллов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49775"/>
                  </a:ext>
                </a:extLst>
              </a:tr>
              <a:tr h="1090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Теоретические задания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Творческое задание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397220"/>
                  </a:ext>
                </a:extLst>
              </a:tr>
              <a:tr h="440888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Школьный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78228"/>
                  </a:ext>
                </a:extLst>
              </a:tr>
              <a:tr h="440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7668005"/>
                  </a:ext>
                </a:extLst>
              </a:tr>
              <a:tr h="440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 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14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0471942"/>
                  </a:ext>
                </a:extLst>
              </a:tr>
              <a:tr h="440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14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9261937"/>
                  </a:ext>
                </a:extLst>
              </a:tr>
              <a:tr h="440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862149"/>
                  </a:ext>
                </a:extLst>
              </a:tr>
              <a:tr h="440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10-11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26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0121615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78F73809-A44B-4344-B659-403B3B0D9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378390"/>
            <a:ext cx="2598277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2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C3DB2-E85E-4E38-964F-30D9F499C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1143000"/>
          </a:xfrm>
        </p:spPr>
        <p:txBody>
          <a:bodyPr>
            <a:noAutofit/>
          </a:bodyPr>
          <a:lstStyle/>
          <a:p>
            <a:r>
              <a:rPr lang="ru-RU" alt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вопросов в заданиях теоретического тура для обучающихся 7-11 классов муниципального этапа олимпиады по технологии</a:t>
            </a:r>
            <a:r>
              <a:rPr lang="ru-RU" altLang="ru-RU" sz="2800" b="1" dirty="0">
                <a:latin typeface="+mn-lt"/>
              </a:rPr>
              <a:t/>
            </a:r>
            <a:br>
              <a:rPr lang="ru-RU" altLang="ru-RU" sz="2800" b="1" dirty="0">
                <a:latin typeface="+mn-lt"/>
              </a:rPr>
            </a:br>
            <a:endParaRPr lang="ru-RU" sz="2800" b="1" dirty="0">
              <a:latin typeface="+mn-lt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0EC47AD-2065-473B-9F0A-FC62C88EE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840814"/>
              </p:ext>
            </p:extLst>
          </p:nvPr>
        </p:nvGraphicFramePr>
        <p:xfrm>
          <a:off x="683568" y="1916832"/>
          <a:ext cx="8136902" cy="3990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5378">
                  <a:extLst>
                    <a:ext uri="{9D8B030D-6E8A-4147-A177-3AD203B41FA5}">
                      <a16:colId xmlns:a16="http://schemas.microsoft.com/office/drawing/2014/main" val="66855040"/>
                    </a:ext>
                  </a:extLst>
                </a:gridCol>
                <a:gridCol w="992305">
                  <a:extLst>
                    <a:ext uri="{9D8B030D-6E8A-4147-A177-3AD203B41FA5}">
                      <a16:colId xmlns:a16="http://schemas.microsoft.com/office/drawing/2014/main" val="166654060"/>
                    </a:ext>
                  </a:extLst>
                </a:gridCol>
                <a:gridCol w="1719996">
                  <a:extLst>
                    <a:ext uri="{9D8B030D-6E8A-4147-A177-3AD203B41FA5}">
                      <a16:colId xmlns:a16="http://schemas.microsoft.com/office/drawing/2014/main" val="4227563576"/>
                    </a:ext>
                  </a:extLst>
                </a:gridCol>
                <a:gridCol w="1653842">
                  <a:extLst>
                    <a:ext uri="{9D8B030D-6E8A-4147-A177-3AD203B41FA5}">
                      <a16:colId xmlns:a16="http://schemas.microsoft.com/office/drawing/2014/main" val="1437500723"/>
                    </a:ext>
                  </a:extLst>
                </a:gridCol>
                <a:gridCol w="1455381">
                  <a:extLst>
                    <a:ext uri="{9D8B030D-6E8A-4147-A177-3AD203B41FA5}">
                      <a16:colId xmlns:a16="http://schemas.microsoft.com/office/drawing/2014/main" val="2485602928"/>
                    </a:ext>
                  </a:extLst>
                </a:gridCol>
              </a:tblGrid>
              <a:tr h="44359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Этап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Класс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вопросов в тестовых заданиях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баллов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21449"/>
                  </a:ext>
                </a:extLst>
              </a:tr>
              <a:tr h="1091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Теоретические задания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Творческое задание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6588699"/>
                  </a:ext>
                </a:extLst>
              </a:tr>
              <a:tr h="443591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Муниципальный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 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5739703"/>
                  </a:ext>
                </a:extLst>
              </a:tr>
              <a:tr h="6462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4604481"/>
                  </a:ext>
                </a:extLst>
              </a:tr>
              <a:tr h="629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11294"/>
                  </a:ext>
                </a:extLst>
              </a:tr>
              <a:tr h="7060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10-11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5711929"/>
                  </a:ext>
                </a:extLst>
              </a:tr>
            </a:tbl>
          </a:graphicData>
        </a:graphic>
      </p:graphicFrame>
      <p:pic>
        <p:nvPicPr>
          <p:cNvPr id="3" name="Рисунок 2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FF184D16-344A-49BA-AFFD-3E541D24A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184201"/>
            <a:ext cx="2598277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2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CB28FD-17CD-4B3B-8764-D4B74238C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/>
              <a:t>Рекомендуется включать в олимпиадный вариант задания трех типов</a:t>
            </a:r>
          </a:p>
          <a:p>
            <a:pPr lvl="0"/>
            <a:r>
              <a:rPr lang="ru-RU" dirty="0"/>
              <a:t>задания, выявляющие знание участниками олимпиады предмета «Технология»</a:t>
            </a:r>
          </a:p>
          <a:p>
            <a:pPr lvl="0"/>
            <a:r>
              <a:rPr lang="ru-RU" dirty="0"/>
              <a:t>межпредметные задания, показывающие связь технологии с другими предметами школьного курса соответствующего класса</a:t>
            </a:r>
          </a:p>
          <a:p>
            <a:pPr lvl="0"/>
            <a:r>
              <a:rPr lang="ru-RU" dirty="0"/>
              <a:t>компетентностные задания, выявляющие умение участников применять системно-деятельностный подход к задачам реального мира</a:t>
            </a:r>
          </a:p>
          <a:p>
            <a:endParaRPr lang="ru-RU" dirty="0"/>
          </a:p>
        </p:txBody>
      </p:sp>
      <p:pic>
        <p:nvPicPr>
          <p:cNvPr id="2" name="Рисунок 1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74E4E58F-889A-48B2-801D-23B97592A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59416"/>
            <a:ext cx="2598277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8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Защита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0"/>
            <a:ext cx="8064896" cy="4525963"/>
          </a:xfrm>
        </p:spPr>
        <p:txBody>
          <a:bodyPr>
            <a:normAutofit/>
          </a:bodyPr>
          <a:lstStyle/>
          <a:p>
            <a:r>
              <a:rPr lang="ru-RU" dirty="0"/>
              <a:t>Участник олимпиады готовит пояснительную записку и презентацию проекта, представляет выполненное изделие на защиту. </a:t>
            </a:r>
          </a:p>
          <a:p>
            <a:r>
              <a:rPr lang="ru-RU" dirty="0"/>
              <a:t>Обучающиеся могут представлять проекты по виду доминирующей деятельности: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	</a:t>
            </a:r>
            <a:r>
              <a:rPr lang="ru-RU" i="1" dirty="0"/>
              <a:t>практико-ориентированные, 	исследовательские,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/>
              <a:t> 	творческие,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/>
              <a:t>	игровые.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i="1" dirty="0"/>
          </a:p>
          <a:p>
            <a:endParaRPr lang="ru-RU" dirty="0"/>
          </a:p>
        </p:txBody>
      </p:sp>
      <p:pic>
        <p:nvPicPr>
          <p:cNvPr id="5" name="Рисунок 4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2F8744D7-1444-4073-A7A5-47B468530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70643"/>
            <a:ext cx="2598277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05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6">
            <a:extLst>
              <a:ext uri="{FF2B5EF4-FFF2-40B4-BE49-F238E27FC236}">
                <a16:creationId xmlns:a16="http://schemas.microsoft.com/office/drawing/2014/main" id="{D1FDF194-C99A-4C11-8A97-58FF75F6EC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667762" y="630936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ECAB5A9-13C6-4C85-AB53-C7D8B89541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61AF6E9-4B93-40B2-8B38-913458C949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25B3B35-68ED-2169-8513-6CD40F69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2" y="954923"/>
            <a:ext cx="4406770" cy="46565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6000" spc="800"/>
              <a:t>Спасибо за внимание</a:t>
            </a:r>
          </a:p>
        </p:txBody>
      </p:sp>
      <p:sp>
        <p:nvSpPr>
          <p:cNvPr id="1037" name="Freeform 22">
            <a:extLst>
              <a:ext uri="{FF2B5EF4-FFF2-40B4-BE49-F238E27FC236}">
                <a16:creationId xmlns:a16="http://schemas.microsoft.com/office/drawing/2014/main" id="{ABC09BDB-AC6B-4DE3-8EA9-4C713A504F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5182108" y="0"/>
            <a:ext cx="396188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ED84502-4BCE-E1EC-ECC9-A0A9210D1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4708" y="1633427"/>
            <a:ext cx="2996691" cy="72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компьютер, часы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B9974AA-EEBC-4BD8-A938-8334D75BF8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06" y="4628739"/>
            <a:ext cx="2996692" cy="47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58400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1530</TotalTime>
  <Words>376</Words>
  <Application>Microsoft Office PowerPoint</Application>
  <PresentationFormat>Экран (4:3)</PresentationFormat>
  <Paragraphs>100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SimSun</vt:lpstr>
      <vt:lpstr>Arial</vt:lpstr>
      <vt:lpstr>Calibri</vt:lpstr>
      <vt:lpstr>Corbel</vt:lpstr>
      <vt:lpstr>Gill Sans MT</vt:lpstr>
      <vt:lpstr>Impact</vt:lpstr>
      <vt:lpstr>Times New Roman</vt:lpstr>
      <vt:lpstr>Эмблема</vt:lpstr>
      <vt:lpstr>Подготовка участников школьного и муниципального этапов Всероссийской олимпиады школьников по труду (технологии)  </vt:lpstr>
      <vt:lpstr>Цели и задачи олимпиады</vt:lpstr>
      <vt:lpstr>Участники школьного этапа олимпиады делятся на четыре группы</vt:lpstr>
      <vt:lpstr>Регламент проведения школьного и муниципального этапа</vt:lpstr>
      <vt:lpstr>Количество вопросов в заданиях теоретического тура для обучающихся 5-11 классов школьного этапа олимпиады</vt:lpstr>
      <vt:lpstr>Количество вопросов в заданиях теоретического тура для обучающихся 7-11 классов муниципального этапа олимпиады по технологии </vt:lpstr>
      <vt:lpstr>Презентация PowerPoint</vt:lpstr>
      <vt:lpstr>Защита проектов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16-1</dc:creator>
  <cp:lastModifiedBy>User</cp:lastModifiedBy>
  <cp:revision>71</cp:revision>
  <cp:lastPrinted>2025-08-29T09:16:43Z</cp:lastPrinted>
  <dcterms:created xsi:type="dcterms:W3CDTF">2019-10-29T13:51:25Z</dcterms:created>
  <dcterms:modified xsi:type="dcterms:W3CDTF">2025-08-29T09:16:59Z</dcterms:modified>
</cp:coreProperties>
</file>