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0B164-B1FB-6727-AD1C-B7D3D9A70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23C56F-1FC9-6152-07CD-6E7686A19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9459B0-BBD0-EFC5-F963-7A16AB170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DBC4E3-695F-3D72-89EC-9B3D012A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59CE9-C4D7-97BE-DFDF-EE7933D94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62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8A13E-6893-B7EB-3941-D88A94473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9188FB-1A1D-F471-61A3-5CBD5E8CE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C6B94-4246-38A2-3948-074C0D95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A9E5E2-E28E-1D49-2924-F2AA24C2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B824B4-E13E-CE7E-99F5-B0004829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54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3B186-5F7E-5261-9CC8-53526E2F3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87D8D9-BBFB-BE6E-B195-DDB90E22F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F8A3CD-CDEE-148D-AE1C-82EC7E53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9854F7-DCC8-54A5-510C-51662F9C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ACB30-C661-F318-9AAC-2729ACE20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90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D4E77-0D39-D94C-7E3D-3F43B0FD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18B207-0BF6-B83F-4B41-1AA90A2A3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721F6B-B38F-D518-52CC-6A89386CF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40833A-1922-8544-267F-48314F3A3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96930B-4507-D038-31F5-F2F29E24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2E99C4-DB37-66DF-D0DD-460799923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5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452FC-DC13-CDCB-FBE4-19564740D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9E2267-4452-8E8E-40CD-0428368C9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C7E5F2-FCA3-9DBD-4FE0-FD9C9E4E4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069185-6050-C070-5FFB-156A475AE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076D48-F4B0-8C9E-6FFC-6A055ABB7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A04DFD-81EA-9C86-8DCB-696ED9BA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E8E9FF-5679-5783-964D-86005616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A20477-D20C-3700-AABF-80184B5E6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43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7E753-35A1-C914-AC7D-1ACE9607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CFEA38-1DCD-36C8-AD42-395C0F54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BAAE43-2708-E69A-5C18-F61F34E7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FC38A7D-8B1B-35B4-012D-6B7C1B10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236598-7B33-B569-FFD6-7F1711A1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B3E61F-889A-63BC-6B15-53C234B4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54C57D-BA83-4C6E-D359-0BEBC107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20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5B9DD-BEE3-F9B8-CBC3-5C6F9BF2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3C2C8F-C232-0B4C-182D-35D14CDFA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26E45D-3ABD-644D-28DC-E0B17E1C6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697EB0-B5C3-B162-36DF-83CB52EDB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8B31B7-93E2-3E55-E210-5B3D23AE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BDFC1F-998F-4595-3841-E638FE5F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4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B7B64-A4AA-8BE6-DD26-A6B2B85F2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1A134F-B837-7F0A-EAE3-328C01BEC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EBC934-277B-C922-5E56-F2D9E66F9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D3653E-CC55-00D3-E2BC-CC492E0C0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2DB2DC-4565-DC7A-BC7B-E4712A73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9EB70C-4E7E-176D-D14C-ABBDFE44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98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D0DB5-7748-5F5F-6D7C-CC7F5ADD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C5CB16-476F-85B4-C401-841E8ABB2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DC609D-C2BB-0BBA-D2AA-BF8CCC6E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264BF4-F1E9-B096-A10C-295A4889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E4648-E3CD-22C9-7898-314034B95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14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272B80-A741-DFB9-2035-CDBFFC209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35CCA4-658C-F956-647C-A79CCDC8C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3C9F3-0F61-D28A-19E1-005D4F1C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2DD242-17B4-C65B-A917-11E8BB09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1299B-DB30-187C-E9A1-C36ECDBE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46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4DE32-7ED8-7931-77BA-0281E79D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C273BE-396A-ECDB-8453-C46373EC2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FD71AE-AF4A-CCBD-665C-BC9403DFF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B6002-7B33-4F6E-A317-27E4F76B32C8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1C35F9-A1C3-5B54-0CE8-33F6A813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53F4B8-AA3E-98FC-432B-7930BE4C3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30718-F609-4AB6-BC66-180C864B9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07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hyperlink" Target="https://&#1089;&#1086;&#1076;&#1077;&#1088;&#1078;&#1072;&#1085;&#1080;&#1077;&#1086;&#1073;&#1088;&#1072;&#1079;&#1086;&#1074;&#1072;&#1085;&#1080;&#1103;.&#1088;&#1092;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.me/instrao" TargetMode="External"/><Relationship Id="rId4" Type="http://schemas.openxmlformats.org/officeDocument/2006/relationships/hyperlink" Target="https://vk.com/instisr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wp-content/uploads/2025/03/mp_effektivnye_metodiki_i_tehnologii_soo.pdf" TargetMode="External"/><Relationship Id="rId2" Type="http://schemas.openxmlformats.org/officeDocument/2006/relationships/hyperlink" Target="https://edsoo.ru/2024/12/05/sbornik-tipovyh-zadanij-dlya-tekushhego-oczenivaniya-po-uchebnym-predmetam-russkij-yazyk-literatura-inostrannyj-yazyk-5-klass-2024-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soo.ru/2024/12/23/sbornik-tipovyh-zadanij-dlya-tekushhego-oczenivaniya-po-uchebnym-predmetam-russkij-yazyk-literatura-inostrannyj-yazyk-5-klass-2024-g-2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7059D-6F26-3B6B-B1FD-516B3AAEA8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Информационно-методические рекомендации об особенностях преподавания УЧЕБНОГО ПРЕДМЕТА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«ИНОСТРАННЫЙ ЯЗЫК» В 2025/2026 УЧЕБНОМ ГОДУ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93723F-293A-F1E3-6493-1E9D7CC80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5273" y="4404678"/>
            <a:ext cx="9410007" cy="1655762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Сивкова С.А.,</a:t>
            </a:r>
          </a:p>
          <a:p>
            <a:pPr algn="r"/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английского языка </a:t>
            </a:r>
          </a:p>
          <a:p>
            <a:pPr algn="r"/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3 «ОЦ» с. </a:t>
            </a:r>
            <a:r>
              <a:rPr lang="ru-RU" sz="6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Кинель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-Черкассы, </a:t>
            </a:r>
          </a:p>
          <a:p>
            <a:pPr algn="r"/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ТУМО учителей 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иностранного языка</a:t>
            </a:r>
            <a:endParaRPr lang="ru-RU" sz="6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/>
          </a:p>
          <a:p>
            <a:r>
              <a:rPr lang="ru-RU" sz="80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66200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AB094-821B-041C-CD08-2168CC67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06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Нормативно-правовые документы, обеспечивающие организацию образовательной деятельности по учебному предмету «Иностранный язык» в 2025/2026 учебном году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7DB126-BDD6-7CB7-C6C6-76D22FAC5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094"/>
            <a:ext cx="10515600" cy="5230905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– Федеральный закон от 29 декабря 2012 г. № 273-ФЗ «Об образовании в Российской Федерации»; </a:t>
            </a:r>
          </a:p>
          <a:p>
            <a:r>
              <a:rPr lang="ru-RU" dirty="0"/>
              <a:t>– Федеральный государственный образовательный стандарт основного общего образования (утв. приказом </a:t>
            </a:r>
            <a:r>
              <a:rPr lang="ru-RU" dirty="0" err="1"/>
              <a:t>Минпросвещения</a:t>
            </a:r>
            <a:r>
              <a:rPr lang="ru-RU" dirty="0"/>
              <a:t> России от 31 мая 2021 г. № 287) (далее – ФГОС ООО); </a:t>
            </a:r>
          </a:p>
          <a:p>
            <a:r>
              <a:rPr lang="ru-RU" dirty="0"/>
              <a:t>– Федеральный государственный образовательный стандарт среднего общего образования (утв. приказом Минобрнауки России от 17 мая 2012 г. № 413 (далее – ФГОС СОО); </a:t>
            </a:r>
          </a:p>
          <a:p>
            <a:r>
              <a:rPr lang="ru-RU" dirty="0"/>
              <a:t>– Федеральная образовательная программа основного общего образования (утв. приказом </a:t>
            </a:r>
            <a:r>
              <a:rPr lang="ru-RU" dirty="0" err="1"/>
              <a:t>Минпросвещения</a:t>
            </a:r>
            <a:r>
              <a:rPr lang="ru-RU" dirty="0"/>
              <a:t> России от 18 мая 2023 г. № 370) (далее – ФОП ООО); </a:t>
            </a:r>
          </a:p>
          <a:p>
            <a:r>
              <a:rPr lang="ru-RU" dirty="0"/>
              <a:t>– Федеральная образовательная программа среднего общего образования (утв. приказом </a:t>
            </a:r>
            <a:r>
              <a:rPr lang="ru-RU" dirty="0" err="1"/>
              <a:t>Минпросвещения</a:t>
            </a:r>
            <a:r>
              <a:rPr lang="ru-RU" dirty="0"/>
              <a:t> России от 18 мая 2023 г. № 371) (далее – ФОП СОО); </a:t>
            </a:r>
          </a:p>
          <a:p>
            <a:r>
              <a:rPr lang="ru-RU" dirty="0"/>
              <a:t>– 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01 февраля 2024 г. № 62 «О внесении изменений в некоторые приказы Министерства просвещения Российской Федерации, касающиеся федеральных образовательных программ основного общего образования и среднего общего образования»; </a:t>
            </a:r>
          </a:p>
          <a:p>
            <a:r>
              <a:rPr lang="ru-RU" dirty="0"/>
              <a:t>– 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05 ноября 2024 г. № 769 «Об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деятельность, и установлении предельного срока использования исключенных учебников и разработанных в комплекте с ними учебных пособий»; </a:t>
            </a:r>
          </a:p>
          <a:p>
            <a:r>
              <a:rPr lang="ru-RU" dirty="0"/>
              <a:t>– 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09 октября 2024 г. № 704 «О 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образования»; </a:t>
            </a:r>
          </a:p>
          <a:p>
            <a:r>
              <a:rPr lang="ru-RU" dirty="0"/>
              <a:t>– 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12 февраля 2025 г. № 93 «О внесении изменения в подпункт 18.3.1 пункта 18.3 федерального государственного образовательного стандарта среднего общего образования, утвержденного приказом Министерства образования и науки Российской Федерации от 17 мая 2012 г. № 413»; </a:t>
            </a:r>
          </a:p>
          <a:p>
            <a:r>
              <a:rPr lang="ru-RU" dirty="0"/>
              <a:t>– 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7 октября 2022 г. № 888 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22 марта 2021 г. № 115».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393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5E6E3-1993-C1C4-132C-E638ADF9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Преподавание иностранного языка на уровне основного общего образования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4645C9-47F7-3553-2CC8-92FFDBE94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/>
              <a:t>Цель изучения иностранных языков</a:t>
            </a:r>
            <a:r>
              <a:rPr lang="ru-RU" dirty="0"/>
              <a:t>:</a:t>
            </a:r>
          </a:p>
          <a:p>
            <a:r>
              <a:rPr lang="ru-RU" dirty="0"/>
              <a:t>формирование коммуникативной культуры обучающихся</a:t>
            </a:r>
          </a:p>
          <a:p>
            <a:r>
              <a:rPr lang="ru-RU" dirty="0"/>
              <a:t> осознание роли иностранного языка как инструмента межличностного и межкультурного взаимодействия</a:t>
            </a:r>
          </a:p>
          <a:p>
            <a:r>
              <a:rPr lang="ru-RU" dirty="0"/>
              <a:t>общее речевое развитию обучающихся</a:t>
            </a:r>
          </a:p>
          <a:p>
            <a:r>
              <a:rPr lang="ru-RU" dirty="0"/>
              <a:t> воспитание гражданской идентичности</a:t>
            </a:r>
          </a:p>
          <a:p>
            <a:r>
              <a:rPr lang="ru-RU" dirty="0"/>
              <a:t> расширение кругозора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27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7DB05-D38F-9FD5-AF9A-F2DD5899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Концентрический принцип построения программы по иностранному языку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373A4-8B51-955A-0D2B-6729254DC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процессе обучения освоенные на определенном этапе грамматические формы и конструкции повторяются и закрепляются на новом лексическом материале и расширяющемся тематическом содержании речи. </a:t>
            </a:r>
          </a:p>
        </p:txBody>
      </p:sp>
    </p:spTree>
    <p:extLst>
      <p:ext uri="{BB962C8B-B14F-4D97-AF65-F5344CB8AC3E}">
        <p14:creationId xmlns:p14="http://schemas.microsoft.com/office/powerpoint/2010/main" val="303346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58505-87F5-04BC-D916-47FF7F5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Формирование коммуникативной компетенции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3DFCE9-DE58-C5C8-2383-618FAC6E4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предпороговый</a:t>
            </a:r>
            <a:r>
              <a:rPr lang="ru-RU" dirty="0"/>
              <a:t> </a:t>
            </a:r>
            <a:r>
              <a:rPr lang="ru-RU" dirty="0" err="1"/>
              <a:t>уровнь</a:t>
            </a:r>
            <a:r>
              <a:rPr lang="ru-RU" dirty="0"/>
              <a:t> (А2/А2+) </a:t>
            </a:r>
          </a:p>
          <a:p>
            <a:r>
              <a:rPr lang="ru-RU" dirty="0"/>
              <a:t>развитие речевой компетенции через говорение, аудирование, чтение, письмо, </a:t>
            </a:r>
          </a:p>
          <a:p>
            <a:r>
              <a:rPr lang="ru-RU" dirty="0"/>
              <a:t>овладение языковыми средствами (фонетическими, орфографическими, лексическими, грамматическими ) , </a:t>
            </a:r>
          </a:p>
          <a:p>
            <a:r>
              <a:rPr lang="ru-RU" dirty="0"/>
              <a:t>формирование социокультурной (межкультурной)и компенсаторной компетенции</a:t>
            </a:r>
          </a:p>
        </p:txBody>
      </p:sp>
    </p:spTree>
    <p:extLst>
      <p:ext uri="{BB962C8B-B14F-4D97-AF65-F5344CB8AC3E}">
        <p14:creationId xmlns:p14="http://schemas.microsoft.com/office/powerpoint/2010/main" val="142356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A2FA9-A8D7-FC8E-DA90-2B5ED3271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Преподавание иностранного языка на уровне среднего общего образования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DF6E33-35A7-9C9C-E466-0429A8A6A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Предметные результаты: формирование речевых/ коммуникативных умений и языковых навыков, необходимых обучающимся для продолжения образования в системе среднего профессионального образования, трудоустройства.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12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16C7DA4-2FC8-8D94-B8C4-C04DE0CFE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82" y="365125"/>
            <a:ext cx="11201400" cy="1325563"/>
          </a:xfrm>
        </p:spPr>
        <p:txBody>
          <a:bodyPr/>
          <a:lstStyle/>
          <a:p>
            <a:r>
              <a:rPr lang="ru-RU" dirty="0"/>
              <a:t>Базовый  уровень           Углубленный уровень       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4E1BA95-9775-AE4C-384C-BBE9616B11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Достижение порогового уровня В1</a:t>
            </a:r>
          </a:p>
          <a:p>
            <a:r>
              <a:rPr lang="ru-RU" dirty="0"/>
              <a:t>повседневный стиль коммуникации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Кол-во часов в неделю: 3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6B37C5-B2EF-BBE7-63A7-C9B88F335C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Достижение порогового продвинутого уровня В1+/ В2</a:t>
            </a:r>
          </a:p>
          <a:p>
            <a:r>
              <a:rPr lang="ru-RU" dirty="0"/>
              <a:t>деловая, профессиональная коммуникация (</a:t>
            </a:r>
            <a:r>
              <a:rPr lang="ru-RU" i="1" dirty="0"/>
              <a:t>деловые обсуждения/переговоры/ круглые столы, деловая корреспонденция, заполнение разного рода бланков)</a:t>
            </a:r>
          </a:p>
          <a:p>
            <a:endParaRPr lang="ru-RU" i="1" dirty="0"/>
          </a:p>
          <a:p>
            <a:r>
              <a:rPr lang="ru-RU" dirty="0"/>
              <a:t>Кол-во часов в неделю: 5</a:t>
            </a:r>
          </a:p>
        </p:txBody>
      </p:sp>
    </p:spTree>
    <p:extLst>
      <p:ext uri="{BB962C8B-B14F-4D97-AF65-F5344CB8AC3E}">
        <p14:creationId xmlns:p14="http://schemas.microsoft.com/office/powerpoint/2010/main" val="3424362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942A32F-2651-58EE-BADC-9EC65059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CC384C6-B710-3216-8B5C-672DB26A7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2025/2026 учебном году образовательная организация вправе использовать закупленные ранее учебники и учебные пособия из федерального перечня учебников, утвержденного приказом </a:t>
            </a:r>
            <a:r>
              <a:rPr lang="ru-RU" dirty="0" err="1"/>
              <a:t>Минпросвещения</a:t>
            </a:r>
            <a:r>
              <a:rPr lang="ru-RU" dirty="0"/>
              <a:t> России от 05 ноября 2024 г. № 769.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60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57877-5741-70D1-E705-0B671AF5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Организация информирования учителей по вопросам реализации программ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5C85E0-1D34-61B6-4137-D5E81203F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ФГБНУ «Институт содержания и методов обучения им. В.С. Леднева» (ФГБНУ «ИСМО им. В.С. Леднева») посредством размещения материалов на официальных ресурсах: </a:t>
            </a:r>
          </a:p>
          <a:p>
            <a:r>
              <a:rPr lang="ru-RU" u="sng" dirty="0">
                <a:hlinkClick r:id="rId2"/>
              </a:rPr>
              <a:t>https://содержаниеобразования.рф</a:t>
            </a:r>
            <a:r>
              <a:rPr lang="ru-RU" dirty="0"/>
              <a:t> </a:t>
            </a:r>
          </a:p>
          <a:p>
            <a:r>
              <a:rPr lang="ru-RU" u="sng" dirty="0">
                <a:hlinkClick r:id="rId3"/>
              </a:rPr>
              <a:t>https://edsoo.ru/</a:t>
            </a:r>
            <a:r>
              <a:rPr lang="ru-RU" dirty="0"/>
              <a:t> </a:t>
            </a:r>
          </a:p>
          <a:p>
            <a:r>
              <a:rPr lang="ru-RU" u="sng" dirty="0">
                <a:hlinkClick r:id="rId4"/>
              </a:rPr>
              <a:t>https://vk.com/instisro</a:t>
            </a:r>
            <a:r>
              <a:rPr lang="ru-RU" dirty="0"/>
              <a:t> </a:t>
            </a:r>
          </a:p>
          <a:p>
            <a:r>
              <a:rPr lang="ru-RU" u="sng" dirty="0">
                <a:hlinkClick r:id="rId5"/>
              </a:rPr>
              <a:t>https://t.me/instrao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501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42543-8421-3CBB-5079-9BA3360E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пособия и рекомендации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преподавания в условиях обновленных ФГОС ООО и ФГОС СОО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9790BF-6556-C673-B7F2-9A5D60B0E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Сборник типовых заданий для текущего оценивания по учебным предметам «Русский язык», «Литература», «Иностранный язык». 5 класс. – URL: </a:t>
            </a:r>
            <a:r>
              <a:rPr lang="ru-RU" u="sng" dirty="0">
                <a:hlinkClick r:id="rId2"/>
              </a:rPr>
              <a:t>https://edsoo.ru/2024/12/05/sbornik-tipovyh-zadanij-dlya-tekushhego-oczenivaniya-po-uchebnym-predmetam-russkij-yazyk-literatura-inostrannyj-yazyk-5-klass-2024-g/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Методические рекомендации «Эффективные методики и технологии в достижении метапредметных результатов на уроках предметов филологического цикла. 10–11 классы». – URL: </a:t>
            </a:r>
            <a:r>
              <a:rPr lang="ru-RU" u="sng" dirty="0">
                <a:hlinkClick r:id="rId3"/>
              </a:rPr>
              <a:t>https://edsoo.ru/wp-content/uploads/2025/03/mp_effektivnye_metodiki_i_tehnologii_soo.pdf</a:t>
            </a:r>
            <a:endParaRPr lang="ru-RU" dirty="0"/>
          </a:p>
          <a:p>
            <a:r>
              <a:rPr lang="ru-RU" dirty="0"/>
              <a:t>• Методические рекомендации «Система оценки достижений планируемых предметных результатов освоения учебного предмета «Иностранный язык». 10–11 классы». – URL: </a:t>
            </a:r>
            <a:r>
              <a:rPr lang="ru-RU" u="sng" dirty="0">
                <a:hlinkClick r:id="rId4"/>
              </a:rPr>
              <a:t>https://edsoo.ru/2024/12/23/sbornik-tipovyh-zadanij-dlya-tekushhego-oczenivaniya-po-uchebnym-predmetam-russkij-yazyk-literatura-inostrannyj-yazyk-5-klass-2024-g-2/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12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4B90E-6163-AC7B-09D5-F784FC30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9851"/>
          </a:xfrm>
        </p:spPr>
        <p:txBody>
          <a:bodyPr>
            <a:normAutofit fontScale="90000"/>
          </a:bodyPr>
          <a:lstStyle/>
          <a:p>
            <a:pPr algn="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ОЦЕНКИ ДОСТИЖЕНИЯ ОБУЧАЮЩИМИСЯ ПЛАНИРУЕМЫХ РЕЗУЛЬТАТОВ ОСВОЕНИЯ ОБРАЗОВАТЕЛЬНЫХ ПРОГРАММ НА УРОВНЯХ ОСНОВНОГО ОБЩЕГО И СРЕДНЕГО ОБЩЕГО ОБРАЗОВАНИЯ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ПРЕДМЕТ «ИНОСТРАННЫЙ ЯЗЫК»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3C39F4-1E22-9592-F2D7-2824A4B41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Говорение . Общие критерии оценивания.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При оценивании ответа ученика рекомендуется руководствоваться следующими основными критериями: </a:t>
            </a:r>
          </a:p>
          <a:p>
            <a:pPr marL="0" indent="0">
              <a:buNone/>
            </a:pPr>
            <a:r>
              <a:rPr lang="ru-RU" dirty="0"/>
              <a:t>– решение коммуникативной задачи (включая достижение цели общения, стилистическое соответствие); </a:t>
            </a:r>
          </a:p>
          <a:p>
            <a:pPr marL="0" indent="0">
              <a:buNone/>
            </a:pPr>
            <a:r>
              <a:rPr lang="ru-RU" dirty="0"/>
              <a:t>– языковая правильность (лексическая, грамматическая, фонетическая); </a:t>
            </a:r>
          </a:p>
          <a:p>
            <a:pPr marL="0" indent="0">
              <a:buNone/>
            </a:pPr>
            <a:r>
              <a:rPr lang="ru-RU" dirty="0"/>
              <a:t>– организация и логичность высказывания; </a:t>
            </a:r>
          </a:p>
          <a:p>
            <a:pPr marL="0" indent="0">
              <a:buNone/>
            </a:pPr>
            <a:r>
              <a:rPr lang="ru-RU" dirty="0"/>
              <a:t>– продуктивный характер/самостоятельность высказывания (для продуктивных высказываний) и фактическая точность (для репродуктивных высказываний).</a:t>
            </a:r>
          </a:p>
        </p:txBody>
      </p:sp>
    </p:spTree>
    <p:extLst>
      <p:ext uri="{BB962C8B-B14F-4D97-AF65-F5344CB8AC3E}">
        <p14:creationId xmlns:p14="http://schemas.microsoft.com/office/powerpoint/2010/main" val="353834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9C10C-1EF3-A274-2D45-56F6A4E3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5–11 классах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федеральной рабочей программой объем высказывания составляет: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B6D0D2C-4648-BBAB-68B5-130E5ACB11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418234"/>
              </p:ext>
            </p:extLst>
          </p:nvPr>
        </p:nvGraphicFramePr>
        <p:xfrm>
          <a:off x="838200" y="1465728"/>
          <a:ext cx="10860741" cy="4827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3447">
                  <a:extLst>
                    <a:ext uri="{9D8B030D-6E8A-4147-A177-3AD203B41FA5}">
                      <a16:colId xmlns:a16="http://schemas.microsoft.com/office/drawing/2014/main" val="3677022232"/>
                    </a:ext>
                  </a:extLst>
                </a:gridCol>
                <a:gridCol w="2991527">
                  <a:extLst>
                    <a:ext uri="{9D8B030D-6E8A-4147-A177-3AD203B41FA5}">
                      <a16:colId xmlns:a16="http://schemas.microsoft.com/office/drawing/2014/main" val="2897686575"/>
                    </a:ext>
                  </a:extLst>
                </a:gridCol>
                <a:gridCol w="6335767">
                  <a:extLst>
                    <a:ext uri="{9D8B030D-6E8A-4147-A177-3AD203B41FA5}">
                      <a16:colId xmlns:a16="http://schemas.microsoft.com/office/drawing/2014/main" val="2513898657"/>
                    </a:ext>
                  </a:extLst>
                </a:gridCol>
              </a:tblGrid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монолог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2473965"/>
                  </a:ext>
                </a:extLst>
              </a:tr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5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 фраз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5594565"/>
                  </a:ext>
                </a:extLst>
              </a:tr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6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7-8 фраз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7024574"/>
                  </a:ext>
                </a:extLst>
              </a:tr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7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 фраз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6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14833"/>
                  </a:ext>
                </a:extLst>
              </a:tr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8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9-10 фраз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7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348284"/>
                  </a:ext>
                </a:extLst>
              </a:tr>
              <a:tr h="482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9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фраз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8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3229553"/>
                  </a:ext>
                </a:extLst>
              </a:tr>
              <a:tr h="9654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10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14 база, до 16 угл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8 реплик база, до 10 реплик для каждого  собеседника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0439071"/>
                  </a:ext>
                </a:extLst>
              </a:tr>
              <a:tr h="9654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effectLst/>
                        </a:rPr>
                        <a:t>11 класс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14-15 база, 17-18 угл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9 реплик база, до 10 реплик для каждого  собеседника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4670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9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D72A6-9DFF-1ADA-2EA6-43E86929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Представлены результаты работы с текстом в качестве устных и письменных высказываний: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1EB5E2-F05A-9782-1E1E-669267503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устный пересказ или письменное изложение с трансформацией прочитанного текста, пересказ (изложение) с продолжением/развитием сюжета текста, изложение с элементами сочинения (8–9 классы), </a:t>
            </a:r>
          </a:p>
          <a:p>
            <a:r>
              <a:rPr lang="ru-RU" dirty="0"/>
              <a:t>устное или письменное высказывание своего мнения/оценочного суждения по проблеме текста</a:t>
            </a:r>
          </a:p>
          <a:p>
            <a:r>
              <a:rPr lang="ru-RU" dirty="0"/>
              <a:t>сообщение, доклад, описание (персонажей/ реальных лиц и неодушевленных предметов/местности), комментирование картинки/фотографии/графики (9 класс)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1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07BE4-9237-93BD-62BE-71336AD4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0CA775-DD34-8B81-480B-A1FCA8B2B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A30681-E191-4EFE-1785-7914A5646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19" t="20392" r="10702" b="12941"/>
          <a:stretch>
            <a:fillRect/>
          </a:stretch>
        </p:blipFill>
        <p:spPr>
          <a:xfrm>
            <a:off x="1680881" y="-1"/>
            <a:ext cx="9830595" cy="699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45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72229-8748-2D13-C3E1-22B25F754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EE7EA-D240-1AA9-114E-DFE4438A9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1853DE-BBD6-B53D-3981-1E6569E22D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49" t="14286" r="19648" b="6212"/>
          <a:stretch>
            <a:fillRect/>
          </a:stretch>
        </p:blipFill>
        <p:spPr>
          <a:xfrm>
            <a:off x="2716305" y="144696"/>
            <a:ext cx="6414247" cy="670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22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66F88-7DEC-55E4-2DE0-9E9AA517A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630"/>
            <a:ext cx="10515600" cy="831663"/>
          </a:xfrm>
        </p:spPr>
        <p:txBody>
          <a:bodyPr/>
          <a:lstStyle/>
          <a:p>
            <a:r>
              <a:rPr lang="ru-RU" dirty="0"/>
              <a:t>Требования по технике чтения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8BA50A8-83EF-CD5A-1BC2-AC41443C8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618" y="941293"/>
            <a:ext cx="15507360" cy="570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8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F8A6941-52D9-AB60-B08C-13866B169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02326"/>
            <a:ext cx="11637818" cy="555567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Общие критерии оценивания техники чтения в 5–11 классах </a:t>
            </a:r>
            <a:r>
              <a:rPr lang="ru-RU" dirty="0"/>
              <a:t>в пределах программы класса: </a:t>
            </a:r>
          </a:p>
          <a:p>
            <a:r>
              <a:rPr lang="ru-RU" dirty="0"/>
              <a:t>1) чтение вслух слов с соблюдением правил чтения и правильного ударения (без ошибок, ведущих к сбою коммуникации); </a:t>
            </a:r>
          </a:p>
          <a:p>
            <a:r>
              <a:rPr lang="ru-RU" dirty="0"/>
              <a:t>2) чтение вслух фраз/предложений с соблюдением основных ритмико-интонационных особенностей, в том числе правила отсутствия фразового ударения на служебных словах. </a:t>
            </a:r>
          </a:p>
          <a:p>
            <a:r>
              <a:rPr lang="ru-RU" dirty="0"/>
              <a:t>3) чтение вслух текстов, построенных в основном на изученном языковом материале, с соблюдением правил чтения и соответствующей интонацией, демонстрирующее понимание текста. </a:t>
            </a:r>
          </a:p>
          <a:p>
            <a:endParaRPr lang="ru-RU" dirty="0"/>
          </a:p>
          <a:p>
            <a:r>
              <a:rPr lang="ru-RU" dirty="0"/>
              <a:t>Предлагаемая шкала оценок чтения текстов вслух: </a:t>
            </a:r>
          </a:p>
          <a:p>
            <a:r>
              <a:rPr lang="ru-RU" b="1" dirty="0"/>
              <a:t>отметка «5» </a:t>
            </a:r>
            <a:r>
              <a:rPr lang="ru-RU" dirty="0"/>
              <a:t>– 0–1 ошибка; </a:t>
            </a:r>
          </a:p>
          <a:p>
            <a:r>
              <a:rPr lang="ru-RU" b="1" dirty="0"/>
              <a:t>отметка «4» </a:t>
            </a:r>
            <a:r>
              <a:rPr lang="ru-RU" dirty="0"/>
              <a:t>–2–3 ошибки; </a:t>
            </a:r>
          </a:p>
          <a:p>
            <a:r>
              <a:rPr lang="ru-RU" b="1" dirty="0"/>
              <a:t>отметка «3» </a:t>
            </a:r>
            <a:r>
              <a:rPr lang="ru-RU" dirty="0"/>
              <a:t>– 4–5 ошибок; </a:t>
            </a:r>
          </a:p>
          <a:p>
            <a:r>
              <a:rPr lang="ru-RU" b="1" dirty="0"/>
              <a:t>отметка «2» </a:t>
            </a:r>
            <a:r>
              <a:rPr lang="ru-RU" dirty="0"/>
              <a:t>– более 5 ошибок.</a:t>
            </a:r>
          </a:p>
          <a:p>
            <a:endParaRPr lang="ru-RU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86A4010-8DD2-16A2-763B-F7A8287FEF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6018" y="-175202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Требования о технике чтения</a:t>
            </a:r>
          </a:p>
        </p:txBody>
      </p:sp>
    </p:spTree>
    <p:extLst>
      <p:ext uri="{BB962C8B-B14F-4D97-AF65-F5344CB8AC3E}">
        <p14:creationId xmlns:p14="http://schemas.microsoft.com/office/powerpoint/2010/main" val="342868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B5C93-F0C7-912D-B1F3-769A97DE0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190C3-FDC0-A485-3D7F-F970FA446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Аналогично прописаны требования к аудированию, технике чтения, чтению с извлечением информации, письменной речи.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Шкала оценок также предоставлена для оценивания заданий по письменной речи и проектной и исследовательской деятельности.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573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1149</Words>
  <Application>Microsoft Office PowerPoint</Application>
  <PresentationFormat>Широкоэкранный</PresentationFormat>
  <Paragraphs>111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Информационно-методические рекомендации об особенностях преподавания УЧЕБНОГО ПРЕДМЕТА «ИНОСТРАННЫЙ ЯЗЫК» В 2025/2026 УЧЕБНОМ ГОДУ</vt:lpstr>
      <vt:lpstr>Нормативно-правовые документы, обеспечивающие организацию образовательной деятельности по учебному предмету «Иностранный язык» в 2025/2026 учебном году </vt:lpstr>
      <vt:lpstr>Преподавание иностранного языка на уровне основного общего образования </vt:lpstr>
      <vt:lpstr>Концентрический принцип построения программы по иностранному языку </vt:lpstr>
      <vt:lpstr>Формирование коммуникативной компетенции </vt:lpstr>
      <vt:lpstr>Преподавание иностранного языка на уровне среднего общего образования</vt:lpstr>
      <vt:lpstr>Базовый  уровень           Углубленный уровень        </vt:lpstr>
      <vt:lpstr>Презентация PowerPoint</vt:lpstr>
      <vt:lpstr>Организация информирования учителей по вопросам реализации программ </vt:lpstr>
      <vt:lpstr>Методические пособия и рекомендации по вопросам преподавания в условиях обновленных ФГОС ООО и ФГОС СОО</vt:lpstr>
      <vt:lpstr>СИСТЕМА ОЦЕНКИ ДОСТИЖЕНИЯ ОБУЧАЮЩИМИСЯ ПЛАНИРУЕМЫХ РЕЗУЛЬТАТОВ ОСВОЕНИЯ ОБРАЗОВАТЕЛЬНЫХ ПРОГРАММ НА УРОВНЯХ ОСНОВНОГО ОБЩЕГО И СРЕДНЕГО ОБЩЕГО ОБРАЗОВАНИЯ  УЧЕБНЫЙ ПРЕДМЕТ «ИНОСТРАННЫЙ ЯЗЫК»  </vt:lpstr>
      <vt:lpstr>В 5–11 классах в соответствии с федеральной рабочей программой объем высказывания составляет:  </vt:lpstr>
      <vt:lpstr>Представлены результаты работы с текстом в качестве устных и письменных высказываний:  </vt:lpstr>
      <vt:lpstr>Презентация PowerPoint</vt:lpstr>
      <vt:lpstr>Презентация PowerPoint</vt:lpstr>
      <vt:lpstr>Требования по технике чтения</vt:lpstr>
      <vt:lpstr>Требования о технике чтения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Информационно-методические рекомендации об особенностях преподавания УЧЕБНОГО ПРЕДМЕТА «ИНОСТРАННЫЙ ЯЗЫК» В 2025/2026 УЧЕБНОМ ГОДУ</dc:title>
  <dc:creator>Svetlana</dc:creator>
  <cp:lastModifiedBy>User</cp:lastModifiedBy>
  <cp:revision>3</cp:revision>
  <dcterms:created xsi:type="dcterms:W3CDTF">2025-08-26T02:49:08Z</dcterms:created>
  <dcterms:modified xsi:type="dcterms:W3CDTF">2025-08-28T06:26:28Z</dcterms:modified>
</cp:coreProperties>
</file>