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handoutMasterIdLst>
    <p:handoutMasterId r:id="rId17"/>
  </p:handoutMasterIdLst>
  <p:sldIdLst>
    <p:sldId id="27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69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FFEC2-BCE4-4C39-BFCA-9300DC93CB9F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02162-D103-46B9-9F98-40C084681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917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c.edsoo.ru/projects/case/2024/ooo/his/1/index.html" TargetMode="External"/><Relationship Id="rId2" Type="http://schemas.openxmlformats.org/officeDocument/2006/relationships/hyperlink" Target="https://edsoo.ru/istoricheskoe-prosveshhenie-videolekczi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tic.edsoo.ru/projects/case/2024/soo/his/1/index.htm" TargetMode="External"/><Relationship Id="rId5" Type="http://schemas.openxmlformats.org/officeDocument/2006/relationships/hyperlink" Target="https://static.edsoo.ru/projects/case/2024/soo/his/2/index.html" TargetMode="External"/><Relationship Id="rId4" Type="http://schemas.openxmlformats.org/officeDocument/2006/relationships/hyperlink" Target="https://static.edsoo.ru/projects/case/2024/ooo/his/2/index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преподавания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предметов «И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стория» </a:t>
            </a: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«Обществознания» </a:t>
            </a: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2025/2026 учебном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С.А.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Кабанова,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и обществознания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10 «ОЦ ЛИК» </a:t>
            </a: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Отрадный,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ТУМО учителей истории и обществознания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ПИСЬМО ОБ ОСОБЕННОСТЯХ ПРЕПОДАВАНИЯ УЧЕБНОГО ПРЕДМЕТА «ИСТОРИЯ» В 2025/2026 УЧЕБНОМ ГОДУ</a:t>
            </a:r>
          </a:p>
        </p:txBody>
      </p:sp>
    </p:spTree>
    <p:extLst>
      <p:ext uri="{BB962C8B-B14F-4D97-AF65-F5344CB8AC3E}">
        <p14:creationId xmlns:p14="http://schemas.microsoft.com/office/powerpoint/2010/main" val="176367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625138"/>
              </p:ext>
            </p:extLst>
          </p:nvPr>
        </p:nvGraphicFramePr>
        <p:xfrm>
          <a:off x="457200" y="274639"/>
          <a:ext cx="8229600" cy="6736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596785959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824440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369664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56997508"/>
                    </a:ext>
                  </a:extLst>
                </a:gridCol>
              </a:tblGrid>
              <a:tr h="701581">
                <a:tc>
                  <a:txBody>
                    <a:bodyPr/>
                    <a:lstStyle/>
                    <a:p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 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Курсы в рамках учебного предмета 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общее образование часы (неделя/год) 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42199"/>
                  </a:ext>
                </a:extLst>
              </a:tr>
              <a:tr h="259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Всеобщая история. История Древнего мира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098214"/>
                  </a:ext>
                </a:extLst>
              </a:tr>
              <a:tr h="432896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нашего края 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19669"/>
                  </a:ext>
                </a:extLst>
              </a:tr>
              <a:tr h="6060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Всеобщая история. История Средних веков 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358114"/>
                  </a:ext>
                </a:extLst>
              </a:tr>
              <a:tr h="606054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России. От Руси к Российскому государству 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58698"/>
                  </a:ext>
                </a:extLst>
              </a:tr>
              <a:tr h="432896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нашего края 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16295"/>
                  </a:ext>
                </a:extLst>
              </a:tr>
              <a:tr h="100329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Всеобщая история. История нового времени. Конец XV – XVII в. 	</a:t>
                      </a: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История России. Россия в XVI–XVII вв.: от великого княжества к царству 	</a:t>
                      </a: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История нашего края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3/102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44987"/>
                  </a:ext>
                </a:extLst>
              </a:tr>
              <a:tr h="95237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Всеобщая история. История нового времени. XVIII в. 	</a:t>
                      </a: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История России. Россия в конце XVII – XVIII в.: от царства к империи 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40342"/>
                  </a:ext>
                </a:extLst>
              </a:tr>
              <a:tr h="147184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Всеобщая история. История нового времени. XIX – начало ХХ в. </a:t>
                      </a: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История России. Российская империя в XIX – начале ХХ в. 	</a:t>
                      </a: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Модуль «Введение в новейшую историю России» 	</a:t>
                      </a: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</a:rPr>
                        <a:t>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2/68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0,5/17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64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22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Методические рекомендации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Следует обратить внимание на необходимость уплотнения в содержании учебного курса «История России» в 8 классе в связи с переходом на новую структуру изучения учебного курса в 2026/2027 учебном году для 9 классов. Рекомендуется распределить в содержании следующие темы: </a:t>
            </a:r>
          </a:p>
          <a:p>
            <a:pPr marL="0" indent="0" algn="just">
              <a:buNone/>
            </a:pP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Александровская эпоха (1801 – 1825 гг.). </a:t>
            </a:r>
            <a:endParaRPr lang="ru-RU" sz="1800" i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Следует обратить внимание на необходимость уплотнения в содержании учебного курса «Всеобщая история» в 8 классе в связи с переходом на новую структуру изучения учебного курса в 2026/2027 учебном году в 9 классе. Рекомендуется распределить в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содержании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следующие темы: </a:t>
            </a:r>
            <a:endParaRPr lang="ru-RU" sz="1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Европа в начале XIX в. Провозглашение империи Наполеона I во Франции. Реформы. Законодательство. Наполеоновские войны. </a:t>
            </a:r>
            <a:r>
              <a:rPr lang="ru-RU" sz="18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Антинаполеоновские</a:t>
            </a: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коалиции. Политика Наполеона в завоеванных странах. Отношение населения к завоевателям: сопротивление, сотрудничество. Поход армии Наполеона в Россию и крушение Французской империи. Венский конгресс: цели, главные участники, решения. Создание Священного союза. 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Страны Латинской Америки в XVIII – начале XIX в. Политика метрополий в латиноамериканских владениях. Колониальное общество. Освободительная борьба: задачи, участники, формы выступлений. Ф.Д. </a:t>
            </a:r>
            <a:r>
              <a:rPr lang="ru-RU" sz="1800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Туссен-Лувертюр</a:t>
            </a:r>
            <a:r>
              <a:rPr lang="ru-RU" sz="1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, С. Боливар. Провозглашение независимых государств. </a:t>
            </a:r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90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Учебный курс «История нашего края»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При планировании изучения этого учебного курса в 5, 6, 7 классах рекомендуется преподавать его в последнем учебном периоде. 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федеральной образовательной программе для уровня основного общего образования указывается, что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в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</a:rPr>
              <a:t>5 классе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содержание учебного курса включает изучение истории края в древности (до образования Российского государства </a:t>
            </a:r>
            <a:r>
              <a:rPr lang="ru-RU" dirty="0" smtClean="0">
                <a:latin typeface="Times New Roman" panose="02020603050405020304" pitchFamily="18" charset="0"/>
              </a:rPr>
              <a:t>или </a:t>
            </a:r>
            <a:r>
              <a:rPr lang="ru-RU" dirty="0">
                <a:latin typeface="Times New Roman" panose="02020603050405020304" pitchFamily="18" charset="0"/>
              </a:rPr>
              <a:t>до вхождения края в его состав): особенности географического положения территории края, традиции народов, населяющих край в древности, значимые исторические события до вхождения края в состав Российского государства. Культурные особенности края.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</a:rPr>
              <a:t>В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</a:rPr>
              <a:t>6 классе </a:t>
            </a:r>
            <a:r>
              <a:rPr lang="ru-RU" dirty="0">
                <a:latin typeface="Times New Roman" panose="02020603050405020304" pitchFamily="18" charset="0"/>
              </a:rPr>
              <a:t>содержание учебного курса «История нашего края» включает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изучение истории края в истории России в Средние века и Новое время (до начала XX в.): Вхождение края в состав российского государства. Формирование политического и экономического единства. Наш край в основных вехах истории Российского государства (Смута, эпоха Петровских преобразований, век Екатерины Великой, Отечественная война 1812 года, преобразования Александра II, развитие в конце XIX – начале XX в.). Наши известные земляки в политической, экономической, военно-исторической, образовательной и культурной жизни России. Религия и памятники. Развитие культуры края. Отражение истории края в музейных экспозициях (практическое занятие)». </a:t>
            </a:r>
          </a:p>
        </p:txBody>
      </p:sp>
    </p:spTree>
    <p:extLst>
      <p:ext uri="{BB962C8B-B14F-4D97-AF65-F5344CB8AC3E}">
        <p14:creationId xmlns:p14="http://schemas.microsoft.com/office/powerpoint/2010/main" val="353577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>
                <a:solidFill>
                  <a:prstClr val="black"/>
                </a:solidFill>
              </a:rPr>
              <a:t>Учебный курс «История нашего края»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</a:rPr>
              <a:t>7 классе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содержание учебного курса «История нашего края» включает изучение истории края в Новейшее время (начало XX в. – настоящее время): Наш край в годы Первой мировой и Гражданской войн. Установление советской власти. Наш край в годы первых пятилеток. Наш край в годы Великой Отечественной войны. Послевоенное восстановление и развитие. Наш край в 1960-70-е годы. Экономическое и культурное развитие. Наш край в 1980-е годы. Кризисные проявления, влияние распада СССР на развитие региона. Наш край в 1990-е годы – XXI веке. Система государственного управления краем. Наши известные земляки. История края в наши дни. Специальная военная операция: герои и подвиги. 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Рекомендуем в рамках проведения занятий по учебному курсу «История нашего края» запланировать посещение краеведческих, исторических, школьных музеев, иных научно-просветительских учреждений, занимающихся краеведением и историей региона. Учебный материал, используемый педагогическим работником для реализации курса «История нашего края», должен соответствовать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психовозрастным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особенностям обучающихся и опираться на систему традиционных российских духовно-нравственных ценностей.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275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Преподавание истории на уровне среднего общего образования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В 2025/2026 учебном году сохраняется структура преподавания учебного предмета «История» на уровне среднего общего образования в соответствии с федеральным учебным планом среднего общего образования.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Базовый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уровень предполагает изучение учебных курсов в 10 и 11 классах в количестве 2 часов в неделю (всего 68 часов за год по каждому классу). </a:t>
            </a: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23/45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Углубленный уровень предполагает изучение учебных курсов в 10 и 11 классах в количестве 4 часов в неделю (всего 136 часов за год по каждому классу). </a:t>
            </a:r>
          </a:p>
          <a:p>
            <a:pPr marL="0" indent="0" algn="just">
              <a:buNone/>
            </a:pPr>
            <a:r>
              <a:rPr lang="ru-RU" sz="2000" dirty="0" smtClean="0"/>
              <a:t>23/45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4824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Воспитательный потенциал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 содержании федеральной рабочей программы учебного предмета «История» на уровне основного общего образования актуализируются следующие цель и задачи: 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формирование и развитие личности обучающегося, способного к самоидентификации и определению своих ценностных ориентиров на основе осмысления и освоения исторического опыта своей страны и человечества в целом, активно и творчески применяющего исторические знания и предметные умения в учебной и социальной практике; 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воспитание обучающегося в духе патриотизма, уважения к своему Отечеству – многонациональному Российскому государству, в соответствии с идеями взаимопонимания, согласия и мира между людьми и народами, в духе демократических ценностей современного общества. </a:t>
            </a:r>
          </a:p>
          <a:p>
            <a:pPr algn="just"/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 уровне среднего общего образования цель и задачи учебного предмета «История» направлены на дальнейшее формирование у обучающихся целостной картины российской и мировой истории, понимание места и роли современной России в мире, важности вклада каждого ее народа, его культуры в общую историю страны и мировую историю, формирование личностной позиции по отношению к прошлому и настоящему Отечества.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Рекомендуется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уделять отдельное внимание списку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«Наши герои»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который размещен на информационном сайте «Единое содержание общего образования» (https://edsoo.ru/wp-content/uploads/2024/06/nashi-geroi.-metodicheskie-materialy.pdf). В нем представлены государственные деятели, крупные отечественные ученые, военачальники, герои специальной военной операции.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19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Полезные ресурсы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Методические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видеоуроки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Историческое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просвещение. Методические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видеоуроки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. – URL: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hlinkClick r:id="rId2"/>
              </a:rPr>
              <a:t>https://edsoo.ru/istoricheskoe-prosveshhenie-videolekczii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hlinkClick r:id="rId2"/>
              </a:rPr>
              <a:t>/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Методические интерактивные кейсы: сложные вопросы преподавания учебных предметов: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История. 6 класс. Формирование умения устанавливать причинно-следственные связи событий на примере темы «Политическая раздробленность» при обучении истории в 6 классе. – URL: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hlinkClick r:id="rId3"/>
              </a:rPr>
              <a:t>https://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hlinkClick r:id="rId3"/>
              </a:rPr>
              <a:t>static.edsoo.ru/projects/case/2024/ooo/his/1/index.html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История</a:t>
            </a:r>
            <a:r>
              <a:rPr lang="ru-RU" dirty="0">
                <a:latin typeface="Times New Roman" panose="02020603050405020304" pitchFamily="18" charset="0"/>
              </a:rPr>
              <a:t>. 7 класс. Как правильно рассказывать об известных исторических деятелях. – URL: </a:t>
            </a:r>
            <a:r>
              <a:rPr lang="ru-RU" dirty="0">
                <a:latin typeface="Times New Roman" panose="02020603050405020304" pitchFamily="18" charset="0"/>
                <a:hlinkClick r:id="rId4"/>
              </a:rPr>
              <a:t>https://</a:t>
            </a:r>
            <a:r>
              <a:rPr lang="ru-RU" dirty="0" smtClean="0">
                <a:latin typeface="Times New Roman" panose="02020603050405020304" pitchFamily="18" charset="0"/>
                <a:hlinkClick r:id="rId4"/>
              </a:rPr>
              <a:t>static.edsoo.ru/projects/case/2024/ooo/his/2/index.html</a:t>
            </a:r>
            <a:endParaRPr lang="ru-RU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История</a:t>
            </a:r>
            <a:r>
              <a:rPr lang="ru-RU" dirty="0">
                <a:latin typeface="Times New Roman" panose="02020603050405020304" pitchFamily="18" charset="0"/>
              </a:rPr>
              <a:t>. 10 класс. Формирование </a:t>
            </a:r>
            <a:r>
              <a:rPr lang="ru-RU" dirty="0" err="1">
                <a:latin typeface="Times New Roman" panose="02020603050405020304" pitchFamily="18" charset="0"/>
              </a:rPr>
              <a:t>метапредметных</a:t>
            </a:r>
            <a:r>
              <a:rPr lang="ru-RU" dirty="0">
                <a:latin typeface="Times New Roman" panose="02020603050405020304" pitchFamily="18" charset="0"/>
              </a:rPr>
              <a:t> результатов (умения работать с информацией) на уроках истории по теме «Россия в годы Первой мировой войны и Великой российской революции». – URL: </a:t>
            </a:r>
            <a:r>
              <a:rPr lang="ru-RU" dirty="0">
                <a:latin typeface="Times New Roman" panose="02020603050405020304" pitchFamily="18" charset="0"/>
                <a:hlinkClick r:id="rId5"/>
              </a:rPr>
              <a:t>https://</a:t>
            </a:r>
            <a:r>
              <a:rPr lang="ru-RU" dirty="0" smtClean="0">
                <a:latin typeface="Times New Roman" panose="02020603050405020304" pitchFamily="18" charset="0"/>
                <a:hlinkClick r:id="rId5"/>
              </a:rPr>
              <a:t>static.edsoo.ru/projects/case/2024/soo/his/2/index.html</a:t>
            </a:r>
            <a:endParaRPr lang="ru-RU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История. 10 класс. Условно-графическая наглядность в обучении истории: понятие, способы работы, современные средства формирования умений (на примере темы «Советский Союз в 20–30-е гг.». – URL </a:t>
            </a:r>
          </a:p>
          <a:p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hlinkClick r:id="rId6"/>
              </a:rPr>
              <a:t>https://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hlinkClick r:id="rId6"/>
              </a:rPr>
              <a:t>static.edsoo.ru/projects/case/2024/soo/his/1/index.htm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999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ИНФОРМАЦИОННО-МЕТОДИЧЕСКОЕ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ПИСЬМО ОБ ОСОБЕННОСТЯХ ПРЕПОДАВАНИЯ УЧЕБНОГО ПРЕДМЕТА «ОБЩЕСТВОЗНАНИЕ» В 2025/2026 УЧЕБНОМ ГОДУ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06585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Преподавание обществознания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</a:rPr>
              <a:t>В 2025/2026 учебном году на уровне основного общего образования преподавание учебного предмета «Обществознание» в соответствии с федеральным учебным планом основного общего образования предусматривается в 8 и 9 классах. На изучение предмета, как и ранее, отводится 1 час в неделю (всего 34 часа за год по каждому классу). </a:t>
            </a:r>
            <a:endParaRPr lang="ru-RU" sz="21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2100" dirty="0">
                <a:solidFill>
                  <a:srgbClr val="000000"/>
                </a:solidFill>
                <a:latin typeface="Times New Roman" panose="02020603050405020304" pitchFamily="18" charset="0"/>
              </a:rPr>
              <a:t>В 2025/2026 учебном году сохраняется структура преподавания учебного предмета «Обществознание» на уровне среднего общего образования в соответствии с федеральным учебным планом среднего общего образования.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25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Оценка устного ответа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4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Для уровня основного общего образования </a:t>
            </a:r>
            <a:endParaRPr lang="ru-RU" sz="48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«5» </a:t>
            </a: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дает развернутый устный ответ, демонстрирует применение теоретических знаний, изученных по теме урока или разделу; </a:t>
            </a:r>
          </a:p>
          <a:p>
            <a:pPr marL="0" indent="0">
              <a:buNone/>
            </a:pP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преобразует основные положения учебных текстов по теме урока или тематического блока, делает выводы, приводит аргументы; </a:t>
            </a:r>
            <a:endParaRPr lang="ru-RU" sz="48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</a:rPr>
              <a:t>– </a:t>
            </a:r>
            <a:r>
              <a:rPr lang="ru-RU" sz="4800" dirty="0">
                <a:latin typeface="Times New Roman" panose="02020603050405020304" pitchFamily="18" charset="0"/>
              </a:rPr>
              <a:t>не допускает теоретических и фактических ошибок. </a:t>
            </a: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</a:rPr>
              <a:t>Отметка «4» </a:t>
            </a:r>
            <a:r>
              <a:rPr lang="ru-RU" sz="4800" dirty="0"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дает развернутый ответ и допускает незначительные ошибки в применении знаний;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воспроизводит и преобразует отдельные положения учебных текстов, делает выводы;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не допускает фактических ошибок. </a:t>
            </a: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</a:rPr>
              <a:t>Отметка «3» </a:t>
            </a:r>
            <a:r>
              <a:rPr lang="ru-RU" sz="4800" dirty="0"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дает неполный ответ на вопрос с помощью учителя;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воспроизводит основные положения учебных текстов при выполнении заданий или ответе на вопросы по теме урока или раздела;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допускает теоретические и фактические ошибки, не искажающие смысл изученной темы урока или тематического блока. </a:t>
            </a:r>
          </a:p>
          <a:p>
            <a:endParaRPr lang="ru-RU" sz="48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800" b="1" dirty="0">
                <a:latin typeface="Times New Roman" panose="02020603050405020304" pitchFamily="18" charset="0"/>
              </a:rPr>
              <a:t>Отметка «2» </a:t>
            </a:r>
            <a:r>
              <a:rPr lang="ru-RU" sz="4800" dirty="0"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не воспроизводит основные положения учебных текстов; 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</a:rPr>
              <a:t>– допускает существенные теоретические и фактические ошибки, которые искажающие смысл темы урока или тематического блока.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67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Оценка устного ответа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4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уровня среднего общего образования </a:t>
            </a:r>
            <a:endParaRPr lang="ru-RU" sz="4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«5» 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демонстрирует в устном развернутом ответе понимание сущности рассматриваемых социальных явлений, закономерностей с опорой на теоретические знания, корректно применяет ключевые понятия; 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умеет устанавливать, выявлять, объяснять причинно-следственные, функциональные, иерархические и другие связи социальных объектов и процессов; умеет выделять главные и второстепенные положения в изучаемой теме, самостоятельно подтверждая ответ конкретными или смоделированными примерами, фактами из социальной жизни, личного социального опыта, российской действительности; 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аргументирует выводы; 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анализирует и обобщает социальную информацию по изученной теме, преобразует и использует положения учебника при ответе на вопрос или в изложении темы. </a:t>
            </a:r>
          </a:p>
          <a:p>
            <a:pPr marL="0" indent="0">
              <a:buNone/>
            </a:pPr>
            <a:r>
              <a:rPr lang="ru-RU" sz="4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«4» 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демонстрирует в устном развернутом ответе понимание сущности </a:t>
            </a:r>
            <a:r>
              <a:rPr lang="ru-RU" sz="4400" dirty="0" smtClean="0">
                <a:latin typeface="Times New Roman" panose="02020603050405020304" pitchFamily="18" charset="0"/>
              </a:rPr>
              <a:t> рассматриваемых </a:t>
            </a:r>
            <a:r>
              <a:rPr lang="ru-RU" sz="4400" dirty="0">
                <a:latin typeface="Times New Roman" panose="02020603050405020304" pitchFamily="18" charset="0"/>
              </a:rPr>
              <a:t>социальных явлений, закономерностей, с опорой на теоретические знания, при этом допускает неточности при воспроизведении изученного материала, в определении понятий, использовании научных терминов, объяснении причинно-следственных, функциональных, иерархических и других связей;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умеет выделять главные положения по изученной теме урока или раздела;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на основании фактов и примеров из социальной жизни, личного социального опыта, российской действительности умеет обобщать, делать выводы;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применяет полученные знания на практике, при этом допускает незначительные недочеты;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использует источники социальной информации, положения учебника при ответе на вопрос или изложении темы. </a:t>
            </a:r>
          </a:p>
          <a:p>
            <a:pPr marL="0" indent="0">
              <a:buNone/>
            </a:pPr>
            <a:r>
              <a:rPr lang="ru-RU" sz="4400" b="1" dirty="0" smtClean="0">
                <a:latin typeface="Times New Roman" panose="02020603050405020304" pitchFamily="18" charset="0"/>
              </a:rPr>
              <a:t>Отметка </a:t>
            </a:r>
            <a:r>
              <a:rPr lang="ru-RU" sz="4400" b="1" dirty="0">
                <a:latin typeface="Times New Roman" panose="02020603050405020304" pitchFamily="18" charset="0"/>
              </a:rPr>
              <a:t>«3» </a:t>
            </a:r>
            <a:r>
              <a:rPr lang="ru-RU" sz="4400" dirty="0"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демонстрирует в устном ответе понимание отдельных социальных явлений, закономерностей, излагает материал фрагментарно, непоследовательно;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приводит отдельные факты и примеры из социальной жизни, личного социального опыта, российской действительности;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допускает ошибки в выводах и обобщениях, приводит недостаточно обоснованные аргументы;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допускает ошибки и неточности в использовании научной терминологии, определениях понятий, не искажающие их смысла;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опирается на отдельные положения учебника при ответе на вопрос или в изложении темы. </a:t>
            </a:r>
          </a:p>
          <a:p>
            <a:pPr marL="0" indent="0">
              <a:buNone/>
            </a:pPr>
            <a:r>
              <a:rPr lang="ru-RU" sz="4400" b="1" dirty="0">
                <a:latin typeface="Times New Roman" panose="02020603050405020304" pitchFamily="18" charset="0"/>
              </a:rPr>
              <a:t>Отметка «2» </a:t>
            </a:r>
            <a:r>
              <a:rPr lang="ru-RU" sz="4400" dirty="0">
                <a:latin typeface="Times New Roman" panose="02020603050405020304" pitchFamily="18" charset="0"/>
              </a:rPr>
              <a:t>выставляется, если обучающийся: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демонстрирует в устном ответе понимание отдельных социальных явлений, излагает материал непоследовательно с опорой на дополнительные вопросы;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допускает ошибки в выводах и обобщениях, не приводит обоснованные аргументы; 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</a:rPr>
              <a:t>– допускает ошибки в использовании научной </a:t>
            </a:r>
            <a:r>
              <a:rPr lang="ru-RU" sz="4400" dirty="0" smtClean="0">
                <a:latin typeface="Times New Roman" panose="02020603050405020304" pitchFamily="18" charset="0"/>
              </a:rPr>
              <a:t>терминологии</a:t>
            </a:r>
            <a:r>
              <a:rPr lang="ru-RU" sz="4400" dirty="0">
                <a:latin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19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Оценка письменной работы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тестовых (письменных) форм оценивания используется следующая шкала перевода для уровней основного общего и среднего общего образования: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«5»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– 80–100%;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«4»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– 60–79%;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«3»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– 50–59%; 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отметка «2»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– менее 50%.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34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just"/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5198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1935</Words>
  <Application>Microsoft Office PowerPoint</Application>
  <PresentationFormat>Экран (4:3)</PresentationFormat>
  <Paragraphs>163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Методические рекомендации</vt:lpstr>
      <vt:lpstr>Учебный курс «История нашего края»</vt:lpstr>
      <vt:lpstr>Учебный курс «История нашего края»</vt:lpstr>
      <vt:lpstr>Преподавание истории на уровне среднего общего образования</vt:lpstr>
      <vt:lpstr>Воспитательный потенциал</vt:lpstr>
      <vt:lpstr>Полезные ресурсы</vt:lpstr>
      <vt:lpstr>Презентация PowerPoint</vt:lpstr>
      <vt:lpstr>Преподавание обществознания</vt:lpstr>
      <vt:lpstr>Оценка устного ответа</vt:lpstr>
      <vt:lpstr>Оценка устного ответа</vt:lpstr>
      <vt:lpstr>Оценка письменной работы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User</cp:lastModifiedBy>
  <cp:revision>103</cp:revision>
  <cp:lastPrinted>2025-08-27T05:51:29Z</cp:lastPrinted>
  <dcterms:created xsi:type="dcterms:W3CDTF">2023-08-10T11:13:43Z</dcterms:created>
  <dcterms:modified xsi:type="dcterms:W3CDTF">2025-08-27T05:52:05Z</dcterms:modified>
</cp:coreProperties>
</file>