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9" r:id="rId4"/>
    <p:sldId id="260" r:id="rId5"/>
    <p:sldId id="279" r:id="rId6"/>
    <p:sldId id="261" r:id="rId7"/>
    <p:sldId id="258" r:id="rId8"/>
    <p:sldId id="263" r:id="rId9"/>
    <p:sldId id="262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2" r:id="rId18"/>
    <p:sldId id="274" r:id="rId19"/>
    <p:sldId id="273" r:id="rId20"/>
    <p:sldId id="275" r:id="rId21"/>
    <p:sldId id="271" r:id="rId22"/>
    <p:sldId id="276" r:id="rId23"/>
    <p:sldId id="277" r:id="rId24"/>
    <p:sldId id="278" r:id="rId25"/>
    <p:sldId id="281" r:id="rId26"/>
    <p:sldId id="282" r:id="rId27"/>
  </p:sldIdLst>
  <p:sldSz cx="12190413" cy="6859588"/>
  <p:notesSz cx="6858000" cy="9144000"/>
  <p:defaultTextStyle>
    <a:defPPr>
      <a:defRPr lang="ru-RU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6D5B7-AB98-460E-B50C-B37B3B01DCFE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9213C-29CF-42C9-A790-43103EB5F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40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17ED4-2FFF-4107-8A9E-8DC2045978B3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CC4A55-DE8A-4ECD-8CBE-61C02D25C12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578DA-B8E6-4554-8E1A-79A4A348C9EA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D651-4504-4C83-A7FF-6DAE62EF913C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F62E-EA5A-4DFF-B6D0-74372E474888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DF363-5B7A-44D7-A555-ADBC998AA286}" type="datetime1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773C-49CB-4395-9519-F5C015A157EF}" type="datetime1">
              <a:rPr lang="ru-RU" smtClean="0"/>
              <a:t>31.10.2025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97BD3-3A4E-4637-A323-044332836386}" type="datetime1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5B5AE-E719-4FBC-A9AF-E601315D3033}" type="datetime1">
              <a:rPr lang="ru-RU" smtClean="0"/>
              <a:t>31.10.2025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54B1E-132D-4756-91E6-BC35ADC71C6C}" type="datetime1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D8B47-92F6-405D-9652-227DE4115E77}" type="datetime1">
              <a:rPr lang="ru-RU" smtClean="0"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7FC87-B925-4EFB-8B20-C8B9C1AA249A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B773C-930E-4DC9-BAF7-587E71BFAD12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39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520" y="1577705"/>
            <a:ext cx="5302830" cy="66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063" y="1577705"/>
            <a:ext cx="5302830" cy="661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EF6AB-4318-493B-A596-54BCB4752631}" type="datetime1">
              <a:rPr lang="ru-RU" smtClean="0"/>
              <a:t>31.10.2025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CCF81-9B0D-405D-BC42-329703DF7D76}" type="datetime1">
              <a:rPr lang="ru-RU" smtClean="0"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C14F7-3529-4B13-9F92-5BADC1016B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normativnye-dokumenty/" TargetMode="External"/><Relationship Id="rId3" Type="http://schemas.openxmlformats.org/officeDocument/2006/relationships/hyperlink" Target="http://publication.pravo.gov.ru/document/0001202412120011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://publication.pravo.gov.ru/Document/View/000120210705002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se.garant.ru/70188902/8ef641d3b80ff01d34be16ce9bafc6e0/" TargetMode="External"/><Relationship Id="rId5" Type="http://schemas.openxmlformats.org/officeDocument/2006/relationships/hyperlink" Target="https://www.consultant.ru/document/cons_doc_LAW_499988/" TargetMode="External"/><Relationship Id="rId4" Type="http://schemas.openxmlformats.org/officeDocument/2006/relationships/hyperlink" Target="https://www.consultant.ru/document/cons_doc_LAW_14017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normativ.kontur.ru/document?moduleId=1&amp;documentId=466011&amp;ysclid=luyxwaprl45068194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publication.pravo.gov.ru/document/0001202502120007?index=2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://publication.pravo.gov.ru/document/0001202502120007?index=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k.yandex.ru/i/MnOIpyoDT-vjtQ" TargetMode="External"/><Relationship Id="rId4" Type="http://schemas.openxmlformats.org/officeDocument/2006/relationships/hyperlink" Target="http://publication.pravo.gov.ru/document/0001202502120007?index=2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0001202502120007?index=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k.yandex.ru/i/N2mj_7BDAKKiRg" TargetMode="External"/><Relationship Id="rId4" Type="http://schemas.openxmlformats.org/officeDocument/2006/relationships/hyperlink" Target="http://publication.pravo.gov.ru/document/0001202502120007?index=2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iro63.ru/razvitie-potentsiala/pedagogicheskie-soobshchestva/modelnye-sinkhronizirovannye-rabochie-programmy-po-predmetam-soo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iro63.ru/upload/medialibrary/16e/rp3im4f60z2jowzijbkqz98k4jz0f23m.pdf" TargetMode="External"/><Relationship Id="rId3" Type="http://schemas.openxmlformats.org/officeDocument/2006/relationships/hyperlink" Target="https://iro63.ru/upload/medialibrary/b74/b7412efe930c53bb0fc2e9437d6f5545.pdf" TargetMode="External"/><Relationship Id="rId7" Type="http://schemas.openxmlformats.org/officeDocument/2006/relationships/hyperlink" Target="https://iro63.ru/upload/medialibrary/d81/2akc363yrduoo2g43bny0i23ak46x863.pdf" TargetMode="External"/><Relationship Id="rId12" Type="http://schemas.openxmlformats.org/officeDocument/2006/relationships/hyperlink" Target="https://disk.yandex.ru/d/5oYNC6Nqt8UjeQ" TargetMode="External"/><Relationship Id="rId2" Type="http://schemas.openxmlformats.org/officeDocument/2006/relationships/hyperlink" Target="https://edsoo.ru/wp-content/uploads/2023/08/&#1042;&#1059;&#1044;_&#1055;&#1088;&#1086;&#1075;&#1088;&#1072;&#1084;&#1084;&#1072;-&#1082;&#1091;&#1088;&#1089;&#1072;-&#1074;&#1085;&#1077;&#1091;&#1088;&#1086;&#1095;&#1085;&#1086;&#1081;-&#1076;&#1077;&#1103;&#1090;&#1077;&#1083;&#1100;&#1085;&#1086;&#1089;&#1090;&#1080;.-&#1060;&#1091;&#1085;&#1082;&#1094;&#1080;&#1086;&#1085;&#1072;&#1083;&#1100;&#1085;&#1072;&#1103;-&#1075;&#1088;&#1072;&#1084;&#1086;&#1090;&#1085;&#1086;&#1089;&#1090;&#1100;-&#1054;&#1054;&#1054;_&#1053;&#1086;&#1074;&#1072;&#1103;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o63.ru/upload/medialibrary/ac7/u27bye2cbbo4yk2bk7fl90vsu0c512li.pdf" TargetMode="External"/><Relationship Id="rId11" Type="http://schemas.openxmlformats.org/officeDocument/2006/relationships/hyperlink" Target="https://iro63.ru/upload/medialibrary/a51/f99s777eknrowuwumg8d89w6k4w3j4th.pdf" TargetMode="External"/><Relationship Id="rId5" Type="http://schemas.openxmlformats.org/officeDocument/2006/relationships/hyperlink" Target="https://iro63.ru/upload/medialibrary/0d1/kx9jxf3laol1fhsr1wwoditfyfbe7dd4.pdf" TargetMode="External"/><Relationship Id="rId10" Type="http://schemas.openxmlformats.org/officeDocument/2006/relationships/hyperlink" Target="https://iro63.ru/upload/medialibrary/2f9/s7xnuky4qh0w0o3xy2w66yq5dqz3h9dy.pdf" TargetMode="External"/><Relationship Id="rId4" Type="http://schemas.openxmlformats.org/officeDocument/2006/relationships/hyperlink" Target="https://iro63.ru/upload/medialibrary/3ba/ztluitoibpzv3a2u1zv0d960nm4q1vep.pdf" TargetMode="External"/><Relationship Id="rId9" Type="http://schemas.openxmlformats.org/officeDocument/2006/relationships/hyperlink" Target="https://iro63.ru/upload/medialibrary/bc8/te8shhc6aac3r3jeenppfh1j25ga9z4q.pdf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fipi.ru/" TargetMode="External"/><Relationship Id="rId3" Type="http://schemas.openxmlformats.org/officeDocument/2006/relationships/hyperlink" Target="https://edsoo.ru/mr-informatika/" TargetMode="External"/><Relationship Id="rId7" Type="http://schemas.openxmlformats.org/officeDocument/2006/relationships/hyperlink" Target="https://ai.edu.gov.ru/" TargetMode="External"/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serosolimp.edsoo.ru/informatic" TargetMode="External"/><Relationship Id="rId5" Type="http://schemas.openxmlformats.org/officeDocument/2006/relationships/hyperlink" Target="https://edsoo.ru/metodicheskie_kejsy/" TargetMode="External"/><Relationship Id="rId10" Type="http://schemas.openxmlformats.org/officeDocument/2006/relationships/hyperlink" Target="https://kpolyakov.spb.ru/index.htm" TargetMode="External"/><Relationship Id="rId4" Type="http://schemas.openxmlformats.org/officeDocument/2006/relationships/hyperlink" Target="https://edsoo.ru/metodicheskie-seminary/ms-informatika/" TargetMode="External"/><Relationship Id="rId9" Type="http://schemas.openxmlformats.org/officeDocument/2006/relationships/hyperlink" Target="https://bosova.ru/metodist/authors/informatika/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0630" y="765498"/>
            <a:ext cx="10361851" cy="280831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 fontScale="90000"/>
          </a:bodyPr>
          <a:lstStyle/>
          <a:p>
            <a:r>
              <a:rPr lang="ru-RU" sz="6000" i="1" dirty="0" smtClean="0">
                <a:solidFill>
                  <a:schemeClr val="bg1"/>
                </a:solidFill>
              </a:rPr>
              <a:t>Особенности </a:t>
            </a:r>
            <a:r>
              <a:rPr lang="ru-RU" sz="6000" i="1" spc="-10" dirty="0" smtClean="0">
                <a:solidFill>
                  <a:schemeClr val="bg1"/>
                </a:solidFill>
              </a:rPr>
              <a:t>преподавания </a:t>
            </a:r>
            <a:r>
              <a:rPr lang="ru-RU" sz="6000" i="1" dirty="0" smtClean="0">
                <a:solidFill>
                  <a:schemeClr val="bg1"/>
                </a:solidFill>
              </a:rPr>
              <a:t>учебного предмета </a:t>
            </a:r>
            <a:r>
              <a:rPr lang="ru-RU" i="1" dirty="0" smtClean="0">
                <a:solidFill>
                  <a:schemeClr val="bg1"/>
                </a:solidFill>
              </a:rPr>
              <a:t>"Информатика" в 2025-2026 </a:t>
            </a:r>
            <a:r>
              <a:rPr lang="ru-RU" i="1" dirty="0" err="1" smtClean="0">
                <a:solidFill>
                  <a:schemeClr val="bg1"/>
                </a:solidFill>
              </a:rPr>
              <a:t>уч</a:t>
            </a:r>
            <a:r>
              <a:rPr lang="ru-RU" i="1" dirty="0" smtClean="0">
                <a:solidFill>
                  <a:schemeClr val="bg1"/>
                </a:solidFill>
              </a:rPr>
              <a:t>. г.</a:t>
            </a:r>
            <a:r>
              <a:rPr lang="ru-RU" i="1" dirty="0">
                <a:solidFill>
                  <a:schemeClr val="bg1"/>
                </a:solidFill>
              </a:rPr>
              <a:t/>
            </a:r>
            <a:br>
              <a:rPr lang="ru-RU" i="1" dirty="0">
                <a:solidFill>
                  <a:schemeClr val="bg1"/>
                </a:solidFill>
              </a:rPr>
            </a:b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95406" y="5446018"/>
            <a:ext cx="3906605" cy="982854"/>
          </a:xfrm>
        </p:spPr>
        <p:txBody>
          <a:bodyPr>
            <a:normAutofit/>
          </a:bodyPr>
          <a:lstStyle/>
          <a:p>
            <a:pPr marL="52705" marR="5080" indent="-40640" algn="l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solidFill>
                  <a:schemeClr val="tx1"/>
                </a:solidFill>
              </a:rPr>
              <a:t>Шаталова Г.Г.</a:t>
            </a:r>
            <a:r>
              <a:rPr lang="ru-RU" sz="1600" dirty="0" smtClean="0">
                <a:cs typeface="Calibri"/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, учитель </a:t>
            </a:r>
            <a:r>
              <a:rPr lang="ru-RU" sz="1600" dirty="0" smtClean="0">
                <a:solidFill>
                  <a:schemeClr val="tx1"/>
                </a:solidFill>
              </a:rPr>
              <a:t>информатики ГБОУ </a:t>
            </a:r>
            <a:r>
              <a:rPr lang="ru-RU" sz="1600" dirty="0" smtClean="0">
                <a:solidFill>
                  <a:schemeClr val="tx1"/>
                </a:solidFill>
              </a:rPr>
              <a:t>СОШ № 8 им. С.П. </a:t>
            </a:r>
            <a:r>
              <a:rPr lang="ru-RU" sz="1600" smtClean="0">
                <a:solidFill>
                  <a:schemeClr val="tx1"/>
                </a:solidFill>
              </a:rPr>
              <a:t>Алексеева </a:t>
            </a:r>
            <a:endParaRPr lang="ru-RU" sz="1600" smtClean="0">
              <a:solidFill>
                <a:schemeClr val="tx1"/>
              </a:solidFill>
            </a:endParaRPr>
          </a:p>
          <a:p>
            <a:pPr marL="52705" marR="5080" indent="-40640" algn="l">
              <a:lnSpc>
                <a:spcPct val="100000"/>
              </a:lnSpc>
              <a:spcBef>
                <a:spcPts val="100"/>
              </a:spcBef>
            </a:pPr>
            <a:r>
              <a:rPr lang="ru-RU" sz="1600" smtClean="0">
                <a:solidFill>
                  <a:schemeClr val="tx1"/>
                </a:solidFill>
              </a:rPr>
              <a:t>г.о</a:t>
            </a:r>
            <a:r>
              <a:rPr lang="ru-RU" sz="1600" dirty="0" smtClean="0">
                <a:solidFill>
                  <a:schemeClr val="tx1"/>
                </a:solidFill>
              </a:rPr>
              <a:t>. Отрадный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658236"/>
          </a:xfrm>
        </p:spPr>
        <p:txBody>
          <a:bodyPr>
            <a:normAutofit fontScale="90000"/>
          </a:bodyPr>
          <a:lstStyle/>
          <a:p>
            <a:r>
              <a:rPr lang="ru-RU" sz="4300" dirty="0"/>
              <a:t>Нормативно-правовые документы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35316" y="2469465"/>
            <a:ext cx="5663892" cy="1253026"/>
          </a:xfrm>
          <a:prstGeom prst="rect">
            <a:avLst/>
          </a:prstGeom>
        </p:spPr>
        <p:txBody>
          <a:bodyPr vert="horz" lIns="121917" tIns="60958" rIns="121917" bIns="60958" rtlCol="0">
            <a:noAutofit/>
          </a:bodyPr>
          <a:lstStyle/>
          <a:p>
            <a:pPr lvl="0" algn="just"/>
            <a:r>
              <a:rPr lang="ru-RU" sz="1900" dirty="0">
                <a:latin typeface="+mj-lt"/>
                <a:cs typeface="Arial" pitchFamily="34" charset="0"/>
              </a:rPr>
              <a:t>Федеральный государственный образовательный стандарт основного </a:t>
            </a:r>
            <a:r>
              <a:rPr lang="ru-RU" sz="1900" dirty="0">
                <a:cs typeface="Arial" pitchFamily="34" charset="0"/>
              </a:rPr>
              <a:t>общего</a:t>
            </a:r>
            <a:r>
              <a:rPr lang="ru-RU" sz="1900" dirty="0">
                <a:latin typeface="+mj-lt"/>
                <a:cs typeface="Arial" pitchFamily="34" charset="0"/>
              </a:rPr>
              <a:t> образования (утв. приказом </a:t>
            </a:r>
            <a:r>
              <a:rPr lang="ru-RU" sz="1900" dirty="0" err="1">
                <a:latin typeface="+mj-lt"/>
                <a:cs typeface="Arial" pitchFamily="34" charset="0"/>
              </a:rPr>
              <a:t>Минпросвещения</a:t>
            </a:r>
            <a:r>
              <a:rPr lang="ru-RU" sz="1900" dirty="0">
                <a:latin typeface="+mj-lt"/>
                <a:cs typeface="Arial" pitchFamily="34" charset="0"/>
              </a:rPr>
              <a:t> России от 31 мая 2021 г. № 287</a:t>
            </a:r>
            <a:endParaRPr lang="ru-RU" sz="1200" dirty="0">
              <a:latin typeface="+mj-lt"/>
              <a:cs typeface="Arial" pitchFamily="34" charset="0"/>
            </a:endParaRPr>
          </a:p>
          <a:p>
            <a:pPr algn="just"/>
            <a:r>
              <a:rPr lang="en-US" sz="1500" dirty="0">
                <a:latin typeface="+mj-lt"/>
                <a:cs typeface="Arial" pitchFamily="34" charset="0"/>
                <a:hlinkClick r:id="rId2"/>
              </a:rPr>
              <a:t>http://publication.pravo.gov.ru/Document/View/0001202107050027</a:t>
            </a:r>
            <a:endParaRPr lang="ru-RU" sz="1500" dirty="0">
              <a:latin typeface="+mj-lt"/>
              <a:cs typeface="Arial" pitchFamily="34" charset="0"/>
            </a:endParaRPr>
          </a:p>
          <a:p>
            <a:pPr algn="just"/>
            <a:endParaRPr lang="ru-RU" sz="3700" dirty="0">
              <a:latin typeface="+mj-lt"/>
              <a:cs typeface="Arial" pitchFamily="34" charset="0"/>
            </a:endParaRPr>
          </a:p>
          <a:p>
            <a:pPr marL="457189" indent="-457189" algn="just">
              <a:spcBef>
                <a:spcPct val="20000"/>
              </a:spcBef>
              <a:buFont typeface="Arial" pitchFamily="34" charset="0"/>
              <a:buChar char="•"/>
            </a:pPr>
            <a:endParaRPr lang="ru-RU" sz="3700" dirty="0"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315" y="5254419"/>
            <a:ext cx="5676714" cy="93871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1900" dirty="0"/>
              <a:t>Федеральный перечень учебников (последние изменения от 05.11.2024 г. № 769</a:t>
            </a:r>
          </a:p>
          <a:p>
            <a:r>
              <a:rPr lang="en-US" sz="1500" dirty="0">
                <a:hlinkClick r:id="rId3"/>
              </a:rPr>
              <a:t>http://publication.pravo.gov.ru/document/0001202412120011</a:t>
            </a:r>
            <a:endParaRPr lang="ru-RU" sz="15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5317" y="1028972"/>
            <a:ext cx="5676714" cy="14619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>
              <a:buNone/>
            </a:pPr>
            <a:r>
              <a:rPr lang="ru-RU" sz="1900" dirty="0">
                <a:cs typeface="Arial" pitchFamily="34" charset="0"/>
              </a:rPr>
              <a:t>Федеральный закон от 29 декабря 2012 г. № 273-ФЗ «Об образовании в Российской Федерации»</a:t>
            </a:r>
          </a:p>
          <a:p>
            <a:pPr algn="just"/>
            <a:r>
              <a:rPr lang="en-US" sz="1500" dirty="0">
                <a:cs typeface="Arial" pitchFamily="34" charset="0"/>
                <a:hlinkClick r:id="rId4"/>
              </a:rPr>
              <a:t>https://www.consultant.ru/document/cons_doc_LAW_140174/</a:t>
            </a:r>
            <a:endParaRPr lang="ru-RU" sz="1500" dirty="0">
              <a:cs typeface="Arial" pitchFamily="34" charset="0"/>
            </a:endParaRPr>
          </a:p>
          <a:p>
            <a:pPr algn="just">
              <a:buNone/>
            </a:pPr>
            <a:r>
              <a:rPr lang="ru-RU" sz="1900" dirty="0">
                <a:cs typeface="Arial" pitchFamily="34" charset="0"/>
              </a:rPr>
              <a:t>Последние изменения от 28.02.2025 N 30-ФЗ</a:t>
            </a:r>
          </a:p>
          <a:p>
            <a:pPr algn="just">
              <a:buNone/>
            </a:pPr>
            <a:r>
              <a:rPr lang="en-US" sz="1500" dirty="0">
                <a:cs typeface="Arial" pitchFamily="34" charset="0"/>
                <a:hlinkClick r:id="rId5"/>
              </a:rPr>
              <a:t>https://www.consultant.ru/document/cons_doc_LAW_499988/</a:t>
            </a:r>
            <a:endParaRPr lang="ru-RU" sz="1500" dirty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35316" y="4102024"/>
            <a:ext cx="5567894" cy="960329"/>
          </a:xfrm>
          <a:prstGeom prst="rect">
            <a:avLst/>
          </a:prstGeom>
        </p:spPr>
        <p:txBody>
          <a:bodyPr vert="horz" lIns="121917" tIns="60958" rIns="121917" bIns="60958" rtlCol="0">
            <a:no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840296" algn="l"/>
              </a:tabLst>
            </a:pPr>
            <a:r>
              <a:rPr lang="ru-RU" sz="1900" dirty="0">
                <a:ea typeface="Times New Roman" pitchFamily="18" charset="0"/>
                <a:cs typeface="Arial" pitchFamily="34" charset="0"/>
              </a:rPr>
              <a:t>ФГОС СОО утв. приказом </a:t>
            </a:r>
            <a:r>
              <a:rPr lang="ru-RU" sz="1900" dirty="0" err="1">
                <a:ea typeface="Times New Roman" pitchFamily="18" charset="0"/>
                <a:cs typeface="Arial" pitchFamily="34" charset="0"/>
              </a:rPr>
              <a:t>Минобрнауки</a:t>
            </a:r>
            <a:r>
              <a:rPr lang="ru-RU" sz="1900" dirty="0">
                <a:ea typeface="Times New Roman" pitchFamily="18" charset="0"/>
                <a:cs typeface="Arial" pitchFamily="34" charset="0"/>
              </a:rPr>
              <a:t> России от 17 мая 2012 г. № 413</a:t>
            </a:r>
            <a:r>
              <a:rPr lang="ru-RU" sz="1900" dirty="0">
                <a:cs typeface="Arial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840296" algn="l"/>
              </a:tabLst>
            </a:pPr>
            <a:r>
              <a:rPr lang="en-US" sz="1300" dirty="0">
                <a:latin typeface="Arial" pitchFamily="34" charset="0"/>
                <a:cs typeface="Arial" pitchFamily="34" charset="0"/>
                <a:hlinkClick r:id="rId6"/>
              </a:rPr>
              <a:t>https://base.garant.ru/70188902/8ef641d3b80ff01d34be16ce9bafc6e0/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9200" y="1221037"/>
            <a:ext cx="5241007" cy="467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919172" y="6120753"/>
            <a:ext cx="3835679" cy="73883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r>
              <a:rPr lang="en-US" sz="1600" dirty="0">
                <a:hlinkClick r:id="rId8"/>
              </a:rPr>
              <a:t>https://edsoo.ru/normativnye-dokumenty/</a:t>
            </a:r>
            <a:endParaRPr lang="ru-RU" sz="1600" dirty="0"/>
          </a:p>
          <a:p>
            <a:endParaRPr lang="ru-RU" dirty="0" smtClean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9713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НОВОЕ</a:t>
            </a:r>
            <a:r>
              <a:rPr sz="3600" spc="-204" dirty="0"/>
              <a:t> </a:t>
            </a:r>
            <a:r>
              <a:rPr sz="2800" dirty="0"/>
              <a:t>в</a:t>
            </a:r>
            <a:r>
              <a:rPr sz="2800" spc="-90" dirty="0"/>
              <a:t> </a:t>
            </a:r>
            <a:r>
              <a:rPr sz="2800" spc="-10" dirty="0"/>
              <a:t>нормативно-</a:t>
            </a:r>
            <a:r>
              <a:rPr sz="2800" dirty="0"/>
              <a:t>правовом</a:t>
            </a:r>
            <a:r>
              <a:rPr sz="2800" spc="10" dirty="0"/>
              <a:t> </a:t>
            </a:r>
            <a:r>
              <a:rPr sz="2800" spc="-10" dirty="0"/>
              <a:t>регулировании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405458"/>
            <a:ext cx="12190413" cy="2650469"/>
            <a:chOff x="0" y="353568"/>
            <a:chExt cx="12192000" cy="2649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5572"/>
              <a:ext cx="6308598" cy="25914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1272" y="733043"/>
              <a:ext cx="5654040" cy="1917700"/>
            </a:xfrm>
            <a:custGeom>
              <a:avLst/>
              <a:gdLst/>
              <a:ahLst/>
              <a:cxnLst/>
              <a:rect l="l" t="t" r="r" b="b"/>
              <a:pathLst>
                <a:path w="5654040" h="1917700">
                  <a:moveTo>
                    <a:pt x="5533009" y="0"/>
                  </a:moveTo>
                  <a:lnTo>
                    <a:pt x="121030" y="0"/>
                  </a:lnTo>
                  <a:lnTo>
                    <a:pt x="73921" y="9517"/>
                  </a:lnTo>
                  <a:lnTo>
                    <a:pt x="35450" y="35464"/>
                  </a:lnTo>
                  <a:lnTo>
                    <a:pt x="9511" y="73937"/>
                  </a:lnTo>
                  <a:lnTo>
                    <a:pt x="0" y="121030"/>
                  </a:lnTo>
                  <a:lnTo>
                    <a:pt x="0" y="1796160"/>
                  </a:lnTo>
                  <a:lnTo>
                    <a:pt x="9511" y="1843254"/>
                  </a:lnTo>
                  <a:lnTo>
                    <a:pt x="35450" y="1881727"/>
                  </a:lnTo>
                  <a:lnTo>
                    <a:pt x="73921" y="1907674"/>
                  </a:lnTo>
                  <a:lnTo>
                    <a:pt x="121030" y="1917191"/>
                  </a:lnTo>
                  <a:lnTo>
                    <a:pt x="5533009" y="1917191"/>
                  </a:lnTo>
                  <a:lnTo>
                    <a:pt x="5580102" y="1907674"/>
                  </a:lnTo>
                  <a:lnTo>
                    <a:pt x="5618575" y="1881727"/>
                  </a:lnTo>
                  <a:lnTo>
                    <a:pt x="5644522" y="1843254"/>
                  </a:lnTo>
                  <a:lnTo>
                    <a:pt x="5654040" y="1796160"/>
                  </a:lnTo>
                  <a:lnTo>
                    <a:pt x="5654040" y="121030"/>
                  </a:lnTo>
                  <a:lnTo>
                    <a:pt x="5644522" y="73937"/>
                  </a:lnTo>
                  <a:lnTo>
                    <a:pt x="5618575" y="35464"/>
                  </a:lnTo>
                  <a:lnTo>
                    <a:pt x="5580102" y="9517"/>
                  </a:lnTo>
                  <a:lnTo>
                    <a:pt x="5533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2371" y="830580"/>
              <a:ext cx="504444" cy="5303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9047" y="353568"/>
              <a:ext cx="6092952" cy="26494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99859" y="701040"/>
              <a:ext cx="5445760" cy="1975485"/>
            </a:xfrm>
            <a:custGeom>
              <a:avLst/>
              <a:gdLst/>
              <a:ahLst/>
              <a:cxnLst/>
              <a:rect l="l" t="t" r="r" b="b"/>
              <a:pathLst>
                <a:path w="5445759" h="1975485">
                  <a:moveTo>
                    <a:pt x="5320538" y="0"/>
                  </a:moveTo>
                  <a:lnTo>
                    <a:pt x="124714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1850389"/>
                  </a:lnTo>
                  <a:lnTo>
                    <a:pt x="9806" y="1898915"/>
                  </a:lnTo>
                  <a:lnTo>
                    <a:pt x="36544" y="1938559"/>
                  </a:lnTo>
                  <a:lnTo>
                    <a:pt x="76188" y="1965297"/>
                  </a:lnTo>
                  <a:lnTo>
                    <a:pt x="124714" y="1975103"/>
                  </a:lnTo>
                  <a:lnTo>
                    <a:pt x="5320538" y="1975103"/>
                  </a:lnTo>
                  <a:lnTo>
                    <a:pt x="5369063" y="1965297"/>
                  </a:lnTo>
                  <a:lnTo>
                    <a:pt x="5408707" y="1938559"/>
                  </a:lnTo>
                  <a:lnTo>
                    <a:pt x="5435445" y="1898915"/>
                  </a:lnTo>
                  <a:lnTo>
                    <a:pt x="5445252" y="1850389"/>
                  </a:lnTo>
                  <a:lnTo>
                    <a:pt x="5445252" y="124713"/>
                  </a:lnTo>
                  <a:lnTo>
                    <a:pt x="5435445" y="76188"/>
                  </a:lnTo>
                  <a:lnTo>
                    <a:pt x="5408707" y="36544"/>
                  </a:lnTo>
                  <a:lnTo>
                    <a:pt x="5369063" y="9806"/>
                  </a:lnTo>
                  <a:lnTo>
                    <a:pt x="5320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71504" y="809244"/>
              <a:ext cx="460248" cy="5318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609997" y="785168"/>
            <a:ext cx="4706642" cy="3393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" marR="259079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Приказ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Министерства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просвещения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Российской Федерации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от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19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февраля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2024</a:t>
            </a:r>
            <a:r>
              <a:rPr sz="1500" b="1" spc="-1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г.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№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110 </a:t>
            </a:r>
            <a:r>
              <a:rPr sz="1500" dirty="0">
                <a:latin typeface="Calibri"/>
                <a:cs typeface="Calibri"/>
              </a:rPr>
              <a:t>«О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внесении </a:t>
            </a:r>
            <a:r>
              <a:rPr sz="1500" dirty="0">
                <a:latin typeface="Calibri"/>
                <a:cs typeface="Calibri"/>
              </a:rPr>
              <a:t>изменений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некоторые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приказы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Министерства</a:t>
            </a:r>
            <a:endParaRPr sz="1500">
              <a:latin typeface="Calibri"/>
              <a:cs typeface="Calibri"/>
            </a:endParaRPr>
          </a:p>
          <a:p>
            <a:pPr marL="4191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образования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науки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Российской Федерации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и</a:t>
            </a:r>
            <a:endParaRPr sz="1500">
              <a:latin typeface="Calibri"/>
              <a:cs typeface="Calibri"/>
            </a:endParaRPr>
          </a:p>
          <a:p>
            <a:pPr marL="4191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Министерства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просвещения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Российской</a:t>
            </a:r>
            <a:r>
              <a:rPr sz="150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Федерации,</a:t>
            </a:r>
            <a:endParaRPr sz="1500">
              <a:latin typeface="Calibri"/>
              <a:cs typeface="Calibri"/>
            </a:endParaRPr>
          </a:p>
          <a:p>
            <a:pPr marL="4191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касающиеся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федеральных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государственных</a:t>
            </a:r>
            <a:endParaRPr sz="1500">
              <a:latin typeface="Calibri"/>
              <a:cs typeface="Calibri"/>
            </a:endParaRPr>
          </a:p>
          <a:p>
            <a:pPr marL="41910" marR="733425">
              <a:lnSpc>
                <a:spcPct val="100000"/>
              </a:lnSpc>
            </a:pPr>
            <a:r>
              <a:rPr sz="1500" spc="-10" dirty="0">
                <a:latin typeface="Calibri"/>
                <a:cs typeface="Calibri"/>
              </a:rPr>
              <a:t>образовательных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стандартов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основного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общего образования»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75"/>
              </a:spcBef>
            </a:pPr>
            <a:endParaRPr sz="1500">
              <a:latin typeface="Calibri"/>
              <a:cs typeface="Calibri"/>
            </a:endParaRPr>
          </a:p>
          <a:p>
            <a:pPr marL="299085" marR="63500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450" b="1" dirty="0">
                <a:latin typeface="Calibri"/>
                <a:cs typeface="Calibri"/>
              </a:rPr>
              <a:t>Исключен</a:t>
            </a:r>
            <a:r>
              <a:rPr sz="1450" b="1" spc="-6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учебный</a:t>
            </a:r>
            <a:r>
              <a:rPr sz="1450" spc="-4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предмет</a:t>
            </a:r>
            <a:r>
              <a:rPr sz="1450" spc="-4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«Основы</a:t>
            </a:r>
            <a:r>
              <a:rPr sz="1450" b="1" spc="-60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духовно- нравственной</a:t>
            </a:r>
            <a:r>
              <a:rPr sz="1450" b="1" spc="-2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культуры народов</a:t>
            </a:r>
            <a:r>
              <a:rPr sz="1450" b="1" spc="-1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России»</a:t>
            </a:r>
            <a:endParaRPr sz="145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739"/>
              </a:spcBef>
              <a:buFont typeface="Wingdings"/>
              <a:buChar char=""/>
              <a:tabLst>
                <a:tab pos="299085" algn="l"/>
              </a:tabLst>
            </a:pPr>
            <a:r>
              <a:rPr sz="1450" dirty="0">
                <a:latin typeface="Calibri"/>
                <a:cs typeface="Calibri"/>
              </a:rPr>
              <a:t>В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учебный</a:t>
            </a:r>
            <a:r>
              <a:rPr sz="1450" spc="-3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предмет</a:t>
            </a:r>
            <a:r>
              <a:rPr sz="1450" spc="-5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«История»</a:t>
            </a:r>
            <a:r>
              <a:rPr sz="1450" spc="-6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добавлен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курс</a:t>
            </a:r>
            <a:r>
              <a:rPr sz="1450" spc="-2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«История </a:t>
            </a:r>
            <a:r>
              <a:rPr sz="1450" b="1" dirty="0">
                <a:latin typeface="Calibri"/>
                <a:cs typeface="Calibri"/>
              </a:rPr>
              <a:t>нашего</a:t>
            </a:r>
            <a:r>
              <a:rPr sz="1450" b="1" spc="-40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края»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23598" y="5518026"/>
            <a:ext cx="2413321" cy="5131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580" marR="5080" indent="-43751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Изменения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вступают</a:t>
            </a:r>
            <a:r>
              <a:rPr sz="16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силу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сентября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2025</a:t>
            </a:r>
            <a:r>
              <a:rPr sz="16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года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2005" y="964154"/>
            <a:ext cx="6173301" cy="57601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Приказ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Министерства просвещения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Российской</a:t>
            </a:r>
            <a:endParaRPr sz="1400" dirty="0">
              <a:latin typeface="Calibri"/>
              <a:cs typeface="Calibri"/>
            </a:endParaRPr>
          </a:p>
          <a:p>
            <a:pPr marL="269240" marR="136779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Федерации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от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09.10.2024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№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704 "О </a:t>
            </a:r>
            <a:r>
              <a:rPr sz="1400" b="1" spc="-10" dirty="0">
                <a:latin typeface="Calibri"/>
                <a:cs typeface="Calibri"/>
              </a:rPr>
              <a:t>внесении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изменений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в </a:t>
            </a:r>
            <a:r>
              <a:rPr sz="1400" b="1" spc="-10" dirty="0">
                <a:latin typeface="Calibri"/>
                <a:cs typeface="Calibri"/>
              </a:rPr>
              <a:t>некоторые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приказы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Министерства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просвещения</a:t>
            </a:r>
            <a:endParaRPr sz="1400" dirty="0">
              <a:latin typeface="Calibri"/>
              <a:cs typeface="Calibri"/>
            </a:endParaRPr>
          </a:p>
          <a:p>
            <a:pPr marL="26924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Российской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Федерации,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касающиеся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федеральных</a:t>
            </a:r>
            <a:endParaRPr sz="1400" dirty="0">
              <a:latin typeface="Calibri"/>
              <a:cs typeface="Calibri"/>
            </a:endParaRPr>
          </a:p>
          <a:p>
            <a:pPr marL="269240">
              <a:lnSpc>
                <a:spcPct val="100000"/>
              </a:lnSpc>
            </a:pPr>
            <a:r>
              <a:rPr sz="1400" b="1" spc="-10" dirty="0">
                <a:latin typeface="Calibri"/>
                <a:cs typeface="Calibri"/>
              </a:rPr>
              <a:t>образовательных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программ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начального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общего</a:t>
            </a:r>
            <a:endParaRPr sz="1400" dirty="0">
              <a:latin typeface="Calibri"/>
              <a:cs typeface="Calibri"/>
            </a:endParaRPr>
          </a:p>
          <a:p>
            <a:pPr marL="269240" marR="146939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образования,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основного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общего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образования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среднего </a:t>
            </a:r>
            <a:r>
              <a:rPr sz="1400" b="1" dirty="0">
                <a:latin typeface="Calibri"/>
                <a:cs typeface="Calibri"/>
              </a:rPr>
              <a:t>общего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образования"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400" dirty="0">
              <a:latin typeface="Calibri"/>
              <a:cs typeface="Calibri"/>
            </a:endParaRPr>
          </a:p>
          <a:p>
            <a:pPr marL="366395" marR="565150" indent="-287020">
              <a:lnSpc>
                <a:spcPct val="100000"/>
              </a:lnSpc>
              <a:buFont typeface="Wingdings"/>
              <a:buChar char=""/>
              <a:tabLst>
                <a:tab pos="366395" algn="l"/>
              </a:tabLst>
            </a:pPr>
            <a:r>
              <a:rPr sz="1450" spc="-10" dirty="0">
                <a:latin typeface="Calibri"/>
                <a:cs typeface="Calibri"/>
              </a:rPr>
              <a:t>Максимальное </a:t>
            </a:r>
            <a:r>
              <a:rPr sz="1450" b="1" spc="-10" dirty="0">
                <a:latin typeface="Calibri"/>
                <a:cs typeface="Calibri"/>
              </a:rPr>
              <a:t>количество</a:t>
            </a:r>
            <a:r>
              <a:rPr sz="1450" b="1" spc="-2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контрольных</a:t>
            </a:r>
            <a:r>
              <a:rPr sz="1450" b="1" dirty="0">
                <a:latin typeface="Calibri"/>
                <a:cs typeface="Calibri"/>
              </a:rPr>
              <a:t> и</a:t>
            </a:r>
            <a:r>
              <a:rPr sz="1450" b="1" spc="-3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практических</a:t>
            </a:r>
            <a:r>
              <a:rPr sz="1450" b="1" spc="-2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работ </a:t>
            </a:r>
            <a:r>
              <a:rPr sz="1450" spc="-25" dirty="0">
                <a:latin typeface="Calibri"/>
                <a:cs typeface="Calibri"/>
              </a:rPr>
              <a:t>не </a:t>
            </a:r>
            <a:r>
              <a:rPr sz="1450" spc="-10" dirty="0">
                <a:latin typeface="Calibri"/>
                <a:cs typeface="Calibri"/>
              </a:rPr>
              <a:t>должно</a:t>
            </a:r>
            <a:r>
              <a:rPr sz="1450" spc="-6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превышать</a:t>
            </a:r>
            <a:r>
              <a:rPr sz="1450" spc="-4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10%</a:t>
            </a:r>
            <a:r>
              <a:rPr sz="1450" b="1" spc="-3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от</a:t>
            </a:r>
            <a:r>
              <a:rPr sz="1450" b="1" spc="-4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общего</a:t>
            </a:r>
            <a:r>
              <a:rPr sz="1450" b="1" spc="-4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объёма</a:t>
            </a:r>
            <a:r>
              <a:rPr sz="1450" b="1" spc="-5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учебного</a:t>
            </a:r>
            <a:r>
              <a:rPr sz="1450" b="1" spc="-5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времени</a:t>
            </a:r>
            <a:r>
              <a:rPr sz="1450" spc="-10" dirty="0">
                <a:latin typeface="Calibri"/>
                <a:cs typeface="Calibri"/>
              </a:rPr>
              <a:t>.</a:t>
            </a:r>
            <a:endParaRPr sz="1450" dirty="0">
              <a:latin typeface="Calibri"/>
              <a:cs typeface="Calibri"/>
            </a:endParaRPr>
          </a:p>
          <a:p>
            <a:pPr marL="366395" marR="1158240" indent="-287020">
              <a:lnSpc>
                <a:spcPct val="100000"/>
              </a:lnSpc>
              <a:buFont typeface="Wingdings"/>
              <a:buChar char=""/>
              <a:tabLst>
                <a:tab pos="366395" algn="l"/>
              </a:tabLst>
            </a:pPr>
            <a:r>
              <a:rPr sz="1450" spc="-10" dirty="0">
                <a:latin typeface="Calibri"/>
                <a:cs typeface="Calibri"/>
              </a:rPr>
              <a:t>Установлен</a:t>
            </a:r>
            <a:r>
              <a:rPr sz="1450" spc="-2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перечень</a:t>
            </a:r>
            <a:r>
              <a:rPr sz="1450" b="1" spc="-50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проверяемых</a:t>
            </a:r>
            <a:r>
              <a:rPr sz="1450" b="1" spc="-4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требований</a:t>
            </a:r>
            <a:r>
              <a:rPr sz="1450" b="1" spc="-35" dirty="0">
                <a:latin typeface="Calibri"/>
                <a:cs typeface="Calibri"/>
              </a:rPr>
              <a:t> </a:t>
            </a:r>
            <a:r>
              <a:rPr sz="1450" b="1" spc="-50" dirty="0">
                <a:latin typeface="Calibri"/>
                <a:cs typeface="Calibri"/>
              </a:rPr>
              <a:t>к </a:t>
            </a:r>
            <a:r>
              <a:rPr sz="1450" b="1" spc="-10" dirty="0">
                <a:latin typeface="Calibri"/>
                <a:cs typeface="Calibri"/>
              </a:rPr>
              <a:t>метапредметным</a:t>
            </a:r>
            <a:r>
              <a:rPr sz="1450" b="1" spc="-3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и</a:t>
            </a:r>
            <a:r>
              <a:rPr sz="1450" b="1" spc="-1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предметным</a:t>
            </a:r>
            <a:r>
              <a:rPr sz="1450" b="1" spc="-20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результатам</a:t>
            </a:r>
            <a:r>
              <a:rPr sz="1450" b="1" spc="-4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при</a:t>
            </a:r>
            <a:r>
              <a:rPr sz="1450" spc="-1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оценке </a:t>
            </a:r>
            <a:r>
              <a:rPr sz="1450" dirty="0">
                <a:latin typeface="Calibri"/>
                <a:cs typeface="Calibri"/>
              </a:rPr>
              <a:t>качества</a:t>
            </a:r>
            <a:r>
              <a:rPr sz="1450" spc="-80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образования.</a:t>
            </a:r>
            <a:endParaRPr sz="1450" dirty="0">
              <a:latin typeface="Calibri"/>
              <a:cs typeface="Calibri"/>
            </a:endParaRPr>
          </a:p>
          <a:p>
            <a:pPr marL="366395" marR="909319" indent="-287020">
              <a:lnSpc>
                <a:spcPct val="100000"/>
              </a:lnSpc>
              <a:buFont typeface="Wingdings"/>
              <a:buChar char=""/>
              <a:tabLst>
                <a:tab pos="366395" algn="l"/>
              </a:tabLst>
            </a:pPr>
            <a:r>
              <a:rPr sz="1450" b="1" dirty="0">
                <a:latin typeface="Calibri"/>
                <a:cs typeface="Calibri"/>
              </a:rPr>
              <a:t>Синхронизация</a:t>
            </a:r>
            <a:r>
              <a:rPr sz="1450" b="1" spc="-4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с</a:t>
            </a:r>
            <a:r>
              <a:rPr sz="1450" b="1" spc="-2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ОГЭ</a:t>
            </a:r>
            <a:r>
              <a:rPr sz="1450" b="1" spc="-4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и</a:t>
            </a:r>
            <a:r>
              <a:rPr sz="1450" b="1" spc="-2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ЕГЭ</a:t>
            </a:r>
            <a:r>
              <a:rPr sz="1450" dirty="0">
                <a:latin typeface="Calibri"/>
                <a:cs typeface="Calibri"/>
              </a:rPr>
              <a:t>:</a:t>
            </a:r>
            <a:r>
              <a:rPr sz="1450" spc="-2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для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каждого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учебного</a:t>
            </a:r>
            <a:r>
              <a:rPr sz="1450" spc="-4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предмета определён</a:t>
            </a:r>
            <a:r>
              <a:rPr sz="1450" spc="-2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перечень</a:t>
            </a:r>
            <a:r>
              <a:rPr sz="1450" spc="-2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элементов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содержания,</a:t>
            </a:r>
            <a:r>
              <a:rPr sz="1450" spc="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проверяемых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spc="-25" dirty="0">
                <a:latin typeface="Calibri"/>
                <a:cs typeface="Calibri"/>
              </a:rPr>
              <a:t>на </a:t>
            </a:r>
            <a:r>
              <a:rPr sz="1450" spc="-10" dirty="0">
                <a:latin typeface="Calibri"/>
                <a:cs typeface="Calibri"/>
              </a:rPr>
              <a:t>экзаменах.</a:t>
            </a:r>
            <a:endParaRPr sz="1450" dirty="0">
              <a:latin typeface="Calibri"/>
              <a:cs typeface="Calibri"/>
            </a:endParaRPr>
          </a:p>
          <a:p>
            <a:pPr marL="366395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66395" algn="l"/>
              </a:tabLst>
            </a:pPr>
            <a:r>
              <a:rPr sz="1450" b="1" dirty="0">
                <a:latin typeface="Calibri"/>
                <a:cs typeface="Calibri"/>
              </a:rPr>
              <a:t>Внесено</a:t>
            </a:r>
            <a:r>
              <a:rPr sz="1450" b="1" spc="-6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поурочное</a:t>
            </a:r>
            <a:r>
              <a:rPr sz="1450" b="1" spc="-5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планирование</a:t>
            </a:r>
            <a:r>
              <a:rPr sz="1450" b="1" spc="-5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по</a:t>
            </a:r>
            <a:r>
              <a:rPr sz="1450" b="1" spc="-45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учебным</a:t>
            </a:r>
            <a:r>
              <a:rPr sz="1450" b="1" spc="-3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предметам</a:t>
            </a:r>
            <a:endParaRPr sz="1450" dirty="0">
              <a:latin typeface="Calibri"/>
              <a:cs typeface="Calibri"/>
            </a:endParaRPr>
          </a:p>
          <a:p>
            <a:pPr marL="366395">
              <a:lnSpc>
                <a:spcPct val="100000"/>
              </a:lnSpc>
            </a:pPr>
            <a:r>
              <a:rPr sz="1450" spc="-10" dirty="0">
                <a:latin typeface="Calibri"/>
                <a:cs typeface="Calibri"/>
              </a:rPr>
              <a:t>(общеобразовательные</a:t>
            </a:r>
            <a:r>
              <a:rPr sz="1450" spc="-20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организации</a:t>
            </a:r>
            <a:r>
              <a:rPr sz="1450" spc="1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могут </a:t>
            </a:r>
            <a:r>
              <a:rPr sz="1450" spc="-10" dirty="0">
                <a:latin typeface="Calibri"/>
                <a:cs typeface="Calibri"/>
              </a:rPr>
              <a:t>самостоятельно</a:t>
            </a:r>
            <a:endParaRPr sz="1450" dirty="0">
              <a:latin typeface="Calibri"/>
              <a:cs typeface="Calibri"/>
            </a:endParaRPr>
          </a:p>
          <a:p>
            <a:pPr marL="366395" marR="504190">
              <a:lnSpc>
                <a:spcPct val="100000"/>
              </a:lnSpc>
            </a:pPr>
            <a:r>
              <a:rPr sz="1450" spc="-10" dirty="0">
                <a:latin typeface="Calibri"/>
                <a:cs typeface="Calibri"/>
              </a:rPr>
              <a:t>использовать</a:t>
            </a:r>
            <a:r>
              <a:rPr sz="1450" spc="-4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резервные</a:t>
            </a:r>
            <a:r>
              <a:rPr sz="1450" spc="-10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часы</a:t>
            </a:r>
            <a:r>
              <a:rPr sz="1450" spc="-1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и </a:t>
            </a:r>
            <a:r>
              <a:rPr sz="1450" spc="-10" dirty="0">
                <a:latin typeface="Calibri"/>
                <a:cs typeface="Calibri"/>
              </a:rPr>
              <a:t>определять</a:t>
            </a:r>
            <a:r>
              <a:rPr sz="1450" spc="-2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количество</a:t>
            </a:r>
            <a:r>
              <a:rPr sz="1450" spc="-1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оценочных процедур,</a:t>
            </a:r>
            <a:r>
              <a:rPr sz="1450" spc="-1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не</a:t>
            </a:r>
            <a:r>
              <a:rPr sz="1450" spc="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превышающее</a:t>
            </a:r>
            <a:r>
              <a:rPr sz="1450" spc="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установленные</a:t>
            </a:r>
            <a:r>
              <a:rPr sz="1450" spc="-1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требования).</a:t>
            </a:r>
            <a:endParaRPr sz="1450" dirty="0">
              <a:latin typeface="Calibri"/>
              <a:cs typeface="Calibri"/>
            </a:endParaRPr>
          </a:p>
          <a:p>
            <a:pPr marL="366395" indent="-286385">
              <a:lnSpc>
                <a:spcPct val="100000"/>
              </a:lnSpc>
              <a:buFont typeface="Wingdings"/>
              <a:buChar char=""/>
              <a:tabLst>
                <a:tab pos="366395" algn="l"/>
              </a:tabLst>
            </a:pPr>
            <a:r>
              <a:rPr sz="1450" spc="-20" dirty="0">
                <a:latin typeface="Calibri"/>
                <a:cs typeface="Calibri"/>
              </a:rPr>
              <a:t>Также</a:t>
            </a:r>
            <a:r>
              <a:rPr sz="1450" spc="-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установлены</a:t>
            </a:r>
            <a:r>
              <a:rPr sz="1450" spc="-3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изменения</a:t>
            </a:r>
            <a:r>
              <a:rPr sz="1450" b="1" spc="-2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в</a:t>
            </a:r>
            <a:r>
              <a:rPr sz="1450" spc="-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части</a:t>
            </a:r>
            <a:r>
              <a:rPr sz="1450" spc="-25" dirty="0">
                <a:latin typeface="Calibri"/>
                <a:cs typeface="Calibri"/>
              </a:rPr>
              <a:t> </a:t>
            </a:r>
            <a:r>
              <a:rPr sz="1450" dirty="0">
                <a:latin typeface="Calibri"/>
                <a:cs typeface="Calibri"/>
              </a:rPr>
              <a:t>учебных</a:t>
            </a:r>
            <a:r>
              <a:rPr sz="1450" spc="-35" dirty="0">
                <a:latin typeface="Calibri"/>
                <a:cs typeface="Calibri"/>
              </a:rPr>
              <a:t> </a:t>
            </a:r>
            <a:r>
              <a:rPr sz="1450" spc="-10" dirty="0">
                <a:latin typeface="Calibri"/>
                <a:cs typeface="Calibri"/>
              </a:rPr>
              <a:t>предметов</a:t>
            </a:r>
            <a:endParaRPr sz="1450" dirty="0">
              <a:latin typeface="Calibri"/>
              <a:cs typeface="Calibri"/>
            </a:endParaRPr>
          </a:p>
          <a:p>
            <a:pPr marL="366395">
              <a:lnSpc>
                <a:spcPct val="100000"/>
              </a:lnSpc>
            </a:pPr>
            <a:r>
              <a:rPr sz="1450" b="1" dirty="0">
                <a:latin typeface="Calibri"/>
                <a:cs typeface="Calibri"/>
              </a:rPr>
              <a:t>«История»</a:t>
            </a:r>
            <a:r>
              <a:rPr sz="1450" b="1" spc="-20" dirty="0">
                <a:latin typeface="Calibri"/>
                <a:cs typeface="Calibri"/>
              </a:rPr>
              <a:t> </a:t>
            </a:r>
            <a:r>
              <a:rPr sz="1450" b="1" dirty="0">
                <a:latin typeface="Calibri"/>
                <a:cs typeface="Calibri"/>
              </a:rPr>
              <a:t>и</a:t>
            </a:r>
            <a:r>
              <a:rPr sz="1450" b="1" spc="-25" dirty="0">
                <a:latin typeface="Calibri"/>
                <a:cs typeface="Calibri"/>
              </a:rPr>
              <a:t> </a:t>
            </a:r>
            <a:r>
              <a:rPr sz="1450" b="1" spc="-10" dirty="0">
                <a:latin typeface="Calibri"/>
                <a:cs typeface="Calibri"/>
              </a:rPr>
              <a:t>«Обществознание».</a:t>
            </a:r>
            <a:endParaRPr sz="14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Приказ</a:t>
            </a:r>
            <a:r>
              <a:rPr sz="14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Министерства</a:t>
            </a:r>
            <a:r>
              <a:rPr sz="1400" u="sng" spc="-1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просвещения</a:t>
            </a:r>
            <a:r>
              <a:rPr sz="1400" u="sng" spc="-3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Российской Федерации</a:t>
            </a:r>
            <a:r>
              <a:rPr sz="1400" u="sng" spc="-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от</a:t>
            </a:r>
            <a:r>
              <a:rPr sz="1400" u="sng" spc="-3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09.10.2024</a:t>
            </a:r>
            <a:r>
              <a:rPr sz="14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№</a:t>
            </a:r>
            <a:r>
              <a:rPr sz="1400" u="sng" spc="-3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4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6"/>
              </a:rPr>
              <a:t>704</a:t>
            </a:r>
            <a:endParaRPr sz="1400" dirty="0">
              <a:latin typeface="Calibri"/>
              <a:cs typeface="Calibri"/>
            </a:endParaRPr>
          </a:p>
          <a:p>
            <a:pPr marL="20320">
              <a:lnSpc>
                <a:spcPct val="100000"/>
              </a:lnSpc>
              <a:spcBef>
                <a:spcPts val="575"/>
              </a:spcBef>
            </a:pP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Приказ</a:t>
            </a:r>
            <a:r>
              <a:rPr sz="1400" u="sng" spc="-3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Министерства</a:t>
            </a:r>
            <a:r>
              <a:rPr sz="1400" u="sng" spc="-4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просвещения</a:t>
            </a:r>
            <a:r>
              <a:rPr sz="1400" u="sng" spc="-5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Российской</a:t>
            </a:r>
            <a:r>
              <a:rPr sz="1400" u="sng" spc="-3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Федерации</a:t>
            </a:r>
            <a:r>
              <a:rPr sz="14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от</a:t>
            </a:r>
            <a:r>
              <a:rPr sz="1400" u="sng" spc="-5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19.02.2024</a:t>
            </a:r>
            <a:r>
              <a:rPr sz="1400" u="sng" spc="-3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№</a:t>
            </a:r>
            <a:r>
              <a:rPr sz="1400" u="sng" spc="-4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4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7"/>
              </a:rPr>
              <a:t>110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11224" y="2725542"/>
            <a:ext cx="6963773" cy="306776"/>
            <a:chOff x="2511551" y="2724911"/>
            <a:chExt cx="6964680" cy="306705"/>
          </a:xfrm>
        </p:grpSpPr>
        <p:sp>
          <p:nvSpPr>
            <p:cNvPr id="14" name="object 14"/>
            <p:cNvSpPr/>
            <p:nvPr/>
          </p:nvSpPr>
          <p:spPr>
            <a:xfrm>
              <a:off x="2517647" y="2731007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5" h="292735">
                  <a:moveTo>
                    <a:pt x="372618" y="0"/>
                  </a:moveTo>
                  <a:lnTo>
                    <a:pt x="124205" y="0"/>
                  </a:lnTo>
                  <a:lnTo>
                    <a:pt x="124205" y="146303"/>
                  </a:lnTo>
                  <a:lnTo>
                    <a:pt x="0" y="146303"/>
                  </a:lnTo>
                  <a:lnTo>
                    <a:pt x="248411" y="292607"/>
                  </a:lnTo>
                  <a:lnTo>
                    <a:pt x="496823" y="146303"/>
                  </a:lnTo>
                  <a:lnTo>
                    <a:pt x="372618" y="146303"/>
                  </a:lnTo>
                  <a:lnTo>
                    <a:pt x="37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7647" y="2731007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5" h="292735">
                  <a:moveTo>
                    <a:pt x="0" y="146303"/>
                  </a:moveTo>
                  <a:lnTo>
                    <a:pt x="124205" y="146303"/>
                  </a:lnTo>
                  <a:lnTo>
                    <a:pt x="124205" y="0"/>
                  </a:lnTo>
                  <a:lnTo>
                    <a:pt x="372618" y="0"/>
                  </a:lnTo>
                  <a:lnTo>
                    <a:pt x="372618" y="146303"/>
                  </a:lnTo>
                  <a:lnTo>
                    <a:pt x="496823" y="146303"/>
                  </a:lnTo>
                  <a:lnTo>
                    <a:pt x="248411" y="292607"/>
                  </a:lnTo>
                  <a:lnTo>
                    <a:pt x="0" y="146303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73311" y="2732531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4" h="292735">
                  <a:moveTo>
                    <a:pt x="372618" y="0"/>
                  </a:moveTo>
                  <a:lnTo>
                    <a:pt x="124205" y="0"/>
                  </a:lnTo>
                  <a:lnTo>
                    <a:pt x="124205" y="146303"/>
                  </a:lnTo>
                  <a:lnTo>
                    <a:pt x="0" y="146303"/>
                  </a:lnTo>
                  <a:lnTo>
                    <a:pt x="248411" y="292607"/>
                  </a:lnTo>
                  <a:lnTo>
                    <a:pt x="496823" y="146303"/>
                  </a:lnTo>
                  <a:lnTo>
                    <a:pt x="372618" y="146303"/>
                  </a:lnTo>
                  <a:lnTo>
                    <a:pt x="37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73311" y="2732531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4" h="292735">
                  <a:moveTo>
                    <a:pt x="0" y="146303"/>
                  </a:moveTo>
                  <a:lnTo>
                    <a:pt x="124205" y="146303"/>
                  </a:lnTo>
                  <a:lnTo>
                    <a:pt x="124205" y="0"/>
                  </a:lnTo>
                  <a:lnTo>
                    <a:pt x="372618" y="0"/>
                  </a:lnTo>
                  <a:lnTo>
                    <a:pt x="372618" y="146303"/>
                  </a:lnTo>
                  <a:lnTo>
                    <a:pt x="496823" y="146303"/>
                  </a:lnTo>
                  <a:lnTo>
                    <a:pt x="248411" y="292607"/>
                  </a:lnTo>
                  <a:lnTo>
                    <a:pt x="0" y="146303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Номер слайда 17"/>
          <p:cNvSpPr>
            <a:spLocks noGrp="1"/>
          </p:cNvSpPr>
          <p:nvPr>
            <p:ph type="sldNum" sz="quarter" idx="7"/>
          </p:nvPr>
        </p:nvSpPr>
        <p:spPr>
          <a:xfrm>
            <a:off x="9047534" y="6310114"/>
            <a:ext cx="2844430" cy="36521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09713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dirty="0" smtClean="0"/>
              <a:t>ПРОЕКТЫ приказов </a:t>
            </a:r>
            <a:r>
              <a:rPr lang="ru-RU" sz="3600" dirty="0" err="1" smtClean="0"/>
              <a:t>Минпросвещения</a:t>
            </a:r>
            <a:r>
              <a:rPr lang="ru-RU" sz="3600" dirty="0" smtClean="0"/>
              <a:t> России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405458"/>
            <a:ext cx="12190413" cy="2650469"/>
            <a:chOff x="0" y="353568"/>
            <a:chExt cx="12192000" cy="2649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5572"/>
              <a:ext cx="6308598" cy="25914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1272" y="733043"/>
              <a:ext cx="5654040" cy="1917700"/>
            </a:xfrm>
            <a:custGeom>
              <a:avLst/>
              <a:gdLst/>
              <a:ahLst/>
              <a:cxnLst/>
              <a:rect l="l" t="t" r="r" b="b"/>
              <a:pathLst>
                <a:path w="5654040" h="1917700">
                  <a:moveTo>
                    <a:pt x="5533009" y="0"/>
                  </a:moveTo>
                  <a:lnTo>
                    <a:pt x="121030" y="0"/>
                  </a:lnTo>
                  <a:lnTo>
                    <a:pt x="73921" y="9517"/>
                  </a:lnTo>
                  <a:lnTo>
                    <a:pt x="35450" y="35464"/>
                  </a:lnTo>
                  <a:lnTo>
                    <a:pt x="9511" y="73937"/>
                  </a:lnTo>
                  <a:lnTo>
                    <a:pt x="0" y="121030"/>
                  </a:lnTo>
                  <a:lnTo>
                    <a:pt x="0" y="1796160"/>
                  </a:lnTo>
                  <a:lnTo>
                    <a:pt x="9511" y="1843254"/>
                  </a:lnTo>
                  <a:lnTo>
                    <a:pt x="35450" y="1881727"/>
                  </a:lnTo>
                  <a:lnTo>
                    <a:pt x="73921" y="1907674"/>
                  </a:lnTo>
                  <a:lnTo>
                    <a:pt x="121030" y="1917191"/>
                  </a:lnTo>
                  <a:lnTo>
                    <a:pt x="5533009" y="1917191"/>
                  </a:lnTo>
                  <a:lnTo>
                    <a:pt x="5580102" y="1907674"/>
                  </a:lnTo>
                  <a:lnTo>
                    <a:pt x="5618575" y="1881727"/>
                  </a:lnTo>
                  <a:lnTo>
                    <a:pt x="5644522" y="1843254"/>
                  </a:lnTo>
                  <a:lnTo>
                    <a:pt x="5654040" y="1796160"/>
                  </a:lnTo>
                  <a:lnTo>
                    <a:pt x="5654040" y="121030"/>
                  </a:lnTo>
                  <a:lnTo>
                    <a:pt x="5644522" y="73937"/>
                  </a:lnTo>
                  <a:lnTo>
                    <a:pt x="5618575" y="35464"/>
                  </a:lnTo>
                  <a:lnTo>
                    <a:pt x="5580102" y="9517"/>
                  </a:lnTo>
                  <a:lnTo>
                    <a:pt x="5533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2371" y="830580"/>
              <a:ext cx="504444" cy="5303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9047" y="353568"/>
              <a:ext cx="6092952" cy="26494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499859" y="701040"/>
              <a:ext cx="5445760" cy="1975485"/>
            </a:xfrm>
            <a:custGeom>
              <a:avLst/>
              <a:gdLst/>
              <a:ahLst/>
              <a:cxnLst/>
              <a:rect l="l" t="t" r="r" b="b"/>
              <a:pathLst>
                <a:path w="5445759" h="1975485">
                  <a:moveTo>
                    <a:pt x="5320538" y="0"/>
                  </a:moveTo>
                  <a:lnTo>
                    <a:pt x="124714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1850389"/>
                  </a:lnTo>
                  <a:lnTo>
                    <a:pt x="9806" y="1898915"/>
                  </a:lnTo>
                  <a:lnTo>
                    <a:pt x="36544" y="1938559"/>
                  </a:lnTo>
                  <a:lnTo>
                    <a:pt x="76188" y="1965297"/>
                  </a:lnTo>
                  <a:lnTo>
                    <a:pt x="124714" y="1975103"/>
                  </a:lnTo>
                  <a:lnTo>
                    <a:pt x="5320538" y="1975103"/>
                  </a:lnTo>
                  <a:lnTo>
                    <a:pt x="5369063" y="1965297"/>
                  </a:lnTo>
                  <a:lnTo>
                    <a:pt x="5408707" y="1938559"/>
                  </a:lnTo>
                  <a:lnTo>
                    <a:pt x="5435445" y="1898915"/>
                  </a:lnTo>
                  <a:lnTo>
                    <a:pt x="5445252" y="1850389"/>
                  </a:lnTo>
                  <a:lnTo>
                    <a:pt x="5445252" y="124713"/>
                  </a:lnTo>
                  <a:lnTo>
                    <a:pt x="5435445" y="76188"/>
                  </a:lnTo>
                  <a:lnTo>
                    <a:pt x="5408707" y="36544"/>
                  </a:lnTo>
                  <a:lnTo>
                    <a:pt x="5369063" y="9806"/>
                  </a:lnTo>
                  <a:lnTo>
                    <a:pt x="5320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71504" y="809244"/>
              <a:ext cx="460248" cy="5318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609997" y="785168"/>
            <a:ext cx="4706642" cy="16030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" marR="259079">
              <a:lnSpc>
                <a:spcPct val="100000"/>
              </a:lnSpc>
              <a:spcBef>
                <a:spcPts val="100"/>
              </a:spcBef>
            </a:pPr>
            <a:r>
              <a:rPr lang="ru-RU" sz="1500" b="1" dirty="0" smtClean="0">
                <a:latin typeface="Calibri"/>
                <a:cs typeface="Calibri"/>
              </a:rPr>
              <a:t>«О внесении в пункт 18.3.1 федерального государственного стандарта среднего общего образования, утвержденного приказом Министерства образования и науки Российской Федерации от 17.05.2012г. № 413</a:t>
            </a:r>
            <a:endParaRPr sz="1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75"/>
              </a:spcBef>
            </a:pP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22364" y="6112147"/>
            <a:ext cx="2413321" cy="5131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49580" marR="5080" indent="-437515">
              <a:lnSpc>
                <a:spcPct val="100000"/>
              </a:lnSpc>
              <a:spcBef>
                <a:spcPts val="95"/>
              </a:spcBef>
            </a:pPr>
            <a:r>
              <a:rPr sz="1600" dirty="0" err="1">
                <a:solidFill>
                  <a:srgbClr val="FF0000"/>
                </a:solidFill>
                <a:latin typeface="Calibri"/>
                <a:cs typeface="Calibri"/>
              </a:rPr>
              <a:t>Изменения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 err="1" smtClean="0">
                <a:solidFill>
                  <a:srgbClr val="FF0000"/>
                </a:solidFill>
                <a:latin typeface="Calibri"/>
                <a:cs typeface="Calibri"/>
              </a:rPr>
              <a:t>вступ</a:t>
            </a:r>
            <a:r>
              <a:rPr lang="ru-RU" sz="1600" dirty="0" err="1" smtClean="0">
                <a:solidFill>
                  <a:srgbClr val="FF0000"/>
                </a:solidFill>
                <a:latin typeface="Calibri"/>
                <a:cs typeface="Calibri"/>
              </a:rPr>
              <a:t>ают</a:t>
            </a:r>
            <a:r>
              <a:rPr sz="1600" spc="-5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600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силу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6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сентября</a:t>
            </a: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2025</a:t>
            </a:r>
            <a:r>
              <a:rPr sz="16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года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2005" y="964154"/>
            <a:ext cx="5381153" cy="1808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600" b="1" dirty="0" smtClean="0">
                <a:latin typeface="Calibri"/>
                <a:cs typeface="Calibri"/>
              </a:rPr>
              <a:t>О внесении изменений в некоторые приказы Министерства образования и науки Российской Федерации и Министерства просвещения Российской Федерации, касающихся федеральных государственных образовательных стандартов начального общего и основного общего образования»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4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511224" y="2725542"/>
            <a:ext cx="6963773" cy="306776"/>
            <a:chOff x="2511551" y="2724911"/>
            <a:chExt cx="6964680" cy="306705"/>
          </a:xfrm>
        </p:grpSpPr>
        <p:sp>
          <p:nvSpPr>
            <p:cNvPr id="14" name="object 14"/>
            <p:cNvSpPr/>
            <p:nvPr/>
          </p:nvSpPr>
          <p:spPr>
            <a:xfrm>
              <a:off x="2517647" y="2731007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5" h="292735">
                  <a:moveTo>
                    <a:pt x="372618" y="0"/>
                  </a:moveTo>
                  <a:lnTo>
                    <a:pt x="124205" y="0"/>
                  </a:lnTo>
                  <a:lnTo>
                    <a:pt x="124205" y="146303"/>
                  </a:lnTo>
                  <a:lnTo>
                    <a:pt x="0" y="146303"/>
                  </a:lnTo>
                  <a:lnTo>
                    <a:pt x="248411" y="292607"/>
                  </a:lnTo>
                  <a:lnTo>
                    <a:pt x="496823" y="146303"/>
                  </a:lnTo>
                  <a:lnTo>
                    <a:pt x="372618" y="146303"/>
                  </a:lnTo>
                  <a:lnTo>
                    <a:pt x="37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17647" y="2731007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5" h="292735">
                  <a:moveTo>
                    <a:pt x="0" y="146303"/>
                  </a:moveTo>
                  <a:lnTo>
                    <a:pt x="124205" y="146303"/>
                  </a:lnTo>
                  <a:lnTo>
                    <a:pt x="124205" y="0"/>
                  </a:lnTo>
                  <a:lnTo>
                    <a:pt x="372618" y="0"/>
                  </a:lnTo>
                  <a:lnTo>
                    <a:pt x="372618" y="146303"/>
                  </a:lnTo>
                  <a:lnTo>
                    <a:pt x="496823" y="146303"/>
                  </a:lnTo>
                  <a:lnTo>
                    <a:pt x="248411" y="292607"/>
                  </a:lnTo>
                  <a:lnTo>
                    <a:pt x="0" y="146303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73311" y="2732531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4" h="292735">
                  <a:moveTo>
                    <a:pt x="372618" y="0"/>
                  </a:moveTo>
                  <a:lnTo>
                    <a:pt x="124205" y="0"/>
                  </a:lnTo>
                  <a:lnTo>
                    <a:pt x="124205" y="146303"/>
                  </a:lnTo>
                  <a:lnTo>
                    <a:pt x="0" y="146303"/>
                  </a:lnTo>
                  <a:lnTo>
                    <a:pt x="248411" y="292607"/>
                  </a:lnTo>
                  <a:lnTo>
                    <a:pt x="496823" y="146303"/>
                  </a:lnTo>
                  <a:lnTo>
                    <a:pt x="372618" y="146303"/>
                  </a:lnTo>
                  <a:lnTo>
                    <a:pt x="37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73311" y="2732531"/>
              <a:ext cx="497205" cy="292735"/>
            </a:xfrm>
            <a:custGeom>
              <a:avLst/>
              <a:gdLst/>
              <a:ahLst/>
              <a:cxnLst/>
              <a:rect l="l" t="t" r="r" b="b"/>
              <a:pathLst>
                <a:path w="497204" h="292735">
                  <a:moveTo>
                    <a:pt x="0" y="146303"/>
                  </a:moveTo>
                  <a:lnTo>
                    <a:pt x="124205" y="146303"/>
                  </a:lnTo>
                  <a:lnTo>
                    <a:pt x="124205" y="0"/>
                  </a:lnTo>
                  <a:lnTo>
                    <a:pt x="372618" y="0"/>
                  </a:lnTo>
                  <a:lnTo>
                    <a:pt x="372618" y="146303"/>
                  </a:lnTo>
                  <a:lnTo>
                    <a:pt x="496823" y="146303"/>
                  </a:lnTo>
                  <a:lnTo>
                    <a:pt x="248411" y="292607"/>
                  </a:lnTo>
                  <a:lnTo>
                    <a:pt x="0" y="146303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2"/>
          <p:cNvSpPr txBox="1"/>
          <p:nvPr/>
        </p:nvSpPr>
        <p:spPr>
          <a:xfrm>
            <a:off x="334566" y="3357786"/>
            <a:ext cx="5381153" cy="7623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latin typeface="Calibri"/>
                <a:cs typeface="Calibri"/>
              </a:rPr>
              <a:t>Проектом приказа из ФГОС начального общего и основного общего образования исключены предметные области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r>
              <a:rPr lang="ru-RU" sz="1400" dirty="0" smtClean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9" name="object 12"/>
          <p:cNvSpPr txBox="1"/>
          <p:nvPr/>
        </p:nvSpPr>
        <p:spPr>
          <a:xfrm>
            <a:off x="334566" y="4221882"/>
            <a:ext cx="538115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latin typeface="Calibri"/>
                <a:cs typeface="Calibri"/>
              </a:rPr>
              <a:t>«Предметная область» как структурная единица в настоящее время не используется в рамках действующего механизма разработки и реализации ООП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0" name="object 12"/>
          <p:cNvSpPr txBox="1"/>
          <p:nvPr/>
        </p:nvSpPr>
        <p:spPr>
          <a:xfrm>
            <a:off x="406574" y="5157986"/>
            <a:ext cx="5381153" cy="7623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latin typeface="Calibri"/>
                <a:cs typeface="Calibri"/>
              </a:rPr>
              <a:t>После актуализации ФГОС будет проведена работа по внесению соответствующих изменений в ФООП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r>
              <a:rPr lang="ru-RU" sz="1400" dirty="0" smtClean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6383238" y="3285778"/>
            <a:ext cx="5381153" cy="7623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latin typeface="Calibri"/>
                <a:cs typeface="Calibri"/>
              </a:rPr>
              <a:t>Проектом приказа предусмотрено введение </a:t>
            </a:r>
            <a:r>
              <a:rPr lang="ru-RU" sz="1400" b="1" dirty="0" err="1" smtClean="0">
                <a:latin typeface="Calibri"/>
                <a:cs typeface="Calibri"/>
              </a:rPr>
              <a:t>агротехнологического</a:t>
            </a:r>
            <a:r>
              <a:rPr lang="ru-RU" sz="1400" b="1" dirty="0" smtClean="0">
                <a:latin typeface="Calibri"/>
                <a:cs typeface="Calibri"/>
              </a:rPr>
              <a:t> профиля обучения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r>
              <a:rPr lang="ru-RU" sz="1400" dirty="0" smtClean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2" name="object 12"/>
          <p:cNvSpPr txBox="1"/>
          <p:nvPr/>
        </p:nvSpPr>
        <p:spPr>
          <a:xfrm>
            <a:off x="6383238" y="4005858"/>
            <a:ext cx="5381153" cy="9778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 smtClean="0">
                <a:latin typeface="Calibri"/>
                <a:cs typeface="Calibri"/>
              </a:rPr>
              <a:t>Цель – закрепление на нормативном уровне возможности создания профильных </a:t>
            </a:r>
            <a:r>
              <a:rPr lang="ru-RU" sz="1400" b="1" dirty="0" err="1" smtClean="0">
                <a:latin typeface="Calibri"/>
                <a:cs typeface="Calibri"/>
              </a:rPr>
              <a:t>агроклассов</a:t>
            </a:r>
            <a:r>
              <a:rPr lang="ru-RU" sz="1400" b="1" dirty="0" smtClean="0">
                <a:latin typeface="Calibri"/>
                <a:cs typeface="Calibri"/>
              </a:rPr>
              <a:t> на уровне среднего общего образования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r>
              <a:rPr lang="ru-RU" sz="1400" dirty="0" smtClean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3" name="object 12"/>
          <p:cNvSpPr txBox="1"/>
          <p:nvPr/>
        </p:nvSpPr>
        <p:spPr>
          <a:xfrm>
            <a:off x="6383238" y="4797946"/>
            <a:ext cx="5381153" cy="7623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9240">
              <a:lnSpc>
                <a:spcPct val="100000"/>
              </a:lnSpc>
              <a:spcBef>
                <a:spcPts val="105"/>
              </a:spcBef>
            </a:pPr>
            <a:r>
              <a:rPr lang="ru-RU" sz="1400" b="1" dirty="0">
                <a:cs typeface="Calibri"/>
              </a:rPr>
              <a:t>После актуализации </a:t>
            </a:r>
            <a:r>
              <a:rPr lang="ru-RU" sz="1400" b="1" dirty="0" smtClean="0">
                <a:cs typeface="Calibri"/>
              </a:rPr>
              <a:t>ФГОС СОО </a:t>
            </a:r>
            <a:r>
              <a:rPr lang="ru-RU" sz="1400" b="1" dirty="0">
                <a:cs typeface="Calibri"/>
              </a:rPr>
              <a:t>будет проведена работа по внесению соответствующих изменений в </a:t>
            </a:r>
            <a:r>
              <a:rPr lang="ru-RU" sz="1400" b="1" dirty="0" smtClean="0">
                <a:cs typeface="Calibri"/>
              </a:rPr>
              <a:t>ФООП СОО</a:t>
            </a:r>
            <a:endParaRPr lang="ru-RU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r>
              <a:rPr lang="ru-RU" sz="1400" dirty="0" smtClean="0">
                <a:latin typeface="Calibri"/>
                <a:cs typeface="Calibri"/>
              </a:rPr>
              <a:t> 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4" name="Номер слайда 23"/>
          <p:cNvSpPr>
            <a:spLocks noGrp="1"/>
          </p:cNvSpPr>
          <p:nvPr>
            <p:ph type="sldNum" sz="quarter" idx="7"/>
          </p:nvPr>
        </p:nvSpPr>
        <p:spPr>
          <a:xfrm>
            <a:off x="8903518" y="5806058"/>
            <a:ext cx="2844430" cy="365210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17649" y="5494182"/>
            <a:ext cx="220983" cy="83014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146243" y="2798712"/>
            <a:ext cx="3342205" cy="1268389"/>
          </a:xfrm>
          <a:custGeom>
            <a:avLst/>
            <a:gdLst/>
            <a:ahLst/>
            <a:cxnLst/>
            <a:rect l="l" t="t" r="r" b="b"/>
            <a:pathLst>
              <a:path w="3342640" h="1268095">
                <a:moveTo>
                  <a:pt x="3130804" y="0"/>
                </a:moveTo>
                <a:lnTo>
                  <a:pt x="211327" y="0"/>
                </a:lnTo>
                <a:lnTo>
                  <a:pt x="162872" y="5581"/>
                </a:lnTo>
                <a:lnTo>
                  <a:pt x="118391" y="21479"/>
                </a:lnTo>
                <a:lnTo>
                  <a:pt x="79153" y="46426"/>
                </a:lnTo>
                <a:lnTo>
                  <a:pt x="46426" y="79153"/>
                </a:lnTo>
                <a:lnTo>
                  <a:pt x="21479" y="118391"/>
                </a:lnTo>
                <a:lnTo>
                  <a:pt x="5581" y="162872"/>
                </a:lnTo>
                <a:lnTo>
                  <a:pt x="0" y="211327"/>
                </a:lnTo>
                <a:lnTo>
                  <a:pt x="0" y="1056640"/>
                </a:lnTo>
                <a:lnTo>
                  <a:pt x="5581" y="1105095"/>
                </a:lnTo>
                <a:lnTo>
                  <a:pt x="21479" y="1149576"/>
                </a:lnTo>
                <a:lnTo>
                  <a:pt x="46426" y="1188814"/>
                </a:lnTo>
                <a:lnTo>
                  <a:pt x="79153" y="1221541"/>
                </a:lnTo>
                <a:lnTo>
                  <a:pt x="118391" y="1246488"/>
                </a:lnTo>
                <a:lnTo>
                  <a:pt x="162872" y="1262386"/>
                </a:lnTo>
                <a:lnTo>
                  <a:pt x="211327" y="1267968"/>
                </a:lnTo>
                <a:lnTo>
                  <a:pt x="3130804" y="1267968"/>
                </a:lnTo>
                <a:lnTo>
                  <a:pt x="3179259" y="1262386"/>
                </a:lnTo>
                <a:lnTo>
                  <a:pt x="3223740" y="1246488"/>
                </a:lnTo>
                <a:lnTo>
                  <a:pt x="3262978" y="1221541"/>
                </a:lnTo>
                <a:lnTo>
                  <a:pt x="3295705" y="1188814"/>
                </a:lnTo>
                <a:lnTo>
                  <a:pt x="3320652" y="1149576"/>
                </a:lnTo>
                <a:lnTo>
                  <a:pt x="3336550" y="1105095"/>
                </a:lnTo>
                <a:lnTo>
                  <a:pt x="3342131" y="1056640"/>
                </a:lnTo>
                <a:lnTo>
                  <a:pt x="3342131" y="211327"/>
                </a:lnTo>
                <a:lnTo>
                  <a:pt x="3336550" y="162872"/>
                </a:lnTo>
                <a:lnTo>
                  <a:pt x="3320652" y="118391"/>
                </a:lnTo>
                <a:lnTo>
                  <a:pt x="3295705" y="79153"/>
                </a:lnTo>
                <a:lnTo>
                  <a:pt x="3262978" y="46426"/>
                </a:lnTo>
                <a:lnTo>
                  <a:pt x="3223740" y="21479"/>
                </a:lnTo>
                <a:lnTo>
                  <a:pt x="3179259" y="5581"/>
                </a:lnTo>
                <a:lnTo>
                  <a:pt x="313080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80934" y="2567010"/>
            <a:ext cx="4364422" cy="1710451"/>
          </a:xfrm>
          <a:custGeom>
            <a:avLst/>
            <a:gdLst/>
            <a:ahLst/>
            <a:cxnLst/>
            <a:rect l="l" t="t" r="r" b="b"/>
            <a:pathLst>
              <a:path w="4364990" h="1710054">
                <a:moveTo>
                  <a:pt x="4364736" y="854964"/>
                </a:moveTo>
                <a:lnTo>
                  <a:pt x="3232404" y="0"/>
                </a:lnTo>
                <a:lnTo>
                  <a:pt x="3232404" y="241528"/>
                </a:lnTo>
                <a:lnTo>
                  <a:pt x="3220110" y="237134"/>
                </a:lnTo>
                <a:lnTo>
                  <a:pt x="3172460" y="231648"/>
                </a:lnTo>
                <a:lnTo>
                  <a:pt x="207772" y="231648"/>
                </a:lnTo>
                <a:lnTo>
                  <a:pt x="160108" y="237134"/>
                </a:lnTo>
                <a:lnTo>
                  <a:pt x="116370" y="252768"/>
                </a:lnTo>
                <a:lnTo>
                  <a:pt x="77787" y="277279"/>
                </a:lnTo>
                <a:lnTo>
                  <a:pt x="45618" y="309448"/>
                </a:lnTo>
                <a:lnTo>
                  <a:pt x="21107" y="348030"/>
                </a:lnTo>
                <a:lnTo>
                  <a:pt x="5473" y="391769"/>
                </a:lnTo>
                <a:lnTo>
                  <a:pt x="0" y="439420"/>
                </a:lnTo>
                <a:lnTo>
                  <a:pt x="0" y="1270508"/>
                </a:lnTo>
                <a:lnTo>
                  <a:pt x="5473" y="1318171"/>
                </a:lnTo>
                <a:lnTo>
                  <a:pt x="21107" y="1361909"/>
                </a:lnTo>
                <a:lnTo>
                  <a:pt x="45618" y="1400492"/>
                </a:lnTo>
                <a:lnTo>
                  <a:pt x="77787" y="1432661"/>
                </a:lnTo>
                <a:lnTo>
                  <a:pt x="116370" y="1457172"/>
                </a:lnTo>
                <a:lnTo>
                  <a:pt x="160108" y="1472806"/>
                </a:lnTo>
                <a:lnTo>
                  <a:pt x="207772" y="1478280"/>
                </a:lnTo>
                <a:lnTo>
                  <a:pt x="3172460" y="1478280"/>
                </a:lnTo>
                <a:lnTo>
                  <a:pt x="3220110" y="1472806"/>
                </a:lnTo>
                <a:lnTo>
                  <a:pt x="3232404" y="1468424"/>
                </a:lnTo>
                <a:lnTo>
                  <a:pt x="3232404" y="1709928"/>
                </a:lnTo>
                <a:lnTo>
                  <a:pt x="4364736" y="854964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36761" y="2798712"/>
            <a:ext cx="3057127" cy="1476082"/>
            <a:chOff x="336804" y="2798064"/>
            <a:chExt cx="3057525" cy="1475740"/>
          </a:xfrm>
        </p:grpSpPr>
        <p:sp>
          <p:nvSpPr>
            <p:cNvPr id="6" name="object 6"/>
            <p:cNvSpPr/>
            <p:nvPr/>
          </p:nvSpPr>
          <p:spPr>
            <a:xfrm>
              <a:off x="336804" y="2798064"/>
              <a:ext cx="2832100" cy="1268095"/>
            </a:xfrm>
            <a:custGeom>
              <a:avLst/>
              <a:gdLst/>
              <a:ahLst/>
              <a:cxnLst/>
              <a:rect l="l" t="t" r="r" b="b"/>
              <a:pathLst>
                <a:path w="2832100" h="1268095">
                  <a:moveTo>
                    <a:pt x="2620264" y="0"/>
                  </a:moveTo>
                  <a:lnTo>
                    <a:pt x="211327" y="0"/>
                  </a:lnTo>
                  <a:lnTo>
                    <a:pt x="162872" y="5581"/>
                  </a:lnTo>
                  <a:lnTo>
                    <a:pt x="118391" y="21479"/>
                  </a:lnTo>
                  <a:lnTo>
                    <a:pt x="79153" y="46426"/>
                  </a:lnTo>
                  <a:lnTo>
                    <a:pt x="46426" y="79153"/>
                  </a:lnTo>
                  <a:lnTo>
                    <a:pt x="21479" y="118391"/>
                  </a:lnTo>
                  <a:lnTo>
                    <a:pt x="5581" y="162872"/>
                  </a:lnTo>
                  <a:lnTo>
                    <a:pt x="0" y="211327"/>
                  </a:lnTo>
                  <a:lnTo>
                    <a:pt x="0" y="1056640"/>
                  </a:lnTo>
                  <a:lnTo>
                    <a:pt x="5581" y="1105095"/>
                  </a:lnTo>
                  <a:lnTo>
                    <a:pt x="21479" y="1149576"/>
                  </a:lnTo>
                  <a:lnTo>
                    <a:pt x="46426" y="1188814"/>
                  </a:lnTo>
                  <a:lnTo>
                    <a:pt x="79153" y="1221541"/>
                  </a:lnTo>
                  <a:lnTo>
                    <a:pt x="118391" y="1246488"/>
                  </a:lnTo>
                  <a:lnTo>
                    <a:pt x="162872" y="1262386"/>
                  </a:lnTo>
                  <a:lnTo>
                    <a:pt x="211327" y="1267968"/>
                  </a:lnTo>
                  <a:lnTo>
                    <a:pt x="2620264" y="1267968"/>
                  </a:lnTo>
                  <a:lnTo>
                    <a:pt x="2668719" y="1262386"/>
                  </a:lnTo>
                  <a:lnTo>
                    <a:pt x="2713200" y="1246488"/>
                  </a:lnTo>
                  <a:lnTo>
                    <a:pt x="2752438" y="1221541"/>
                  </a:lnTo>
                  <a:lnTo>
                    <a:pt x="2785165" y="1188814"/>
                  </a:lnTo>
                  <a:lnTo>
                    <a:pt x="2810112" y="1149576"/>
                  </a:lnTo>
                  <a:lnTo>
                    <a:pt x="2826010" y="1105095"/>
                  </a:lnTo>
                  <a:lnTo>
                    <a:pt x="2831591" y="1056640"/>
                  </a:lnTo>
                  <a:lnTo>
                    <a:pt x="2831591" y="211327"/>
                  </a:lnTo>
                  <a:lnTo>
                    <a:pt x="2826010" y="162872"/>
                  </a:lnTo>
                  <a:lnTo>
                    <a:pt x="2810112" y="118391"/>
                  </a:lnTo>
                  <a:lnTo>
                    <a:pt x="2785165" y="79153"/>
                  </a:lnTo>
                  <a:lnTo>
                    <a:pt x="2752438" y="46426"/>
                  </a:lnTo>
                  <a:lnTo>
                    <a:pt x="2713200" y="21479"/>
                  </a:lnTo>
                  <a:lnTo>
                    <a:pt x="2668719" y="5581"/>
                  </a:lnTo>
                  <a:lnTo>
                    <a:pt x="262026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" y="3005328"/>
              <a:ext cx="2961132" cy="12679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8244" y="3208032"/>
              <a:ext cx="2915411" cy="9402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58724" y="3031236"/>
              <a:ext cx="2859405" cy="1165860"/>
            </a:xfrm>
            <a:custGeom>
              <a:avLst/>
              <a:gdLst/>
              <a:ahLst/>
              <a:cxnLst/>
              <a:rect l="l" t="t" r="r" b="b"/>
              <a:pathLst>
                <a:path w="2859404" h="1165860">
                  <a:moveTo>
                    <a:pt x="2664714" y="0"/>
                  </a:moveTo>
                  <a:lnTo>
                    <a:pt x="194310" y="0"/>
                  </a:lnTo>
                  <a:lnTo>
                    <a:pt x="149756" y="5131"/>
                  </a:lnTo>
                  <a:lnTo>
                    <a:pt x="108857" y="19749"/>
                  </a:lnTo>
                  <a:lnTo>
                    <a:pt x="72778" y="42687"/>
                  </a:lnTo>
                  <a:lnTo>
                    <a:pt x="42687" y="72778"/>
                  </a:lnTo>
                  <a:lnTo>
                    <a:pt x="19749" y="108857"/>
                  </a:lnTo>
                  <a:lnTo>
                    <a:pt x="5131" y="149756"/>
                  </a:lnTo>
                  <a:lnTo>
                    <a:pt x="0" y="194310"/>
                  </a:lnTo>
                  <a:lnTo>
                    <a:pt x="0" y="971550"/>
                  </a:lnTo>
                  <a:lnTo>
                    <a:pt x="5131" y="1016103"/>
                  </a:lnTo>
                  <a:lnTo>
                    <a:pt x="19749" y="1057002"/>
                  </a:lnTo>
                  <a:lnTo>
                    <a:pt x="42687" y="1093081"/>
                  </a:lnTo>
                  <a:lnTo>
                    <a:pt x="72778" y="1123172"/>
                  </a:lnTo>
                  <a:lnTo>
                    <a:pt x="108857" y="1146110"/>
                  </a:lnTo>
                  <a:lnTo>
                    <a:pt x="149756" y="1160728"/>
                  </a:lnTo>
                  <a:lnTo>
                    <a:pt x="194310" y="1165859"/>
                  </a:lnTo>
                  <a:lnTo>
                    <a:pt x="2664714" y="1165859"/>
                  </a:lnTo>
                  <a:lnTo>
                    <a:pt x="2709267" y="1160728"/>
                  </a:lnTo>
                  <a:lnTo>
                    <a:pt x="2750166" y="1146110"/>
                  </a:lnTo>
                  <a:lnTo>
                    <a:pt x="2786245" y="1123172"/>
                  </a:lnTo>
                  <a:lnTo>
                    <a:pt x="2816336" y="1093081"/>
                  </a:lnTo>
                  <a:lnTo>
                    <a:pt x="2839274" y="1057002"/>
                  </a:lnTo>
                  <a:lnTo>
                    <a:pt x="2853892" y="1016103"/>
                  </a:lnTo>
                  <a:lnTo>
                    <a:pt x="2859024" y="971550"/>
                  </a:lnTo>
                  <a:lnTo>
                    <a:pt x="2859024" y="194310"/>
                  </a:lnTo>
                  <a:lnTo>
                    <a:pt x="2853892" y="149756"/>
                  </a:lnTo>
                  <a:lnTo>
                    <a:pt x="2839274" y="108857"/>
                  </a:lnTo>
                  <a:lnTo>
                    <a:pt x="2816336" y="72778"/>
                  </a:lnTo>
                  <a:lnTo>
                    <a:pt x="2786245" y="42687"/>
                  </a:lnTo>
                  <a:lnTo>
                    <a:pt x="2750166" y="19749"/>
                  </a:lnTo>
                  <a:lnTo>
                    <a:pt x="2709267" y="5131"/>
                  </a:lnTo>
                  <a:lnTo>
                    <a:pt x="26647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92096" y="1535735"/>
            <a:ext cx="10101535" cy="940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003399"/>
                </a:solidFill>
                <a:latin typeface="Calibri"/>
                <a:cs typeface="Calibri"/>
              </a:rPr>
              <a:t>Основное</a:t>
            </a:r>
            <a:r>
              <a:rPr sz="6000" b="1" spc="-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3399"/>
                </a:solidFill>
                <a:latin typeface="Calibri"/>
                <a:cs typeface="Calibri"/>
              </a:rPr>
              <a:t>общее</a:t>
            </a:r>
            <a:r>
              <a:rPr sz="6000" b="1" spc="-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6000" b="1" spc="-10" dirty="0">
                <a:solidFill>
                  <a:srgbClr val="003399"/>
                </a:solidFill>
                <a:latin typeface="Calibri"/>
                <a:cs typeface="Calibri"/>
              </a:rPr>
              <a:t>образование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263558" y="189434"/>
            <a:ext cx="2736304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5</a:t>
            </a:r>
            <a:r>
              <a:rPr sz="2800" spc="-25" dirty="0"/>
              <a:t> </a:t>
            </a:r>
            <a:r>
              <a:rPr sz="2800" dirty="0"/>
              <a:t>–</a:t>
            </a:r>
            <a:r>
              <a:rPr sz="2800" spc="-15" dirty="0"/>
              <a:t> </a:t>
            </a:r>
            <a:r>
              <a:rPr sz="2800" dirty="0"/>
              <a:t>9</a:t>
            </a:r>
            <a:r>
              <a:rPr sz="2800" spc="-25" dirty="0"/>
              <a:t> </a:t>
            </a:r>
            <a:r>
              <a:rPr sz="2800" spc="-10" dirty="0"/>
              <a:t>классы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8420527" y="2963341"/>
            <a:ext cx="3387919" cy="1355404"/>
            <a:chOff x="8421623" y="2962655"/>
            <a:chExt cx="3388360" cy="135509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21623" y="2962655"/>
              <a:ext cx="3387852" cy="13548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50579" y="3162287"/>
              <a:ext cx="3307079" cy="101652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447531" y="2988563"/>
              <a:ext cx="3286125" cy="1252855"/>
            </a:xfrm>
            <a:custGeom>
              <a:avLst/>
              <a:gdLst/>
              <a:ahLst/>
              <a:cxnLst/>
              <a:rect l="l" t="t" r="r" b="b"/>
              <a:pathLst>
                <a:path w="3286125" h="1252854">
                  <a:moveTo>
                    <a:pt x="3076956" y="0"/>
                  </a:moveTo>
                  <a:lnTo>
                    <a:pt x="208788" y="0"/>
                  </a:lnTo>
                  <a:lnTo>
                    <a:pt x="160913" y="5513"/>
                  </a:lnTo>
                  <a:lnTo>
                    <a:pt x="116965" y="21220"/>
                  </a:lnTo>
                  <a:lnTo>
                    <a:pt x="78199" y="45866"/>
                  </a:lnTo>
                  <a:lnTo>
                    <a:pt x="45866" y="78199"/>
                  </a:lnTo>
                  <a:lnTo>
                    <a:pt x="21220" y="116965"/>
                  </a:lnTo>
                  <a:lnTo>
                    <a:pt x="5513" y="160913"/>
                  </a:lnTo>
                  <a:lnTo>
                    <a:pt x="0" y="208787"/>
                  </a:lnTo>
                  <a:lnTo>
                    <a:pt x="0" y="1043940"/>
                  </a:lnTo>
                  <a:lnTo>
                    <a:pt x="5513" y="1091814"/>
                  </a:lnTo>
                  <a:lnTo>
                    <a:pt x="21220" y="1135762"/>
                  </a:lnTo>
                  <a:lnTo>
                    <a:pt x="45866" y="1174528"/>
                  </a:lnTo>
                  <a:lnTo>
                    <a:pt x="78199" y="1206861"/>
                  </a:lnTo>
                  <a:lnTo>
                    <a:pt x="116965" y="1231507"/>
                  </a:lnTo>
                  <a:lnTo>
                    <a:pt x="160913" y="1247214"/>
                  </a:lnTo>
                  <a:lnTo>
                    <a:pt x="208788" y="1252728"/>
                  </a:lnTo>
                  <a:lnTo>
                    <a:pt x="3076956" y="1252728"/>
                  </a:lnTo>
                  <a:lnTo>
                    <a:pt x="3124830" y="1247214"/>
                  </a:lnTo>
                  <a:lnTo>
                    <a:pt x="3168778" y="1231507"/>
                  </a:lnTo>
                  <a:lnTo>
                    <a:pt x="3207544" y="1206861"/>
                  </a:lnTo>
                  <a:lnTo>
                    <a:pt x="3239877" y="1174528"/>
                  </a:lnTo>
                  <a:lnTo>
                    <a:pt x="3264523" y="1135762"/>
                  </a:lnTo>
                  <a:lnTo>
                    <a:pt x="3280230" y="1091814"/>
                  </a:lnTo>
                  <a:lnTo>
                    <a:pt x="3285744" y="1043940"/>
                  </a:lnTo>
                  <a:lnTo>
                    <a:pt x="3285744" y="208787"/>
                  </a:lnTo>
                  <a:lnTo>
                    <a:pt x="3280230" y="160913"/>
                  </a:lnTo>
                  <a:lnTo>
                    <a:pt x="3264523" y="116965"/>
                  </a:lnTo>
                  <a:lnTo>
                    <a:pt x="3239877" y="78199"/>
                  </a:lnTo>
                  <a:lnTo>
                    <a:pt x="3207544" y="45866"/>
                  </a:lnTo>
                  <a:lnTo>
                    <a:pt x="3168778" y="21220"/>
                  </a:lnTo>
                  <a:lnTo>
                    <a:pt x="3124830" y="5513"/>
                  </a:lnTo>
                  <a:lnTo>
                    <a:pt x="3076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586750" y="3225658"/>
            <a:ext cx="2987286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Принятие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педсовете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и </a:t>
            </a:r>
            <a:r>
              <a:rPr sz="1600" spc="-10" dirty="0">
                <a:latin typeface="Calibri"/>
                <a:cs typeface="Calibri"/>
              </a:rPr>
              <a:t>утверждение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директором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школы </a:t>
            </a:r>
            <a:r>
              <a:rPr sz="1600" dirty="0">
                <a:latin typeface="Calibri"/>
                <a:cs typeface="Calibri"/>
              </a:rPr>
              <a:t>ООП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ООО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(не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позднее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29.08.2025)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910076" y="2966391"/>
            <a:ext cx="3325062" cy="1308403"/>
            <a:chOff x="3910584" y="2965704"/>
            <a:chExt cx="3325495" cy="130810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10584" y="2965704"/>
              <a:ext cx="3325367" cy="13075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38016" y="3140951"/>
              <a:ext cx="3227832" cy="101652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936492" y="2991612"/>
              <a:ext cx="3223260" cy="1205865"/>
            </a:xfrm>
            <a:custGeom>
              <a:avLst/>
              <a:gdLst/>
              <a:ahLst/>
              <a:cxnLst/>
              <a:rect l="l" t="t" r="r" b="b"/>
              <a:pathLst>
                <a:path w="3223259" h="1205864">
                  <a:moveTo>
                    <a:pt x="3022346" y="0"/>
                  </a:moveTo>
                  <a:lnTo>
                    <a:pt x="200913" y="0"/>
                  </a:lnTo>
                  <a:lnTo>
                    <a:pt x="154834" y="5304"/>
                  </a:lnTo>
                  <a:lnTo>
                    <a:pt x="112541" y="20414"/>
                  </a:lnTo>
                  <a:lnTo>
                    <a:pt x="75237" y="44127"/>
                  </a:lnTo>
                  <a:lnTo>
                    <a:pt x="44127" y="75237"/>
                  </a:lnTo>
                  <a:lnTo>
                    <a:pt x="20414" y="112541"/>
                  </a:lnTo>
                  <a:lnTo>
                    <a:pt x="5304" y="154834"/>
                  </a:lnTo>
                  <a:lnTo>
                    <a:pt x="0" y="200913"/>
                  </a:lnTo>
                  <a:lnTo>
                    <a:pt x="0" y="1004569"/>
                  </a:lnTo>
                  <a:lnTo>
                    <a:pt x="5304" y="1050649"/>
                  </a:lnTo>
                  <a:lnTo>
                    <a:pt x="20414" y="1092942"/>
                  </a:lnTo>
                  <a:lnTo>
                    <a:pt x="44127" y="1130246"/>
                  </a:lnTo>
                  <a:lnTo>
                    <a:pt x="75237" y="1161356"/>
                  </a:lnTo>
                  <a:lnTo>
                    <a:pt x="112541" y="1185069"/>
                  </a:lnTo>
                  <a:lnTo>
                    <a:pt x="154834" y="1200179"/>
                  </a:lnTo>
                  <a:lnTo>
                    <a:pt x="200913" y="1205483"/>
                  </a:lnTo>
                  <a:lnTo>
                    <a:pt x="3022346" y="1205483"/>
                  </a:lnTo>
                  <a:lnTo>
                    <a:pt x="3068425" y="1200179"/>
                  </a:lnTo>
                  <a:lnTo>
                    <a:pt x="3110718" y="1185069"/>
                  </a:lnTo>
                  <a:lnTo>
                    <a:pt x="3148022" y="1161356"/>
                  </a:lnTo>
                  <a:lnTo>
                    <a:pt x="3179132" y="1130246"/>
                  </a:lnTo>
                  <a:lnTo>
                    <a:pt x="3202845" y="1092942"/>
                  </a:lnTo>
                  <a:lnTo>
                    <a:pt x="3217955" y="1050649"/>
                  </a:lnTo>
                  <a:lnTo>
                    <a:pt x="3223260" y="1004569"/>
                  </a:lnTo>
                  <a:lnTo>
                    <a:pt x="3223260" y="200913"/>
                  </a:lnTo>
                  <a:lnTo>
                    <a:pt x="3217955" y="154834"/>
                  </a:lnTo>
                  <a:lnTo>
                    <a:pt x="3202845" y="112541"/>
                  </a:lnTo>
                  <a:lnTo>
                    <a:pt x="3179132" y="75237"/>
                  </a:lnTo>
                  <a:lnTo>
                    <a:pt x="3148022" y="44127"/>
                  </a:lnTo>
                  <a:lnTo>
                    <a:pt x="3110718" y="20414"/>
                  </a:lnTo>
                  <a:lnTo>
                    <a:pt x="3068425" y="5304"/>
                  </a:lnTo>
                  <a:lnTo>
                    <a:pt x="30223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74136" y="3205459"/>
            <a:ext cx="2859668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i="1" dirty="0">
                <a:solidFill>
                  <a:srgbClr val="FF0000"/>
                </a:solidFill>
                <a:latin typeface="Calibri"/>
                <a:cs typeface="Calibri"/>
              </a:rPr>
              <a:t>Доработка</a:t>
            </a:r>
            <a:r>
              <a:rPr sz="1600" b="1" i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школой</a:t>
            </a:r>
            <a:r>
              <a:rPr sz="1600" i="1" spc="-9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имеющейся </a:t>
            </a:r>
            <a:r>
              <a:rPr sz="1600" i="1" dirty="0">
                <a:latin typeface="Calibri"/>
                <a:cs typeface="Calibri"/>
              </a:rPr>
              <a:t>ООП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ООО</a:t>
            </a:r>
            <a:r>
              <a:rPr sz="1600" i="1" spc="-4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с</a:t>
            </a:r>
            <a:r>
              <a:rPr sz="1600" i="1" spc="-4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учетом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изменений</a:t>
            </a:r>
            <a:r>
              <a:rPr sz="1600" i="1" spc="-40" dirty="0">
                <a:latin typeface="Calibri"/>
                <a:cs typeface="Calibri"/>
              </a:rPr>
              <a:t> </a:t>
            </a:r>
            <a:r>
              <a:rPr sz="1600" i="1" spc="-50" dirty="0">
                <a:latin typeface="Calibri"/>
                <a:cs typeface="Calibri"/>
              </a:rPr>
              <a:t>в </a:t>
            </a:r>
            <a:r>
              <a:rPr sz="1600" i="1" dirty="0">
                <a:latin typeface="Calibri"/>
                <a:cs typeface="Calibri"/>
              </a:rPr>
              <a:t>федеральных</a:t>
            </a:r>
            <a:r>
              <a:rPr sz="1600" i="1" spc="-10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документах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4079" y="3282058"/>
            <a:ext cx="2478082" cy="6357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Обновленный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ФГОС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ООО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ФОП</a:t>
            </a:r>
            <a:r>
              <a:rPr sz="2000" spc="-25" dirty="0">
                <a:latin typeface="Calibri"/>
                <a:cs typeface="Calibri"/>
              </a:rPr>
              <a:t> ООО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41888" y="6020381"/>
            <a:ext cx="7361867" cy="391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2023-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2024</a:t>
            </a:r>
            <a:r>
              <a:rPr sz="2400"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учебного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года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одна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ООП</a:t>
            </a:r>
            <a:r>
              <a:rPr sz="24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на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уровень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ООО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535831" y="5999446"/>
          <a:ext cx="2351734" cy="4992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96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8CAAC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1864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ФГОС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6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85420">
                        <a:lnSpc>
                          <a:spcPts val="1864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ФГОС</a:t>
                      </a:r>
                      <a:r>
                        <a:rPr sz="16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обновлённый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37090" y="4552987"/>
            <a:ext cx="3180301" cy="8491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Приказ</a:t>
            </a:r>
            <a:r>
              <a:rPr sz="1800" u="sng" spc="-5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Министерства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просвещения</a:t>
            </a:r>
            <a:r>
              <a:rPr sz="1800" u="sng" spc="-9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Российской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Федерации</a:t>
            </a:r>
            <a:r>
              <a:rPr sz="1800" u="sng" spc="-4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от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09.10.2024</a:t>
            </a:r>
            <a:r>
              <a:rPr sz="18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№</a:t>
            </a:r>
            <a:r>
              <a:rPr sz="1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9"/>
              </a:rPr>
              <a:t> 704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03993" y="4277335"/>
            <a:ext cx="497140" cy="292803"/>
          </a:xfrm>
          <a:custGeom>
            <a:avLst/>
            <a:gdLst/>
            <a:ahLst/>
            <a:cxnLst/>
            <a:rect l="l" t="t" r="r" b="b"/>
            <a:pathLst>
              <a:path w="497205" h="292735">
                <a:moveTo>
                  <a:pt x="0" y="146303"/>
                </a:moveTo>
                <a:lnTo>
                  <a:pt x="124206" y="146303"/>
                </a:lnTo>
                <a:lnTo>
                  <a:pt x="124206" y="0"/>
                </a:lnTo>
                <a:lnTo>
                  <a:pt x="372618" y="0"/>
                </a:lnTo>
                <a:lnTo>
                  <a:pt x="372618" y="146303"/>
                </a:lnTo>
                <a:lnTo>
                  <a:pt x="496824" y="146303"/>
                </a:lnTo>
                <a:lnTo>
                  <a:pt x="248412" y="292607"/>
                </a:lnTo>
                <a:lnTo>
                  <a:pt x="0" y="146303"/>
                </a:lnTo>
                <a:close/>
              </a:path>
            </a:pathLst>
          </a:custGeom>
          <a:ln w="12192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6583"/>
            <a:ext cx="10488835" cy="1229010"/>
            <a:chOff x="0" y="406489"/>
            <a:chExt cx="10490200" cy="1228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06489"/>
              <a:ext cx="10489594" cy="1228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9936" y="653795"/>
              <a:ext cx="9875520" cy="754380"/>
            </a:xfrm>
            <a:custGeom>
              <a:avLst/>
              <a:gdLst/>
              <a:ahLst/>
              <a:cxnLst/>
              <a:rect l="l" t="t" r="r" b="b"/>
              <a:pathLst>
                <a:path w="9875520" h="754380">
                  <a:moveTo>
                    <a:pt x="9827895" y="0"/>
                  </a:moveTo>
                  <a:lnTo>
                    <a:pt x="47625" y="0"/>
                  </a:lnTo>
                  <a:lnTo>
                    <a:pt x="29087" y="3744"/>
                  </a:lnTo>
                  <a:lnTo>
                    <a:pt x="13949" y="13954"/>
                  </a:lnTo>
                  <a:lnTo>
                    <a:pt x="3742" y="29092"/>
                  </a:lnTo>
                  <a:lnTo>
                    <a:pt x="0" y="47625"/>
                  </a:lnTo>
                  <a:lnTo>
                    <a:pt x="0" y="706755"/>
                  </a:lnTo>
                  <a:lnTo>
                    <a:pt x="3742" y="725287"/>
                  </a:lnTo>
                  <a:lnTo>
                    <a:pt x="13949" y="740425"/>
                  </a:lnTo>
                  <a:lnTo>
                    <a:pt x="29087" y="750635"/>
                  </a:lnTo>
                  <a:lnTo>
                    <a:pt x="47625" y="754380"/>
                  </a:lnTo>
                  <a:lnTo>
                    <a:pt x="9827895" y="754380"/>
                  </a:lnTo>
                  <a:lnTo>
                    <a:pt x="9846427" y="750635"/>
                  </a:lnTo>
                  <a:lnTo>
                    <a:pt x="9861565" y="740425"/>
                  </a:lnTo>
                  <a:lnTo>
                    <a:pt x="9871775" y="725287"/>
                  </a:lnTo>
                  <a:lnTo>
                    <a:pt x="9875520" y="706755"/>
                  </a:lnTo>
                  <a:lnTo>
                    <a:pt x="9875520" y="47625"/>
                  </a:lnTo>
                  <a:lnTo>
                    <a:pt x="9871775" y="29092"/>
                  </a:lnTo>
                  <a:lnTo>
                    <a:pt x="9861565" y="13954"/>
                  </a:lnTo>
                  <a:lnTo>
                    <a:pt x="9846427" y="3744"/>
                  </a:lnTo>
                  <a:lnTo>
                    <a:pt x="98278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1640" y="733043"/>
              <a:ext cx="388620" cy="38557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85280" y="743375"/>
            <a:ext cx="8361861" cy="574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Приказ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Министерства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просвещения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Российской</a:t>
            </a:r>
            <a:r>
              <a:rPr sz="12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Федерации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от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09.10.2024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№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704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"О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внесении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изменений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в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некоторые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приказы</a:t>
            </a:r>
            <a:r>
              <a:rPr sz="1200" spc="-10" dirty="0"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Министерства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просвещения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Российской</a:t>
            </a:r>
            <a:r>
              <a:rPr sz="12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Федерации,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касающиеся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федеральных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образовательных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программ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начального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spc="-10" dirty="0"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образования,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основного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</a:t>
            </a:r>
            <a:r>
              <a:rPr sz="12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среднего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образования"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0384" y="6037149"/>
            <a:ext cx="10486930" cy="6726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Утверждены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перечни</a:t>
            </a:r>
            <a:r>
              <a:rPr sz="1600" b="1" spc="-10" dirty="0">
                <a:latin typeface="Calibri"/>
                <a:cs typeface="Calibri"/>
              </a:rPr>
              <a:t> (кодификаторы)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проверяемых </a:t>
            </a:r>
            <a:r>
              <a:rPr sz="1600" b="1" dirty="0">
                <a:latin typeface="Calibri"/>
                <a:cs typeface="Calibri"/>
              </a:rPr>
              <a:t>требований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к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метапредметным</a:t>
            </a:r>
            <a:r>
              <a:rPr sz="16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результатам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освоения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ООП </a:t>
            </a:r>
            <a:r>
              <a:rPr sz="1600" b="1" spc="-25" dirty="0">
                <a:latin typeface="Calibri"/>
                <a:cs typeface="Calibri"/>
              </a:rPr>
              <a:t>ООО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  <a:tabLst>
                <a:tab pos="2999740" algn="l"/>
              </a:tabLst>
            </a:pPr>
            <a:r>
              <a:rPr sz="1400" dirty="0">
                <a:latin typeface="Calibri"/>
                <a:cs typeface="Calibri"/>
              </a:rPr>
              <a:t>Ссылка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изменения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ФРП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ФОП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ООО:</a:t>
            </a:r>
            <a:r>
              <a:rPr sz="1400" dirty="0">
                <a:latin typeface="Calibri"/>
                <a:cs typeface="Calibri"/>
              </a:rPr>
              <a:t>	</a:t>
            </a:r>
            <a:r>
              <a:rPr sz="14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https://disk.yandex.ru/i/MnOIpyoDT-vjtQ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4566" y="0"/>
            <a:ext cx="109713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chemeClr val="tx2">
                    <a:lumMod val="75000"/>
                  </a:schemeClr>
                </a:solidFill>
              </a:rPr>
              <a:t>НОВОЕ</a:t>
            </a:r>
            <a:r>
              <a:rPr sz="3600" spc="-204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в</a:t>
            </a:r>
            <a:r>
              <a:rPr sz="2800" spc="-3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spc="-25" dirty="0">
                <a:solidFill>
                  <a:schemeClr val="tx2">
                    <a:lumMod val="75000"/>
                  </a:schemeClr>
                </a:solidFill>
              </a:rPr>
              <a:t>нормативно-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</a:rPr>
              <a:t>правовом</a:t>
            </a:r>
            <a:r>
              <a:rPr sz="2800" spc="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spc="-10" dirty="0">
                <a:solidFill>
                  <a:schemeClr val="tx2">
                    <a:lumMod val="75000"/>
                  </a:schemeClr>
                </a:solidFill>
              </a:rPr>
              <a:t>регулировании</a:t>
            </a:r>
            <a:endParaRPr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1699" y="1410153"/>
            <a:ext cx="1547294" cy="452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3399"/>
                </a:solidFill>
                <a:latin typeface="Calibri"/>
                <a:cs typeface="Calibri"/>
              </a:rPr>
              <a:t>ФОП</a:t>
            </a:r>
            <a:r>
              <a:rPr sz="28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3399"/>
                </a:solidFill>
                <a:latin typeface="Calibri"/>
                <a:cs typeface="Calibri"/>
              </a:rPr>
              <a:t>ООО</a:t>
            </a:r>
            <a:endParaRPr sz="28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45319" y="1916492"/>
          <a:ext cx="11382163" cy="39976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4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9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291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Изменения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Предметы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Примечание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279">
                <a:tc gridSpan="2">
                  <a:txBody>
                    <a:bodyPr/>
                    <a:lstStyle/>
                    <a:p>
                      <a:pPr marL="90805" marR="10223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объём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аудиторной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работы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уровне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ООО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не</a:t>
                      </a:r>
                      <a:r>
                        <a:rPr sz="1400" b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менее</a:t>
                      </a:r>
                      <a:r>
                        <a:rPr sz="1400" b="1" spc="-4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5338</a:t>
                      </a:r>
                      <a:r>
                        <a:rPr sz="1400" b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академических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b="1" spc="2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более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5848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часов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Было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менее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5058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часов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0943">
                <a:tc>
                  <a:txBody>
                    <a:bodyPr/>
                    <a:lstStyle/>
                    <a:p>
                      <a:pPr marL="90805" marR="2311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Определено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поурочное</a:t>
                      </a:r>
                      <a:r>
                        <a:rPr sz="1400" b="1" spc="-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планирование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классам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БАЗОВОМ</a:t>
                      </a:r>
                      <a:r>
                        <a:rPr sz="1400" b="1" spc="-4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УРОВНЕ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«Русский</a:t>
                      </a:r>
                      <a:r>
                        <a:rPr sz="1400" spc="-4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язык»,</a:t>
                      </a:r>
                      <a:r>
                        <a:rPr sz="1400" spc="-4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«Литература»,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«География»,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3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«Труд</a:t>
                      </a:r>
                      <a:r>
                        <a:rPr sz="1400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(технология)»,</a:t>
                      </a:r>
                      <a:r>
                        <a:rPr sz="1400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«ОБЗР»,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«История»,</a:t>
                      </a:r>
                      <a:r>
                        <a:rPr sz="1400" spc="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«Обществознание»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Два</a:t>
                      </a:r>
                      <a:r>
                        <a:rPr sz="14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варианта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поурочного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планирования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предмету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2075" marR="422909" algn="just">
                        <a:lnSpc>
                          <a:spcPct val="999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«История»: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5,6,7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классов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с.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731;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8-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классов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с.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654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приказа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Минпросвещения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РФ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09.10.2024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704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Поурочное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планирование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предмету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«Обществознание»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8-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классов</a:t>
                      </a:r>
                      <a:r>
                        <a:rPr sz="12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с.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760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приказа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Минпросвещения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РФ от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09.10.2024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№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704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101">
                <a:tc>
                  <a:txBody>
                    <a:bodyPr/>
                    <a:lstStyle/>
                    <a:p>
                      <a:pPr marL="90805" marR="3060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Добавлен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перечень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кодификатор)</a:t>
                      </a:r>
                      <a:r>
                        <a:rPr sz="1400" b="1" spc="-5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проверяемых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400" b="1" spc="-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b="1" spc="-4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результатам</a:t>
                      </a:r>
                      <a:r>
                        <a:rPr sz="1400" b="1" spc="-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освоения</a:t>
                      </a:r>
                      <a:r>
                        <a:rPr sz="1400" b="1" spc="-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ООП</a:t>
                      </a:r>
                      <a:r>
                        <a:rPr sz="14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ООО</a:t>
                      </a:r>
                      <a:r>
                        <a:rPr sz="14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элементов</a:t>
                      </a:r>
                      <a:r>
                        <a:rPr sz="1400" b="1" spc="-4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содержания</a:t>
                      </a:r>
                      <a:r>
                        <a:rPr sz="1400" b="1" spc="-4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предмету,</a:t>
                      </a:r>
                      <a:r>
                        <a:rPr sz="1400" b="1" spc="-3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который используется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федеральных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региональных процедурах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оценки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 качества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образования.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  <a:p>
                      <a:pPr marL="90805" marR="294005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Добавили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перечень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кодификатор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проверяемых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результатам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освоения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ООП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ООО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элементов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содержания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4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ОГЭ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«Русский</a:t>
                      </a:r>
                      <a:r>
                        <a:rPr sz="1400" spc="-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язык»,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«Литература»,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«Математика»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«Иностранный</a:t>
                      </a:r>
                      <a:r>
                        <a:rPr sz="1400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язык»</a:t>
                      </a:r>
                      <a:r>
                        <a:rPr sz="1400" spc="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(английский,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французский,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немецкий,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испанский),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«Информатика»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«Физика»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,</a:t>
                      </a:r>
                      <a:r>
                        <a:rPr sz="1400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«Биология»,</a:t>
                      </a:r>
                      <a:r>
                        <a:rPr sz="1400" spc="-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«Химия»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 marR="926465" indent="180340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Внесены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ФРП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учебным предметам.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7165" marR="473075" indent="18034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Определено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общее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число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изучению родных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языков,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литературе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родном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языке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7165" marR="585470" indent="18034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Внесены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части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изучения иностранных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языков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(проверяемые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элементы содержания)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8702" y="1773610"/>
            <a:ext cx="9181056" cy="399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ject 2"/>
          <p:cNvSpPr txBox="1">
            <a:spLocks/>
          </p:cNvSpPr>
          <p:nvPr/>
        </p:nvSpPr>
        <p:spPr>
          <a:xfrm>
            <a:off x="262558" y="765498"/>
            <a:ext cx="109713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изменения</a:t>
            </a:r>
            <a:r>
              <a:rPr lang="ru-RU" sz="3600" b="1" spc="-2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ФРП</a:t>
            </a:r>
            <a:r>
              <a:rPr lang="ru-RU" sz="3600" b="1" spc="-5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ФОП</a:t>
            </a:r>
            <a:r>
              <a:rPr lang="ru-RU" sz="3600" b="1" spc="-35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ru-RU" sz="3600" b="1" spc="-20" dirty="0" smtClean="0">
                <a:solidFill>
                  <a:schemeClr val="accent1">
                    <a:lumMod val="75000"/>
                  </a:schemeClr>
                </a:solidFill>
                <a:cs typeface="Calibri"/>
              </a:rPr>
              <a:t>ООО- 2025/2026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461" y="16331"/>
            <a:ext cx="1125581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/>
              <a:t>Перечень</a:t>
            </a:r>
            <a:r>
              <a:rPr sz="2400" b="1" spc="-80" dirty="0"/>
              <a:t> </a:t>
            </a:r>
            <a:r>
              <a:rPr sz="2400" b="1" spc="-20" dirty="0"/>
              <a:t>(кодификатор)</a:t>
            </a:r>
            <a:r>
              <a:rPr sz="2400" b="1" spc="-55" dirty="0"/>
              <a:t> </a:t>
            </a:r>
            <a:r>
              <a:rPr sz="2400" b="1" spc="-10" dirty="0"/>
              <a:t>проверяемых</a:t>
            </a:r>
            <a:r>
              <a:rPr sz="2400" b="1" spc="-80" dirty="0"/>
              <a:t> </a:t>
            </a:r>
            <a:r>
              <a:rPr sz="2400" b="1" dirty="0"/>
              <a:t>требований</a:t>
            </a:r>
            <a:r>
              <a:rPr sz="2400" b="1" spc="-80" dirty="0"/>
              <a:t> </a:t>
            </a:r>
            <a:r>
              <a:rPr sz="2400" b="1" dirty="0"/>
              <a:t>к</a:t>
            </a:r>
            <a:r>
              <a:rPr sz="2400" b="1" spc="-75" dirty="0"/>
              <a:t> </a:t>
            </a:r>
            <a:r>
              <a:rPr sz="2400" b="1" u="sng" spc="-10" dirty="0">
                <a:uFill>
                  <a:solidFill>
                    <a:srgbClr val="003399"/>
                  </a:solidFill>
                </a:uFill>
              </a:rPr>
              <a:t>метапредметным</a:t>
            </a:r>
            <a:r>
              <a:rPr sz="2400" b="1" spc="-75" dirty="0"/>
              <a:t> </a:t>
            </a:r>
            <a:r>
              <a:rPr sz="2400" b="1" spc="-10" dirty="0"/>
              <a:t>результатам </a:t>
            </a:r>
            <a:r>
              <a:rPr sz="2400" b="1" dirty="0"/>
              <a:t>освоения</a:t>
            </a:r>
            <a:r>
              <a:rPr sz="2400" b="1" spc="-85" dirty="0"/>
              <a:t> </a:t>
            </a:r>
            <a:r>
              <a:rPr sz="2400" b="1" dirty="0"/>
              <a:t>ООП</a:t>
            </a:r>
            <a:r>
              <a:rPr sz="2400" b="1" spc="-80" dirty="0"/>
              <a:t> </a:t>
            </a:r>
            <a:r>
              <a:rPr sz="2400" b="1" spc="-25" dirty="0"/>
              <a:t>ООО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8817" y="819085"/>
          <a:ext cx="5736478" cy="554483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14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Код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проверяемого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требования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Проверяемые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требования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метапредметным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результатам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освоения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основной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образовательной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программы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основного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общего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образования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Познавательные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Базовые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логические</a:t>
                      </a:r>
                      <a:r>
                        <a:rPr sz="11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действия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характеризовать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существенные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признаки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объектов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(явлений)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25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Устанавливать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существенный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признак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классификации,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основания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для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обобщения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сравнения,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критерии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проводимого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анализа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48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учётом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предложенной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закономерности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противоречия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в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рассматриваемых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фактах,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данных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наблюдениях;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причинно-следственные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связи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изучении явлений 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процессов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Делать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выводы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использованием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дедуктивных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индуктивных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умозаключений,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0160">
                        <a:lnSpc>
                          <a:spcPts val="1280"/>
                        </a:lnSpc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выбирать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способ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решения учебной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Базовые</a:t>
                      </a:r>
                      <a:r>
                        <a:rPr sz="1100" b="1" spc="3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исследовательские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действия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Проводить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составленному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плану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250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применимость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достоверность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информацию,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полученную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ходе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исследования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  <a:tabLst>
                          <a:tab pos="1135380" algn="l"/>
                          <a:tab pos="2231390" algn="l"/>
                          <a:tab pos="3077845" algn="l"/>
                        </a:tabLst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формулировать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обобщения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и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выводы…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Прогнозировать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возможное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дальнейшее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развитие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процессов,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Использовать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вопросы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исследовательский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инструмент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познания;…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49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Работа</a:t>
                      </a:r>
                      <a:r>
                        <a:rPr sz="11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информацией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16375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Применять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различные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методы,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инструменты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запросы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 поиске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отборе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информации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данных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из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источников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учётом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предложенной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учебной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заданных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критериев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4250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Выбирать,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анализировать,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систематизировать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интерпретировать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информацию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16375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выбирать оптимальную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форму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представления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 marR="7747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иллюстрировать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решаемые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несложными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схемами,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диаграммами,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иной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графикой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комбинациями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надёжность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критериям,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Эффективно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запоминать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систематизировать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информацию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290508" y="819086"/>
          <a:ext cx="5736478" cy="55251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7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9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Коммуникативные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Общение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Выражать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себя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(свою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точку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зрения)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устных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письменных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текстах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ходе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диалога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(или)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дискуссии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задавать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вопросы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существу…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Публично</a:t>
                      </a:r>
                      <a:r>
                        <a:rPr sz="1100" spc="229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представлять</a:t>
                      </a:r>
                      <a:r>
                        <a:rPr sz="1100" spc="21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результаты</a:t>
                      </a:r>
                      <a:r>
                        <a:rPr sz="1100" spc="22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выполненного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опыта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(эксперимента,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исследования,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проекта);…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Воспринимать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формулировать</a:t>
                      </a:r>
                      <a:r>
                        <a:rPr sz="1100" spc="1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суждения,</a:t>
                      </a:r>
                      <a:r>
                        <a:rPr sz="11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выражать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эмоции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Совместная</a:t>
                      </a:r>
                      <a:r>
                        <a:rPr sz="1100" b="1" spc="-5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  <a:tabLst>
                          <a:tab pos="789940" algn="l"/>
                          <a:tab pos="1056640" algn="l"/>
                          <a:tab pos="2047875" algn="l"/>
                        </a:tabLst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Понимать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использовать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преимущества</a:t>
                      </a:r>
                      <a:r>
                        <a:rPr sz="11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командной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индивидуальной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работы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 решении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конкретной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проблемы,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Регулятивные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Самоорганизация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проблемы</a:t>
                      </a:r>
                      <a:r>
                        <a:rPr sz="11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1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жизненных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учебных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ситуациях;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0"/>
                        </a:lnSpc>
                        <a:tabLst>
                          <a:tab pos="1118870" algn="l"/>
                          <a:tab pos="1912620" algn="l"/>
                          <a:tab pos="2628265" algn="l"/>
                        </a:tabLst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составлять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алгоритм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решения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Ориентироваться</a:t>
                      </a:r>
                      <a:r>
                        <a:rPr sz="1100" spc="4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45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различных</a:t>
                      </a:r>
                      <a:r>
                        <a:rPr sz="1100" spc="4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подходах</a:t>
                      </a:r>
                      <a:r>
                        <a:rPr sz="1100" spc="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принятия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решений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(индивидуальное,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принятие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группе,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принятие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решений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группой);…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Самоконтроль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79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Владеть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способами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самоконтроля, самомотивации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рефлексии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Вносить</a:t>
                      </a:r>
                      <a:r>
                        <a:rPr sz="1100" spc="22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коррективы</a:t>
                      </a:r>
                      <a:r>
                        <a:rPr sz="1100" spc="229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2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100" spc="22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100" spc="240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основе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новых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обстоятельств,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изменившихся ситуаций,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установленных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ошибок,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возникших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трудностей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679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3.2.3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Давать</a:t>
                      </a:r>
                      <a:r>
                        <a:rPr sz="11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адекватную</a:t>
                      </a:r>
                      <a:r>
                        <a:rPr sz="1100" spc="2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оценку</a:t>
                      </a:r>
                      <a:r>
                        <a:rPr sz="11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ситуации</a:t>
                      </a:r>
                      <a:r>
                        <a:rPr sz="11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предлагать</a:t>
                      </a:r>
                      <a:r>
                        <a:rPr sz="11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план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её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изменения;…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находить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позитивное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 произошедшей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ситуации;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соответствие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результата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цели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условиям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Эмоциональный</a:t>
                      </a:r>
                      <a:r>
                        <a:rPr sz="1100" b="1" spc="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интеллект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70715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3.3.1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Различать,</a:t>
                      </a:r>
                      <a:r>
                        <a:rPr sz="1100" spc="4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называть</a:t>
                      </a:r>
                      <a:r>
                        <a:rPr sz="1100" spc="4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4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управлять</a:t>
                      </a:r>
                      <a:r>
                        <a:rPr sz="1100" spc="4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собственными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эмоциями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эмоциями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других;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анализировать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причины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эмоций;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marR="142557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ставить</a:t>
                      </a:r>
                      <a:r>
                        <a:rPr sz="11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себя</a:t>
                      </a:r>
                      <a:r>
                        <a:rPr sz="1100" spc="2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место</a:t>
                      </a:r>
                      <a:r>
                        <a:rPr sz="11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другого</a:t>
                      </a:r>
                      <a:r>
                        <a:rPr sz="1100" spc="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человека,</a:t>
                      </a:r>
                      <a:r>
                        <a:rPr sz="1100" spc="20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понимать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мотивы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намерения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другого;…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Принятие</a:t>
                      </a:r>
                      <a:r>
                        <a:rPr sz="1100" b="1" spc="-3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себя</a:t>
                      </a:r>
                      <a:r>
                        <a:rPr sz="1100" b="1" spc="-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других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70715"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3.4.1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Осознанно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относиться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другому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человеку,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его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мнению;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признавать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своё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право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на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marR="4699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ошибку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такое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же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право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другого;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принимать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себя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других,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осуждая;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открытость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себе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другим;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7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осознавать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невозможность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контролировать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всё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вокруг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486818" y="6482260"/>
            <a:ext cx="442410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Calibri"/>
                <a:cs typeface="Calibri"/>
              </a:rPr>
              <a:t>стр.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3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приказа</a:t>
            </a:r>
            <a:r>
              <a:rPr sz="1400" i="1" spc="-1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Минпросвещения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РФ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от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09.10.2024</a:t>
            </a:r>
            <a:r>
              <a:rPr sz="1400" i="1" spc="-20" dirty="0">
                <a:latin typeface="Calibri"/>
                <a:cs typeface="Calibri"/>
              </a:rPr>
              <a:t> №704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590" y="189434"/>
            <a:ext cx="10971372" cy="551996"/>
          </a:xfrm>
          <a:prstGeom prst="rect">
            <a:avLst/>
          </a:prstGeom>
        </p:spPr>
        <p:txBody>
          <a:bodyPr vert="horz" wrap="square" lIns="0" tIns="119938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Внесение</a:t>
            </a:r>
            <a:r>
              <a:rPr sz="2800" spc="-60" dirty="0"/>
              <a:t> </a:t>
            </a:r>
            <a:r>
              <a:rPr sz="2800" dirty="0"/>
              <a:t>изменений</a:t>
            </a:r>
            <a:r>
              <a:rPr sz="2800" spc="-4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dirty="0"/>
              <a:t>ООП</a:t>
            </a:r>
            <a:r>
              <a:rPr sz="2800" spc="-105" dirty="0"/>
              <a:t> </a:t>
            </a:r>
            <a:r>
              <a:rPr sz="2800" spc="-25" dirty="0"/>
              <a:t>ООО</a:t>
            </a:r>
            <a:endParaRPr sz="2800" dirty="0"/>
          </a:p>
        </p:txBody>
      </p:sp>
      <p:sp>
        <p:nvSpPr>
          <p:cNvPr id="3" name="object 3"/>
          <p:cNvSpPr/>
          <p:nvPr/>
        </p:nvSpPr>
        <p:spPr>
          <a:xfrm>
            <a:off x="385523" y="914612"/>
            <a:ext cx="3645060" cy="5239328"/>
          </a:xfrm>
          <a:custGeom>
            <a:avLst/>
            <a:gdLst/>
            <a:ahLst/>
            <a:cxnLst/>
            <a:rect l="l" t="t" r="r" b="b"/>
            <a:pathLst>
              <a:path w="3645535" h="5238115">
                <a:moveTo>
                  <a:pt x="3037840" y="0"/>
                </a:moveTo>
                <a:lnTo>
                  <a:pt x="607580" y="0"/>
                </a:lnTo>
                <a:lnTo>
                  <a:pt x="560098" y="1828"/>
                </a:lnTo>
                <a:lnTo>
                  <a:pt x="513615" y="7222"/>
                </a:lnTo>
                <a:lnTo>
                  <a:pt x="468267" y="16047"/>
                </a:lnTo>
                <a:lnTo>
                  <a:pt x="424188" y="28168"/>
                </a:lnTo>
                <a:lnTo>
                  <a:pt x="381515" y="43449"/>
                </a:lnTo>
                <a:lnTo>
                  <a:pt x="340381" y="61756"/>
                </a:lnTo>
                <a:lnTo>
                  <a:pt x="300922" y="82954"/>
                </a:lnTo>
                <a:lnTo>
                  <a:pt x="263273" y="106907"/>
                </a:lnTo>
                <a:lnTo>
                  <a:pt x="227569" y="133481"/>
                </a:lnTo>
                <a:lnTo>
                  <a:pt x="193945" y="162539"/>
                </a:lnTo>
                <a:lnTo>
                  <a:pt x="162536" y="193948"/>
                </a:lnTo>
                <a:lnTo>
                  <a:pt x="133478" y="227572"/>
                </a:lnTo>
                <a:lnTo>
                  <a:pt x="106904" y="263275"/>
                </a:lnTo>
                <a:lnTo>
                  <a:pt x="82952" y="300924"/>
                </a:lnTo>
                <a:lnTo>
                  <a:pt x="61754" y="340382"/>
                </a:lnTo>
                <a:lnTo>
                  <a:pt x="43448" y="381514"/>
                </a:lnTo>
                <a:lnTo>
                  <a:pt x="28166" y="424186"/>
                </a:lnTo>
                <a:lnTo>
                  <a:pt x="16046" y="468263"/>
                </a:lnTo>
                <a:lnTo>
                  <a:pt x="7221" y="513609"/>
                </a:lnTo>
                <a:lnTo>
                  <a:pt x="1827" y="560089"/>
                </a:lnTo>
                <a:lnTo>
                  <a:pt x="0" y="607567"/>
                </a:lnTo>
                <a:lnTo>
                  <a:pt x="0" y="4630420"/>
                </a:lnTo>
                <a:lnTo>
                  <a:pt x="1827" y="4677900"/>
                </a:lnTo>
                <a:lnTo>
                  <a:pt x="7221" y="4724381"/>
                </a:lnTo>
                <a:lnTo>
                  <a:pt x="16046" y="4769728"/>
                </a:lnTo>
                <a:lnTo>
                  <a:pt x="28166" y="4813805"/>
                </a:lnTo>
                <a:lnTo>
                  <a:pt x="43448" y="4856478"/>
                </a:lnTo>
                <a:lnTo>
                  <a:pt x="61754" y="4897611"/>
                </a:lnTo>
                <a:lnTo>
                  <a:pt x="82952" y="4937069"/>
                </a:lnTo>
                <a:lnTo>
                  <a:pt x="106904" y="4974717"/>
                </a:lnTo>
                <a:lnTo>
                  <a:pt x="133478" y="5010421"/>
                </a:lnTo>
                <a:lnTo>
                  <a:pt x="162536" y="5044044"/>
                </a:lnTo>
                <a:lnTo>
                  <a:pt x="193945" y="5075452"/>
                </a:lnTo>
                <a:lnTo>
                  <a:pt x="227569" y="5104510"/>
                </a:lnTo>
                <a:lnTo>
                  <a:pt x="263273" y="5131083"/>
                </a:lnTo>
                <a:lnTo>
                  <a:pt x="300922" y="5155036"/>
                </a:lnTo>
                <a:lnTo>
                  <a:pt x="340381" y="5176233"/>
                </a:lnTo>
                <a:lnTo>
                  <a:pt x="381515" y="5194540"/>
                </a:lnTo>
                <a:lnTo>
                  <a:pt x="424188" y="5209821"/>
                </a:lnTo>
                <a:lnTo>
                  <a:pt x="468267" y="5221941"/>
                </a:lnTo>
                <a:lnTo>
                  <a:pt x="513615" y="5230766"/>
                </a:lnTo>
                <a:lnTo>
                  <a:pt x="560098" y="5236160"/>
                </a:lnTo>
                <a:lnTo>
                  <a:pt x="607580" y="5237988"/>
                </a:lnTo>
                <a:lnTo>
                  <a:pt x="3037840" y="5237988"/>
                </a:lnTo>
                <a:lnTo>
                  <a:pt x="3085318" y="5236160"/>
                </a:lnTo>
                <a:lnTo>
                  <a:pt x="3131798" y="5230766"/>
                </a:lnTo>
                <a:lnTo>
                  <a:pt x="3177144" y="5221941"/>
                </a:lnTo>
                <a:lnTo>
                  <a:pt x="3221221" y="5209821"/>
                </a:lnTo>
                <a:lnTo>
                  <a:pt x="3263893" y="5194540"/>
                </a:lnTo>
                <a:lnTo>
                  <a:pt x="3305025" y="5176233"/>
                </a:lnTo>
                <a:lnTo>
                  <a:pt x="3344483" y="5155036"/>
                </a:lnTo>
                <a:lnTo>
                  <a:pt x="3382132" y="5131083"/>
                </a:lnTo>
                <a:lnTo>
                  <a:pt x="3417835" y="5104510"/>
                </a:lnTo>
                <a:lnTo>
                  <a:pt x="3451459" y="5075452"/>
                </a:lnTo>
                <a:lnTo>
                  <a:pt x="3482868" y="5044044"/>
                </a:lnTo>
                <a:lnTo>
                  <a:pt x="3511926" y="5010421"/>
                </a:lnTo>
                <a:lnTo>
                  <a:pt x="3538500" y="4974717"/>
                </a:lnTo>
                <a:lnTo>
                  <a:pt x="3562453" y="4937069"/>
                </a:lnTo>
                <a:lnTo>
                  <a:pt x="3583651" y="4897611"/>
                </a:lnTo>
                <a:lnTo>
                  <a:pt x="3601958" y="4856478"/>
                </a:lnTo>
                <a:lnTo>
                  <a:pt x="3617239" y="4813805"/>
                </a:lnTo>
                <a:lnTo>
                  <a:pt x="3629360" y="4769728"/>
                </a:lnTo>
                <a:lnTo>
                  <a:pt x="3638185" y="4724381"/>
                </a:lnTo>
                <a:lnTo>
                  <a:pt x="3643579" y="4677900"/>
                </a:lnTo>
                <a:lnTo>
                  <a:pt x="3645408" y="4630420"/>
                </a:lnTo>
                <a:lnTo>
                  <a:pt x="3645408" y="607567"/>
                </a:lnTo>
                <a:lnTo>
                  <a:pt x="3643579" y="560089"/>
                </a:lnTo>
                <a:lnTo>
                  <a:pt x="3638185" y="513609"/>
                </a:lnTo>
                <a:lnTo>
                  <a:pt x="3629360" y="468263"/>
                </a:lnTo>
                <a:lnTo>
                  <a:pt x="3617239" y="424186"/>
                </a:lnTo>
                <a:lnTo>
                  <a:pt x="3601958" y="381514"/>
                </a:lnTo>
                <a:lnTo>
                  <a:pt x="3583651" y="340382"/>
                </a:lnTo>
                <a:lnTo>
                  <a:pt x="3562453" y="300924"/>
                </a:lnTo>
                <a:lnTo>
                  <a:pt x="3538500" y="263275"/>
                </a:lnTo>
                <a:lnTo>
                  <a:pt x="3511926" y="227572"/>
                </a:lnTo>
                <a:lnTo>
                  <a:pt x="3482868" y="193948"/>
                </a:lnTo>
                <a:lnTo>
                  <a:pt x="3451459" y="162539"/>
                </a:lnTo>
                <a:lnTo>
                  <a:pt x="3417835" y="133481"/>
                </a:lnTo>
                <a:lnTo>
                  <a:pt x="3382132" y="106907"/>
                </a:lnTo>
                <a:lnTo>
                  <a:pt x="3344483" y="82954"/>
                </a:lnTo>
                <a:lnTo>
                  <a:pt x="3305025" y="61756"/>
                </a:lnTo>
                <a:lnTo>
                  <a:pt x="3263893" y="43449"/>
                </a:lnTo>
                <a:lnTo>
                  <a:pt x="3221221" y="28168"/>
                </a:lnTo>
                <a:lnTo>
                  <a:pt x="3177144" y="16047"/>
                </a:lnTo>
                <a:lnTo>
                  <a:pt x="3131798" y="7222"/>
                </a:lnTo>
                <a:lnTo>
                  <a:pt x="3085318" y="1828"/>
                </a:lnTo>
                <a:lnTo>
                  <a:pt x="303784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77888" y="1713753"/>
            <a:ext cx="3122523" cy="3949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Пояснительная записка</a:t>
            </a:r>
            <a:endParaRPr sz="16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принципы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ООО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 err="1" smtClean="0">
                <a:latin typeface="Calibri"/>
                <a:cs typeface="Calibri"/>
              </a:rPr>
              <a:t>дополнить</a:t>
            </a:r>
            <a:endParaRPr lang="ru-RU" sz="1600" spc="-10" dirty="0" smtClean="0">
              <a:latin typeface="Calibri"/>
              <a:cs typeface="Calibri"/>
            </a:endParaRPr>
          </a:p>
          <a:p>
            <a:pPr marL="95250">
              <a:lnSpc>
                <a:spcPct val="100000"/>
              </a:lnSpc>
            </a:pPr>
            <a:endParaRPr sz="1600" b="1" dirty="0">
              <a:latin typeface="Calibri"/>
              <a:cs typeface="Calibri"/>
            </a:endParaRPr>
          </a:p>
          <a:p>
            <a:pPr marL="12700" marR="558165">
              <a:lnSpc>
                <a:spcPct val="100000"/>
              </a:lnSpc>
              <a:spcBef>
                <a:spcPts val="5"/>
              </a:spcBef>
            </a:pPr>
            <a:r>
              <a:rPr sz="1600" b="1" dirty="0" err="1" smtClean="0">
                <a:latin typeface="Calibri"/>
                <a:cs typeface="Calibri"/>
              </a:rPr>
              <a:t>Система</a:t>
            </a:r>
            <a:r>
              <a:rPr sz="1600" b="1" spc="-55" dirty="0" smtClean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оценки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достижения планируемых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результатов </a:t>
            </a:r>
            <a:r>
              <a:rPr sz="1600" b="1" dirty="0">
                <a:latin typeface="Calibri"/>
                <a:cs typeface="Calibri"/>
              </a:rPr>
              <a:t>освоения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ФОП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ООО</a:t>
            </a:r>
            <a:endParaRPr sz="1600" dirty="0">
              <a:latin typeface="Calibri"/>
              <a:cs typeface="Calibri"/>
            </a:endParaRPr>
          </a:p>
          <a:p>
            <a:pPr marL="299085" marR="4749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spc="-10" dirty="0">
                <a:latin typeface="Calibri"/>
                <a:cs typeface="Calibri"/>
              </a:rPr>
              <a:t>длительность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контрольной </a:t>
            </a:r>
            <a:r>
              <a:rPr sz="1600" dirty="0">
                <a:latin typeface="Calibri"/>
                <a:cs typeface="Calibri"/>
              </a:rPr>
              <a:t>работы,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длительность практической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работы</a:t>
            </a:r>
            <a:r>
              <a:rPr sz="1600" spc="-10" dirty="0">
                <a:latin typeface="Calibri"/>
                <a:cs typeface="Calibri"/>
              </a:rPr>
              <a:t>;</a:t>
            </a:r>
            <a:endParaRPr sz="1600" dirty="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920"/>
              </a:spcBef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перечень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b="1" spc="-10" dirty="0">
                <a:latin typeface="Calibri"/>
                <a:cs typeface="Calibri"/>
              </a:rPr>
              <a:t>кодификатор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проверяемых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требований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к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метапредметным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результатам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освоения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основной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образовательной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программы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основного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общего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образования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20548" y="914612"/>
            <a:ext cx="3645060" cy="5239328"/>
          </a:xfrm>
          <a:custGeom>
            <a:avLst/>
            <a:gdLst/>
            <a:ahLst/>
            <a:cxnLst/>
            <a:rect l="l" t="t" r="r" b="b"/>
            <a:pathLst>
              <a:path w="3645534" h="5238115">
                <a:moveTo>
                  <a:pt x="3037840" y="0"/>
                </a:moveTo>
                <a:lnTo>
                  <a:pt x="607568" y="0"/>
                </a:lnTo>
                <a:lnTo>
                  <a:pt x="560089" y="1828"/>
                </a:lnTo>
                <a:lnTo>
                  <a:pt x="513609" y="7222"/>
                </a:lnTo>
                <a:lnTo>
                  <a:pt x="468263" y="16047"/>
                </a:lnTo>
                <a:lnTo>
                  <a:pt x="424186" y="28168"/>
                </a:lnTo>
                <a:lnTo>
                  <a:pt x="381514" y="43449"/>
                </a:lnTo>
                <a:lnTo>
                  <a:pt x="340382" y="61756"/>
                </a:lnTo>
                <a:lnTo>
                  <a:pt x="300924" y="82954"/>
                </a:lnTo>
                <a:lnTo>
                  <a:pt x="263275" y="106907"/>
                </a:lnTo>
                <a:lnTo>
                  <a:pt x="227572" y="133481"/>
                </a:lnTo>
                <a:lnTo>
                  <a:pt x="193948" y="162539"/>
                </a:lnTo>
                <a:lnTo>
                  <a:pt x="162539" y="193948"/>
                </a:lnTo>
                <a:lnTo>
                  <a:pt x="133481" y="227572"/>
                </a:lnTo>
                <a:lnTo>
                  <a:pt x="106907" y="263275"/>
                </a:lnTo>
                <a:lnTo>
                  <a:pt x="82954" y="300924"/>
                </a:lnTo>
                <a:lnTo>
                  <a:pt x="61756" y="340382"/>
                </a:lnTo>
                <a:lnTo>
                  <a:pt x="43449" y="381514"/>
                </a:lnTo>
                <a:lnTo>
                  <a:pt x="28168" y="424186"/>
                </a:lnTo>
                <a:lnTo>
                  <a:pt x="16047" y="468263"/>
                </a:lnTo>
                <a:lnTo>
                  <a:pt x="7222" y="513609"/>
                </a:lnTo>
                <a:lnTo>
                  <a:pt x="1828" y="560089"/>
                </a:lnTo>
                <a:lnTo>
                  <a:pt x="0" y="607567"/>
                </a:lnTo>
                <a:lnTo>
                  <a:pt x="0" y="4630420"/>
                </a:lnTo>
                <a:lnTo>
                  <a:pt x="1828" y="4677900"/>
                </a:lnTo>
                <a:lnTo>
                  <a:pt x="7222" y="4724381"/>
                </a:lnTo>
                <a:lnTo>
                  <a:pt x="16047" y="4769728"/>
                </a:lnTo>
                <a:lnTo>
                  <a:pt x="28168" y="4813805"/>
                </a:lnTo>
                <a:lnTo>
                  <a:pt x="43449" y="4856478"/>
                </a:lnTo>
                <a:lnTo>
                  <a:pt x="61756" y="4897611"/>
                </a:lnTo>
                <a:lnTo>
                  <a:pt x="82954" y="4937069"/>
                </a:lnTo>
                <a:lnTo>
                  <a:pt x="106907" y="4974717"/>
                </a:lnTo>
                <a:lnTo>
                  <a:pt x="133481" y="5010421"/>
                </a:lnTo>
                <a:lnTo>
                  <a:pt x="162539" y="5044044"/>
                </a:lnTo>
                <a:lnTo>
                  <a:pt x="193948" y="5075452"/>
                </a:lnTo>
                <a:lnTo>
                  <a:pt x="227572" y="5104510"/>
                </a:lnTo>
                <a:lnTo>
                  <a:pt x="263275" y="5131083"/>
                </a:lnTo>
                <a:lnTo>
                  <a:pt x="300924" y="5155036"/>
                </a:lnTo>
                <a:lnTo>
                  <a:pt x="340382" y="5176233"/>
                </a:lnTo>
                <a:lnTo>
                  <a:pt x="381514" y="5194540"/>
                </a:lnTo>
                <a:lnTo>
                  <a:pt x="424186" y="5209821"/>
                </a:lnTo>
                <a:lnTo>
                  <a:pt x="468263" y="5221941"/>
                </a:lnTo>
                <a:lnTo>
                  <a:pt x="513609" y="5230766"/>
                </a:lnTo>
                <a:lnTo>
                  <a:pt x="560089" y="5236160"/>
                </a:lnTo>
                <a:lnTo>
                  <a:pt x="607568" y="5237988"/>
                </a:lnTo>
                <a:lnTo>
                  <a:pt x="3037840" y="5237988"/>
                </a:lnTo>
                <a:lnTo>
                  <a:pt x="3085318" y="5236160"/>
                </a:lnTo>
                <a:lnTo>
                  <a:pt x="3131798" y="5230766"/>
                </a:lnTo>
                <a:lnTo>
                  <a:pt x="3177144" y="5221941"/>
                </a:lnTo>
                <a:lnTo>
                  <a:pt x="3221221" y="5209821"/>
                </a:lnTo>
                <a:lnTo>
                  <a:pt x="3263893" y="5194540"/>
                </a:lnTo>
                <a:lnTo>
                  <a:pt x="3305025" y="5176233"/>
                </a:lnTo>
                <a:lnTo>
                  <a:pt x="3344483" y="5155036"/>
                </a:lnTo>
                <a:lnTo>
                  <a:pt x="3382132" y="5131083"/>
                </a:lnTo>
                <a:lnTo>
                  <a:pt x="3417835" y="5104510"/>
                </a:lnTo>
                <a:lnTo>
                  <a:pt x="3451459" y="5075452"/>
                </a:lnTo>
                <a:lnTo>
                  <a:pt x="3482868" y="5044044"/>
                </a:lnTo>
                <a:lnTo>
                  <a:pt x="3511926" y="5010421"/>
                </a:lnTo>
                <a:lnTo>
                  <a:pt x="3538500" y="4974717"/>
                </a:lnTo>
                <a:lnTo>
                  <a:pt x="3562453" y="4937069"/>
                </a:lnTo>
                <a:lnTo>
                  <a:pt x="3583651" y="4897611"/>
                </a:lnTo>
                <a:lnTo>
                  <a:pt x="3601958" y="4856478"/>
                </a:lnTo>
                <a:lnTo>
                  <a:pt x="3617239" y="4813805"/>
                </a:lnTo>
                <a:lnTo>
                  <a:pt x="3629360" y="4769728"/>
                </a:lnTo>
                <a:lnTo>
                  <a:pt x="3638185" y="4724381"/>
                </a:lnTo>
                <a:lnTo>
                  <a:pt x="3643579" y="4677900"/>
                </a:lnTo>
                <a:lnTo>
                  <a:pt x="3645408" y="4630420"/>
                </a:lnTo>
                <a:lnTo>
                  <a:pt x="3645408" y="607567"/>
                </a:lnTo>
                <a:lnTo>
                  <a:pt x="3643579" y="560089"/>
                </a:lnTo>
                <a:lnTo>
                  <a:pt x="3638185" y="513609"/>
                </a:lnTo>
                <a:lnTo>
                  <a:pt x="3629360" y="468263"/>
                </a:lnTo>
                <a:lnTo>
                  <a:pt x="3617239" y="424186"/>
                </a:lnTo>
                <a:lnTo>
                  <a:pt x="3601958" y="381514"/>
                </a:lnTo>
                <a:lnTo>
                  <a:pt x="3583651" y="340382"/>
                </a:lnTo>
                <a:lnTo>
                  <a:pt x="3562453" y="300924"/>
                </a:lnTo>
                <a:lnTo>
                  <a:pt x="3538500" y="263275"/>
                </a:lnTo>
                <a:lnTo>
                  <a:pt x="3511926" y="227572"/>
                </a:lnTo>
                <a:lnTo>
                  <a:pt x="3482868" y="193948"/>
                </a:lnTo>
                <a:lnTo>
                  <a:pt x="3451459" y="162539"/>
                </a:lnTo>
                <a:lnTo>
                  <a:pt x="3417835" y="133481"/>
                </a:lnTo>
                <a:lnTo>
                  <a:pt x="3382132" y="106907"/>
                </a:lnTo>
                <a:lnTo>
                  <a:pt x="3344483" y="82954"/>
                </a:lnTo>
                <a:lnTo>
                  <a:pt x="3305025" y="61756"/>
                </a:lnTo>
                <a:lnTo>
                  <a:pt x="3263893" y="43449"/>
                </a:lnTo>
                <a:lnTo>
                  <a:pt x="3221221" y="28168"/>
                </a:lnTo>
                <a:lnTo>
                  <a:pt x="3177144" y="16047"/>
                </a:lnTo>
                <a:lnTo>
                  <a:pt x="3131798" y="7222"/>
                </a:lnTo>
                <a:lnTo>
                  <a:pt x="3085318" y="1828"/>
                </a:lnTo>
                <a:lnTo>
                  <a:pt x="303784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09861" y="885649"/>
            <a:ext cx="3643791" cy="5239328"/>
          </a:xfrm>
          <a:custGeom>
            <a:avLst/>
            <a:gdLst/>
            <a:ahLst/>
            <a:cxnLst/>
            <a:rect l="l" t="t" r="r" b="b"/>
            <a:pathLst>
              <a:path w="3644265" h="5238115">
                <a:moveTo>
                  <a:pt x="3036570" y="0"/>
                </a:moveTo>
                <a:lnTo>
                  <a:pt x="607314" y="0"/>
                </a:lnTo>
                <a:lnTo>
                  <a:pt x="559853" y="1827"/>
                </a:lnTo>
                <a:lnTo>
                  <a:pt x="513391" y="7218"/>
                </a:lnTo>
                <a:lnTo>
                  <a:pt x="468063" y="16039"/>
                </a:lnTo>
                <a:lnTo>
                  <a:pt x="424004" y="28155"/>
                </a:lnTo>
                <a:lnTo>
                  <a:pt x="381349" y="43429"/>
                </a:lnTo>
                <a:lnTo>
                  <a:pt x="340234" y="61728"/>
                </a:lnTo>
                <a:lnTo>
                  <a:pt x="300792" y="82916"/>
                </a:lnTo>
                <a:lnTo>
                  <a:pt x="263159" y="106859"/>
                </a:lnTo>
                <a:lnTo>
                  <a:pt x="227471" y="133421"/>
                </a:lnTo>
                <a:lnTo>
                  <a:pt x="193862" y="162467"/>
                </a:lnTo>
                <a:lnTo>
                  <a:pt x="162467" y="193862"/>
                </a:lnTo>
                <a:lnTo>
                  <a:pt x="133421" y="227471"/>
                </a:lnTo>
                <a:lnTo>
                  <a:pt x="106859" y="263159"/>
                </a:lnTo>
                <a:lnTo>
                  <a:pt x="82916" y="300792"/>
                </a:lnTo>
                <a:lnTo>
                  <a:pt x="61728" y="340234"/>
                </a:lnTo>
                <a:lnTo>
                  <a:pt x="43429" y="381349"/>
                </a:lnTo>
                <a:lnTo>
                  <a:pt x="28155" y="424004"/>
                </a:lnTo>
                <a:lnTo>
                  <a:pt x="16039" y="468063"/>
                </a:lnTo>
                <a:lnTo>
                  <a:pt x="7218" y="513391"/>
                </a:lnTo>
                <a:lnTo>
                  <a:pt x="1827" y="559853"/>
                </a:lnTo>
                <a:lnTo>
                  <a:pt x="0" y="607313"/>
                </a:lnTo>
                <a:lnTo>
                  <a:pt x="0" y="4630674"/>
                </a:lnTo>
                <a:lnTo>
                  <a:pt x="1827" y="4678134"/>
                </a:lnTo>
                <a:lnTo>
                  <a:pt x="7218" y="4724596"/>
                </a:lnTo>
                <a:lnTo>
                  <a:pt x="16039" y="4769924"/>
                </a:lnTo>
                <a:lnTo>
                  <a:pt x="28155" y="4813983"/>
                </a:lnTo>
                <a:lnTo>
                  <a:pt x="43429" y="4856638"/>
                </a:lnTo>
                <a:lnTo>
                  <a:pt x="61728" y="4897753"/>
                </a:lnTo>
                <a:lnTo>
                  <a:pt x="82916" y="4937195"/>
                </a:lnTo>
                <a:lnTo>
                  <a:pt x="106859" y="4974828"/>
                </a:lnTo>
                <a:lnTo>
                  <a:pt x="133421" y="5010516"/>
                </a:lnTo>
                <a:lnTo>
                  <a:pt x="162467" y="5044125"/>
                </a:lnTo>
                <a:lnTo>
                  <a:pt x="193862" y="5075520"/>
                </a:lnTo>
                <a:lnTo>
                  <a:pt x="227471" y="5104566"/>
                </a:lnTo>
                <a:lnTo>
                  <a:pt x="263159" y="5131128"/>
                </a:lnTo>
                <a:lnTo>
                  <a:pt x="300792" y="5155071"/>
                </a:lnTo>
                <a:lnTo>
                  <a:pt x="340234" y="5176259"/>
                </a:lnTo>
                <a:lnTo>
                  <a:pt x="381349" y="5194558"/>
                </a:lnTo>
                <a:lnTo>
                  <a:pt x="424004" y="5209832"/>
                </a:lnTo>
                <a:lnTo>
                  <a:pt x="468063" y="5221948"/>
                </a:lnTo>
                <a:lnTo>
                  <a:pt x="513391" y="5230769"/>
                </a:lnTo>
                <a:lnTo>
                  <a:pt x="559853" y="5236160"/>
                </a:lnTo>
                <a:lnTo>
                  <a:pt x="607314" y="5237988"/>
                </a:lnTo>
                <a:lnTo>
                  <a:pt x="3036570" y="5237988"/>
                </a:lnTo>
                <a:lnTo>
                  <a:pt x="3084030" y="5236160"/>
                </a:lnTo>
                <a:lnTo>
                  <a:pt x="3130492" y="5230769"/>
                </a:lnTo>
                <a:lnTo>
                  <a:pt x="3175820" y="5221948"/>
                </a:lnTo>
                <a:lnTo>
                  <a:pt x="3219879" y="5209832"/>
                </a:lnTo>
                <a:lnTo>
                  <a:pt x="3262534" y="5194558"/>
                </a:lnTo>
                <a:lnTo>
                  <a:pt x="3303649" y="5176259"/>
                </a:lnTo>
                <a:lnTo>
                  <a:pt x="3343091" y="5155071"/>
                </a:lnTo>
                <a:lnTo>
                  <a:pt x="3380724" y="5131128"/>
                </a:lnTo>
                <a:lnTo>
                  <a:pt x="3416412" y="5104566"/>
                </a:lnTo>
                <a:lnTo>
                  <a:pt x="3450021" y="5075520"/>
                </a:lnTo>
                <a:lnTo>
                  <a:pt x="3481416" y="5044125"/>
                </a:lnTo>
                <a:lnTo>
                  <a:pt x="3510462" y="5010516"/>
                </a:lnTo>
                <a:lnTo>
                  <a:pt x="3537024" y="4974828"/>
                </a:lnTo>
                <a:lnTo>
                  <a:pt x="3560967" y="4937195"/>
                </a:lnTo>
                <a:lnTo>
                  <a:pt x="3582155" y="4897753"/>
                </a:lnTo>
                <a:lnTo>
                  <a:pt x="3600454" y="4856638"/>
                </a:lnTo>
                <a:lnTo>
                  <a:pt x="3615728" y="4813983"/>
                </a:lnTo>
                <a:lnTo>
                  <a:pt x="3627844" y="4769924"/>
                </a:lnTo>
                <a:lnTo>
                  <a:pt x="3636665" y="4724596"/>
                </a:lnTo>
                <a:lnTo>
                  <a:pt x="3642056" y="4678134"/>
                </a:lnTo>
                <a:lnTo>
                  <a:pt x="3643884" y="4630674"/>
                </a:lnTo>
                <a:lnTo>
                  <a:pt x="3643884" y="607313"/>
                </a:lnTo>
                <a:lnTo>
                  <a:pt x="3642056" y="559853"/>
                </a:lnTo>
                <a:lnTo>
                  <a:pt x="3636665" y="513391"/>
                </a:lnTo>
                <a:lnTo>
                  <a:pt x="3627844" y="468063"/>
                </a:lnTo>
                <a:lnTo>
                  <a:pt x="3615728" y="424004"/>
                </a:lnTo>
                <a:lnTo>
                  <a:pt x="3600454" y="381349"/>
                </a:lnTo>
                <a:lnTo>
                  <a:pt x="3582155" y="340234"/>
                </a:lnTo>
                <a:lnTo>
                  <a:pt x="3560967" y="300792"/>
                </a:lnTo>
                <a:lnTo>
                  <a:pt x="3537024" y="263159"/>
                </a:lnTo>
                <a:lnTo>
                  <a:pt x="3510462" y="227471"/>
                </a:lnTo>
                <a:lnTo>
                  <a:pt x="3481416" y="193862"/>
                </a:lnTo>
                <a:lnTo>
                  <a:pt x="3450021" y="162467"/>
                </a:lnTo>
                <a:lnTo>
                  <a:pt x="3416412" y="133421"/>
                </a:lnTo>
                <a:lnTo>
                  <a:pt x="3380724" y="106859"/>
                </a:lnTo>
                <a:lnTo>
                  <a:pt x="3343091" y="82916"/>
                </a:lnTo>
                <a:lnTo>
                  <a:pt x="3303649" y="61728"/>
                </a:lnTo>
                <a:lnTo>
                  <a:pt x="3262534" y="43429"/>
                </a:lnTo>
                <a:lnTo>
                  <a:pt x="3219879" y="28155"/>
                </a:lnTo>
                <a:lnTo>
                  <a:pt x="3175820" y="16039"/>
                </a:lnTo>
                <a:lnTo>
                  <a:pt x="3130492" y="7218"/>
                </a:lnTo>
                <a:lnTo>
                  <a:pt x="3084030" y="1827"/>
                </a:lnTo>
                <a:lnTo>
                  <a:pt x="303657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97943" y="954382"/>
            <a:ext cx="2787922" cy="5048149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1405"/>
              </a:spcBef>
            </a:pPr>
            <a:r>
              <a:rPr sz="2000" b="1" spc="-10" dirty="0">
                <a:solidFill>
                  <a:srgbClr val="003399"/>
                </a:solidFill>
                <a:latin typeface="Calibri"/>
                <a:cs typeface="Calibri"/>
              </a:rPr>
              <a:t>Содержательный</a:t>
            </a:r>
            <a:r>
              <a:rPr sz="2000" b="1" spc="-10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3399"/>
                </a:solidFill>
                <a:latin typeface="Calibri"/>
                <a:cs typeface="Calibri"/>
              </a:rPr>
              <a:t>раздел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500" b="1" dirty="0">
                <a:latin typeface="Calibri"/>
                <a:cs typeface="Calibri"/>
              </a:rPr>
              <a:t>Синхронизировать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рабочие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500" b="1" dirty="0">
                <a:latin typeface="Calibri"/>
                <a:cs typeface="Calibri"/>
              </a:rPr>
              <a:t>программы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с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их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обновленной </a:t>
            </a:r>
            <a:r>
              <a:rPr sz="1500" b="1" dirty="0">
                <a:latin typeface="Calibri"/>
                <a:cs typeface="Calibri"/>
              </a:rPr>
              <a:t>версией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учебным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предметам: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«Русский</a:t>
            </a:r>
            <a:r>
              <a:rPr sz="1500" spc="-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язык»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«Литература»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«Иностранный</a:t>
            </a:r>
            <a:r>
              <a:rPr sz="1500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язык»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«История»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«Обществознание»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0000"/>
                </a:solidFill>
                <a:latin typeface="Calibri"/>
                <a:cs typeface="Calibri"/>
              </a:rPr>
              <a:t>«Математика»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«География»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0000"/>
                </a:solidFill>
                <a:latin typeface="Calibri"/>
                <a:cs typeface="Calibri"/>
              </a:rPr>
              <a:t>«Физика»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0000"/>
                </a:solidFill>
                <a:latin typeface="Calibri"/>
                <a:cs typeface="Calibri"/>
              </a:rPr>
              <a:t>«Информатика»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«Биология»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35" dirty="0">
                <a:solidFill>
                  <a:srgbClr val="003399"/>
                </a:solidFill>
                <a:latin typeface="Calibri"/>
                <a:cs typeface="Calibri"/>
              </a:rPr>
              <a:t>«Труд</a:t>
            </a:r>
            <a:r>
              <a:rPr sz="15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(технология)»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«Физическая</a:t>
            </a:r>
            <a:r>
              <a:rPr sz="1500" spc="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культура»</a:t>
            </a:r>
            <a:endParaRPr sz="1500">
              <a:latin typeface="Calibri"/>
              <a:cs typeface="Calibri"/>
            </a:endParaRPr>
          </a:p>
          <a:p>
            <a:pPr marL="12700" marR="88900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«Основы</a:t>
            </a:r>
            <a:r>
              <a:rPr sz="15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безопасности</a:t>
            </a:r>
            <a:r>
              <a:rPr sz="15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5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защиты Родины»</a:t>
            </a:r>
            <a:endParaRPr sz="1500">
              <a:latin typeface="Calibri"/>
              <a:cs typeface="Calibri"/>
            </a:endParaRPr>
          </a:p>
          <a:p>
            <a:pPr marL="7620" algn="ctr">
              <a:lnSpc>
                <a:spcPts val="2085"/>
              </a:lnSpc>
            </a:pPr>
            <a:r>
              <a:rPr sz="1800" b="1" dirty="0">
                <a:latin typeface="Calibri"/>
                <a:cs typeface="Calibri"/>
              </a:rPr>
              <a:t>Поурочное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планирование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–</a:t>
            </a:r>
            <a:endParaRPr sz="1800">
              <a:latin typeface="Calibri"/>
              <a:cs typeface="Calibri"/>
            </a:endParaRPr>
          </a:p>
          <a:p>
            <a:pPr marL="7620" algn="ctr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соответствии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ФРП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42622" y="1044200"/>
            <a:ext cx="3428554" cy="5016391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60045">
              <a:lnSpc>
                <a:spcPct val="100000"/>
              </a:lnSpc>
              <a:spcBef>
                <a:spcPts val="700"/>
              </a:spcBef>
            </a:pPr>
            <a:r>
              <a:rPr sz="2000" b="1" dirty="0">
                <a:solidFill>
                  <a:srgbClr val="003399"/>
                </a:solidFill>
                <a:latin typeface="Calibri"/>
                <a:cs typeface="Calibri"/>
              </a:rPr>
              <a:t>Организационный</a:t>
            </a:r>
            <a:r>
              <a:rPr sz="2000" b="1" spc="-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3399"/>
                </a:solidFill>
                <a:latin typeface="Calibri"/>
                <a:cs typeface="Calibri"/>
              </a:rPr>
              <a:t>раздел</a:t>
            </a:r>
            <a:endParaRPr sz="2000" dirty="0">
              <a:latin typeface="Calibri"/>
              <a:cs typeface="Calibri"/>
            </a:endParaRPr>
          </a:p>
          <a:p>
            <a:pPr marL="287020">
              <a:lnSpc>
                <a:spcPct val="100000"/>
              </a:lnSpc>
              <a:spcBef>
                <a:spcPts val="535"/>
              </a:spcBef>
            </a:pPr>
            <a:r>
              <a:rPr sz="1800" b="1" dirty="0">
                <a:latin typeface="Calibri"/>
                <a:cs typeface="Calibri"/>
              </a:rPr>
              <a:t>Учебный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план</a:t>
            </a:r>
            <a:endParaRPr sz="1800" dirty="0">
              <a:latin typeface="Calibri"/>
              <a:cs typeface="Calibri"/>
            </a:endParaRPr>
          </a:p>
          <a:p>
            <a:pPr marL="299085" marR="205104" indent="-287020">
              <a:lnSpc>
                <a:spcPct val="100000"/>
              </a:lnSpc>
              <a:spcBef>
                <a:spcPts val="930"/>
              </a:spcBef>
              <a:buFont typeface="Wingdings"/>
              <a:buChar char=""/>
              <a:tabLst>
                <a:tab pos="299085" algn="l"/>
              </a:tabLst>
            </a:pPr>
            <a:r>
              <a:rPr sz="1500" dirty="0">
                <a:latin typeface="Calibri"/>
                <a:cs typeface="Calibri"/>
              </a:rPr>
              <a:t>внести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изменения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0" dirty="0">
                <a:latin typeface="Calibri"/>
                <a:cs typeface="Calibri"/>
              </a:rPr>
              <a:t> пояснительную </a:t>
            </a:r>
            <a:r>
              <a:rPr sz="1500" dirty="0">
                <a:latin typeface="Calibri"/>
                <a:cs typeface="Calibri"/>
              </a:rPr>
              <a:t>записку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учебного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плана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0" dirty="0">
                <a:latin typeface="Calibri"/>
                <a:cs typeface="Calibri"/>
              </a:rPr>
              <a:t> части</a:t>
            </a:r>
            <a:endParaRPr sz="1500" dirty="0">
              <a:latin typeface="Calibri"/>
              <a:cs typeface="Calibri"/>
            </a:endParaRPr>
          </a:p>
          <a:p>
            <a:pPr marL="299085" marR="172720">
              <a:lnSpc>
                <a:spcPct val="100000"/>
              </a:lnSpc>
            </a:pPr>
            <a:r>
              <a:rPr sz="1500" b="1" dirty="0">
                <a:latin typeface="Calibri"/>
                <a:cs typeface="Calibri"/>
              </a:rPr>
              <a:t>минимального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количества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учебных </a:t>
            </a:r>
            <a:r>
              <a:rPr sz="1500" dirty="0">
                <a:latin typeface="Calibri"/>
                <a:cs typeface="Calibri"/>
              </a:rPr>
              <a:t>занятий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за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5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учебных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лет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отразить </a:t>
            </a:r>
            <a:r>
              <a:rPr sz="1500" dirty="0">
                <a:latin typeface="Calibri"/>
                <a:cs typeface="Calibri"/>
              </a:rPr>
              <a:t>объем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максимально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допустимой </a:t>
            </a:r>
            <a:r>
              <a:rPr sz="1500" dirty="0">
                <a:latin typeface="Calibri"/>
                <a:cs typeface="Calibri"/>
              </a:rPr>
              <a:t>нагрузки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течение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недели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в</a:t>
            </a:r>
            <a:endParaRPr sz="1500" dirty="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  <a:spcBef>
                <a:spcPts val="5"/>
              </a:spcBef>
            </a:pPr>
            <a:r>
              <a:rPr sz="1500" dirty="0">
                <a:latin typeface="Calibri"/>
                <a:cs typeface="Calibri"/>
              </a:rPr>
              <a:t>соответствии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выбранным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вариантом </a:t>
            </a:r>
            <a:r>
              <a:rPr sz="1500" spc="-20" dirty="0">
                <a:latin typeface="Calibri"/>
                <a:cs typeface="Calibri"/>
              </a:rPr>
              <a:t>ФУП;</a:t>
            </a:r>
            <a:endParaRPr sz="1500" dirty="0">
              <a:latin typeface="Calibri"/>
              <a:cs typeface="Calibri"/>
            </a:endParaRPr>
          </a:p>
          <a:p>
            <a:pPr marL="299085" marR="5905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скорректировать</a:t>
            </a:r>
            <a:r>
              <a:rPr sz="15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пункт</a:t>
            </a:r>
            <a:r>
              <a:rPr sz="15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о</a:t>
            </a:r>
            <a:r>
              <a:rPr sz="1500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выполнении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домашнего</a:t>
            </a:r>
            <a:r>
              <a:rPr sz="1500" spc="-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задания</a:t>
            </a:r>
            <a:endParaRPr sz="1500" dirty="0">
              <a:latin typeface="Calibri"/>
              <a:cs typeface="Calibri"/>
            </a:endParaRPr>
          </a:p>
          <a:p>
            <a:pPr marL="299085" marR="682625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(продолжительность,</a:t>
            </a:r>
            <a:r>
              <a:rPr sz="15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003399"/>
                </a:solidFill>
                <a:latin typeface="Calibri"/>
                <a:cs typeface="Calibri"/>
              </a:rPr>
              <a:t>сроки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выполнения,</a:t>
            </a:r>
            <a:r>
              <a:rPr sz="15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внесение</a:t>
            </a:r>
            <a:r>
              <a:rPr sz="15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5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003399"/>
                </a:solidFill>
                <a:latin typeface="Calibri"/>
                <a:cs typeface="Calibri"/>
              </a:rPr>
              <a:t>ЭЖ..)</a:t>
            </a:r>
            <a:endParaRPr sz="1500" dirty="0">
              <a:latin typeface="Calibri"/>
              <a:cs typeface="Calibri"/>
            </a:endParaRPr>
          </a:p>
          <a:p>
            <a:pPr marL="113030">
              <a:lnSpc>
                <a:spcPct val="100000"/>
              </a:lnSpc>
              <a:spcBef>
                <a:spcPts val="180"/>
              </a:spcBef>
            </a:pPr>
            <a:r>
              <a:rPr sz="1500" b="1" dirty="0">
                <a:latin typeface="Calibri"/>
                <a:cs typeface="Calibri"/>
              </a:rPr>
              <a:t>Календарный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учебный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график</a:t>
            </a:r>
            <a:endParaRPr sz="1500" dirty="0">
              <a:latin typeface="Calibri"/>
              <a:cs typeface="Calibri"/>
            </a:endParaRPr>
          </a:p>
          <a:p>
            <a:pPr marL="399415" lvl="1" indent="-286385">
              <a:lnSpc>
                <a:spcPct val="100000"/>
              </a:lnSpc>
              <a:buFont typeface="Wingdings"/>
              <a:buChar char=""/>
              <a:tabLst>
                <a:tab pos="399415" algn="l"/>
              </a:tabLst>
            </a:pPr>
            <a:r>
              <a:rPr sz="1500" spc="-10" dirty="0">
                <a:latin typeface="Calibri"/>
                <a:cs typeface="Calibri"/>
              </a:rPr>
              <a:t>актуализировать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новым</a:t>
            </a:r>
            <a:endParaRPr sz="1500" dirty="0">
              <a:latin typeface="Calibri"/>
              <a:cs typeface="Calibri"/>
            </a:endParaRPr>
          </a:p>
          <a:p>
            <a:pPr marL="400050">
              <a:lnSpc>
                <a:spcPct val="100000"/>
              </a:lnSpc>
            </a:pPr>
            <a:r>
              <a:rPr sz="1500" spc="-10" dirty="0">
                <a:latin typeface="Calibri"/>
                <a:cs typeface="Calibri"/>
              </a:rPr>
              <a:t>содержанием</a:t>
            </a:r>
            <a:endParaRPr sz="1500" dirty="0">
              <a:latin typeface="Calibri"/>
              <a:cs typeface="Calibri"/>
            </a:endParaRPr>
          </a:p>
          <a:p>
            <a:pPr marL="132080">
              <a:lnSpc>
                <a:spcPct val="100000"/>
              </a:lnSpc>
              <a:spcBef>
                <a:spcPts val="70"/>
              </a:spcBef>
            </a:pPr>
            <a:r>
              <a:rPr sz="1500" b="1" dirty="0">
                <a:latin typeface="Calibri"/>
                <a:cs typeface="Calibri"/>
              </a:rPr>
              <a:t>План</a:t>
            </a:r>
            <a:r>
              <a:rPr sz="1500" b="1" spc="-6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внеурочной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деятельности</a:t>
            </a:r>
            <a:endParaRPr sz="1500" dirty="0">
              <a:latin typeface="Calibri"/>
              <a:cs typeface="Calibri"/>
            </a:endParaRPr>
          </a:p>
          <a:p>
            <a:pPr marL="419100" marR="459105" lvl="1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19100" algn="l"/>
              </a:tabLst>
            </a:pPr>
            <a:r>
              <a:rPr sz="1500" spc="-10" dirty="0">
                <a:latin typeface="Calibri"/>
                <a:cs typeface="Calibri"/>
              </a:rPr>
              <a:t>актуализировать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обновленным содержанием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08691" y="1086990"/>
            <a:ext cx="1809514" cy="3309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3399"/>
                </a:solidFill>
                <a:latin typeface="Calibri"/>
                <a:cs typeface="Calibri"/>
              </a:rPr>
              <a:t>Целевой</a:t>
            </a:r>
            <a:r>
              <a:rPr sz="2000" b="1" spc="-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3399"/>
                </a:solidFill>
                <a:latin typeface="Calibri"/>
                <a:cs typeface="Calibri"/>
              </a:rPr>
              <a:t>раздел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4566" y="333450"/>
            <a:ext cx="115212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Общее число часов, рекомендованных для изучения информатики на базовом уровне основного общего образования, – 102 часа: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7 классе – 34 часа (1 час в неделю),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8 классе – 34 часа (1 час в неделю),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9 классе – 34 часа (1 час в неделю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Возможно увеличение часов на информатику базового уровня при реализации межпредметных проектов с использованием программных продуктов на базе генеративных алгоритмов, в том числе в форме </a:t>
            </a:r>
            <a:r>
              <a:rPr lang="ru-RU" dirty="0" err="1"/>
              <a:t>чат-ботов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6574" y="4365898"/>
            <a:ext cx="11521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Общее число часов, рекомендованных для изучения информатики на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углубленном уровне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основного общего образования, –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204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часа: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7 классе – </a:t>
            </a:r>
            <a:r>
              <a:rPr lang="ru-RU" dirty="0" smtClean="0"/>
              <a:t>68 </a:t>
            </a:r>
            <a:r>
              <a:rPr lang="ru-RU" dirty="0"/>
              <a:t>часа </a:t>
            </a:r>
            <a:r>
              <a:rPr lang="ru-RU" dirty="0" smtClean="0"/>
              <a:t>(2 </a:t>
            </a:r>
            <a:r>
              <a:rPr lang="ru-RU" dirty="0"/>
              <a:t>час в неделю),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8 классе – </a:t>
            </a:r>
            <a:r>
              <a:rPr lang="ru-RU" dirty="0" smtClean="0"/>
              <a:t>68 </a:t>
            </a:r>
            <a:r>
              <a:rPr lang="ru-RU" dirty="0"/>
              <a:t>часа </a:t>
            </a:r>
            <a:r>
              <a:rPr lang="ru-RU" dirty="0" smtClean="0"/>
              <a:t>(2 </a:t>
            </a:r>
            <a:r>
              <a:rPr lang="ru-RU" dirty="0"/>
              <a:t>час в неделю),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9 классе – </a:t>
            </a:r>
            <a:r>
              <a:rPr lang="ru-RU" dirty="0" smtClean="0"/>
              <a:t>68 </a:t>
            </a:r>
            <a:r>
              <a:rPr lang="ru-RU" dirty="0"/>
              <a:t>часа </a:t>
            </a:r>
            <a:r>
              <a:rPr lang="ru-RU" dirty="0" smtClean="0"/>
              <a:t>(2 </a:t>
            </a:r>
            <a:r>
              <a:rPr lang="ru-RU" dirty="0"/>
              <a:t>час в неделю</a:t>
            </a:r>
            <a:r>
              <a:rPr lang="ru-RU" dirty="0" smtClean="0"/>
              <a:t>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187" y="1350576"/>
            <a:ext cx="2683796" cy="1028938"/>
          </a:xfrm>
          <a:custGeom>
            <a:avLst/>
            <a:gdLst/>
            <a:ahLst/>
            <a:cxnLst/>
            <a:rect l="l" t="t" r="r" b="b"/>
            <a:pathLst>
              <a:path w="2684145" h="1028700">
                <a:moveTo>
                  <a:pt x="2512314" y="0"/>
                </a:moveTo>
                <a:lnTo>
                  <a:pt x="171450" y="0"/>
                </a:lnTo>
                <a:lnTo>
                  <a:pt x="125871" y="6120"/>
                </a:lnTo>
                <a:lnTo>
                  <a:pt x="84915" y="23396"/>
                </a:lnTo>
                <a:lnTo>
                  <a:pt x="50215" y="50196"/>
                </a:lnTo>
                <a:lnTo>
                  <a:pt x="23407" y="84892"/>
                </a:lnTo>
                <a:lnTo>
                  <a:pt x="6124" y="125853"/>
                </a:lnTo>
                <a:lnTo>
                  <a:pt x="0" y="171450"/>
                </a:lnTo>
                <a:lnTo>
                  <a:pt x="0" y="857250"/>
                </a:lnTo>
                <a:lnTo>
                  <a:pt x="6124" y="902846"/>
                </a:lnTo>
                <a:lnTo>
                  <a:pt x="23407" y="943807"/>
                </a:lnTo>
                <a:lnTo>
                  <a:pt x="50215" y="978503"/>
                </a:lnTo>
                <a:lnTo>
                  <a:pt x="84915" y="1005303"/>
                </a:lnTo>
                <a:lnTo>
                  <a:pt x="125871" y="1022579"/>
                </a:lnTo>
                <a:lnTo>
                  <a:pt x="171450" y="1028700"/>
                </a:lnTo>
                <a:lnTo>
                  <a:pt x="2512314" y="1028700"/>
                </a:lnTo>
                <a:lnTo>
                  <a:pt x="2557910" y="1022579"/>
                </a:lnTo>
                <a:lnTo>
                  <a:pt x="2598871" y="1005303"/>
                </a:lnTo>
                <a:lnTo>
                  <a:pt x="2633567" y="978503"/>
                </a:lnTo>
                <a:lnTo>
                  <a:pt x="2660367" y="943807"/>
                </a:lnTo>
                <a:lnTo>
                  <a:pt x="2677643" y="902846"/>
                </a:lnTo>
                <a:lnTo>
                  <a:pt x="2683764" y="857250"/>
                </a:lnTo>
                <a:lnTo>
                  <a:pt x="2683764" y="171450"/>
                </a:lnTo>
                <a:lnTo>
                  <a:pt x="2677643" y="125853"/>
                </a:lnTo>
                <a:lnTo>
                  <a:pt x="2660367" y="84892"/>
                </a:lnTo>
                <a:lnTo>
                  <a:pt x="2633567" y="50196"/>
                </a:lnTo>
                <a:lnTo>
                  <a:pt x="2598871" y="23396"/>
                </a:lnTo>
                <a:lnTo>
                  <a:pt x="2557910" y="6120"/>
                </a:lnTo>
                <a:lnTo>
                  <a:pt x="2512314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58838" y="1421713"/>
            <a:ext cx="1759991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0795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Рабочая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программа</a:t>
            </a:r>
            <a:endParaRPr sz="1600">
              <a:latin typeface="Calibri"/>
              <a:cs typeface="Calibri"/>
            </a:endParaRPr>
          </a:p>
          <a:p>
            <a:pPr marL="27305" algn="ctr">
              <a:lnSpc>
                <a:spcPct val="100000"/>
              </a:lnSpc>
            </a:pPr>
            <a:r>
              <a:rPr sz="1600" b="1" spc="-20" dirty="0">
                <a:latin typeface="Calibri"/>
                <a:cs typeface="Calibri"/>
              </a:rPr>
              <a:t>РАССМАТРИВАЕТСЯ</a:t>
            </a:r>
            <a:endParaRPr sz="1600">
              <a:latin typeface="Calibri"/>
              <a:cs typeface="Calibri"/>
            </a:endParaRPr>
          </a:p>
          <a:p>
            <a:pPr marR="10795"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на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ШМО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41694" y="1350576"/>
            <a:ext cx="2685065" cy="1028938"/>
          </a:xfrm>
          <a:custGeom>
            <a:avLst/>
            <a:gdLst/>
            <a:ahLst/>
            <a:cxnLst/>
            <a:rect l="l" t="t" r="r" b="b"/>
            <a:pathLst>
              <a:path w="2685415" h="1028700">
                <a:moveTo>
                  <a:pt x="2513838" y="0"/>
                </a:moveTo>
                <a:lnTo>
                  <a:pt x="171450" y="0"/>
                </a:lnTo>
                <a:lnTo>
                  <a:pt x="125853" y="6120"/>
                </a:lnTo>
                <a:lnTo>
                  <a:pt x="84892" y="23396"/>
                </a:lnTo>
                <a:lnTo>
                  <a:pt x="50196" y="50196"/>
                </a:lnTo>
                <a:lnTo>
                  <a:pt x="23396" y="84892"/>
                </a:lnTo>
                <a:lnTo>
                  <a:pt x="6120" y="125853"/>
                </a:lnTo>
                <a:lnTo>
                  <a:pt x="0" y="171450"/>
                </a:lnTo>
                <a:lnTo>
                  <a:pt x="0" y="857250"/>
                </a:lnTo>
                <a:lnTo>
                  <a:pt x="6120" y="902846"/>
                </a:lnTo>
                <a:lnTo>
                  <a:pt x="23396" y="943807"/>
                </a:lnTo>
                <a:lnTo>
                  <a:pt x="50196" y="978503"/>
                </a:lnTo>
                <a:lnTo>
                  <a:pt x="84892" y="1005303"/>
                </a:lnTo>
                <a:lnTo>
                  <a:pt x="125853" y="1022579"/>
                </a:lnTo>
                <a:lnTo>
                  <a:pt x="171450" y="1028700"/>
                </a:lnTo>
                <a:lnTo>
                  <a:pt x="2513838" y="1028700"/>
                </a:lnTo>
                <a:lnTo>
                  <a:pt x="2559434" y="1022579"/>
                </a:lnTo>
                <a:lnTo>
                  <a:pt x="2600395" y="1005303"/>
                </a:lnTo>
                <a:lnTo>
                  <a:pt x="2635091" y="978503"/>
                </a:lnTo>
                <a:lnTo>
                  <a:pt x="2661891" y="943807"/>
                </a:lnTo>
                <a:lnTo>
                  <a:pt x="2679167" y="902846"/>
                </a:lnTo>
                <a:lnTo>
                  <a:pt x="2685288" y="857250"/>
                </a:lnTo>
                <a:lnTo>
                  <a:pt x="2685288" y="171450"/>
                </a:lnTo>
                <a:lnTo>
                  <a:pt x="2679167" y="125853"/>
                </a:lnTo>
                <a:lnTo>
                  <a:pt x="2661891" y="84892"/>
                </a:lnTo>
                <a:lnTo>
                  <a:pt x="2635091" y="50196"/>
                </a:lnTo>
                <a:lnTo>
                  <a:pt x="2600395" y="23396"/>
                </a:lnTo>
                <a:lnTo>
                  <a:pt x="2559434" y="6120"/>
                </a:lnTo>
                <a:lnTo>
                  <a:pt x="2513838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84994" y="1352862"/>
            <a:ext cx="2198719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ПРОВЕРЯЕТСЯ</a:t>
            </a:r>
            <a:endParaRPr sz="160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заместителем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директора </a:t>
            </a:r>
            <a:r>
              <a:rPr sz="1600" dirty="0">
                <a:latin typeface="Calibri"/>
                <a:cs typeface="Calibri"/>
              </a:rPr>
              <a:t>по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учебной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работе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35388" y="1361247"/>
            <a:ext cx="2685065" cy="1018776"/>
          </a:xfrm>
          <a:custGeom>
            <a:avLst/>
            <a:gdLst/>
            <a:ahLst/>
            <a:cxnLst/>
            <a:rect l="l" t="t" r="r" b="b"/>
            <a:pathLst>
              <a:path w="2685415" h="1018539">
                <a:moveTo>
                  <a:pt x="2515616" y="0"/>
                </a:moveTo>
                <a:lnTo>
                  <a:pt x="169672" y="0"/>
                </a:lnTo>
                <a:lnTo>
                  <a:pt x="124559" y="6059"/>
                </a:lnTo>
                <a:lnTo>
                  <a:pt x="84026" y="23161"/>
                </a:lnTo>
                <a:lnTo>
                  <a:pt x="49688" y="49688"/>
                </a:lnTo>
                <a:lnTo>
                  <a:pt x="23161" y="84026"/>
                </a:lnTo>
                <a:lnTo>
                  <a:pt x="6059" y="124559"/>
                </a:lnTo>
                <a:lnTo>
                  <a:pt x="0" y="169671"/>
                </a:lnTo>
                <a:lnTo>
                  <a:pt x="0" y="848359"/>
                </a:lnTo>
                <a:lnTo>
                  <a:pt x="6059" y="893472"/>
                </a:lnTo>
                <a:lnTo>
                  <a:pt x="23161" y="934005"/>
                </a:lnTo>
                <a:lnTo>
                  <a:pt x="49688" y="968343"/>
                </a:lnTo>
                <a:lnTo>
                  <a:pt x="84026" y="994870"/>
                </a:lnTo>
                <a:lnTo>
                  <a:pt x="124559" y="1011972"/>
                </a:lnTo>
                <a:lnTo>
                  <a:pt x="169672" y="1018031"/>
                </a:lnTo>
                <a:lnTo>
                  <a:pt x="2515616" y="1018031"/>
                </a:lnTo>
                <a:lnTo>
                  <a:pt x="2560728" y="1011972"/>
                </a:lnTo>
                <a:lnTo>
                  <a:pt x="2601261" y="994870"/>
                </a:lnTo>
                <a:lnTo>
                  <a:pt x="2635599" y="968343"/>
                </a:lnTo>
                <a:lnTo>
                  <a:pt x="2662126" y="934005"/>
                </a:lnTo>
                <a:lnTo>
                  <a:pt x="2679228" y="893472"/>
                </a:lnTo>
                <a:lnTo>
                  <a:pt x="2685288" y="848359"/>
                </a:lnTo>
                <a:lnTo>
                  <a:pt x="2685288" y="169671"/>
                </a:lnTo>
                <a:lnTo>
                  <a:pt x="2679228" y="124559"/>
                </a:lnTo>
                <a:lnTo>
                  <a:pt x="2662126" y="84026"/>
                </a:lnTo>
                <a:lnTo>
                  <a:pt x="2635599" y="49688"/>
                </a:lnTo>
                <a:lnTo>
                  <a:pt x="2601261" y="23161"/>
                </a:lnTo>
                <a:lnTo>
                  <a:pt x="2560728" y="6059"/>
                </a:lnTo>
                <a:lnTo>
                  <a:pt x="2515616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342941" y="1480273"/>
            <a:ext cx="1714277" cy="5131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35560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УТВЕРЖДАЕТСЯ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директором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школы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26853" y="2172203"/>
            <a:ext cx="2788557" cy="1498947"/>
            <a:chOff x="726948" y="2171700"/>
            <a:chExt cx="2788920" cy="14986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948" y="2171700"/>
              <a:ext cx="2788919" cy="14980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58952" y="2203703"/>
              <a:ext cx="2674620" cy="1384300"/>
            </a:xfrm>
            <a:custGeom>
              <a:avLst/>
              <a:gdLst/>
              <a:ahLst/>
              <a:cxnLst/>
              <a:rect l="l" t="t" r="r" b="b"/>
              <a:pathLst>
                <a:path w="2674620" h="1384300">
                  <a:moveTo>
                    <a:pt x="2443988" y="0"/>
                  </a:moveTo>
                  <a:lnTo>
                    <a:pt x="230632" y="0"/>
                  </a:lnTo>
                  <a:lnTo>
                    <a:pt x="184153" y="4685"/>
                  </a:lnTo>
                  <a:lnTo>
                    <a:pt x="140862" y="18123"/>
                  </a:lnTo>
                  <a:lnTo>
                    <a:pt x="101686" y="39386"/>
                  </a:lnTo>
                  <a:lnTo>
                    <a:pt x="67552" y="67548"/>
                  </a:lnTo>
                  <a:lnTo>
                    <a:pt x="39389" y="101680"/>
                  </a:lnTo>
                  <a:lnTo>
                    <a:pt x="18125" y="140856"/>
                  </a:lnTo>
                  <a:lnTo>
                    <a:pt x="4685" y="184149"/>
                  </a:lnTo>
                  <a:lnTo>
                    <a:pt x="0" y="230632"/>
                  </a:lnTo>
                  <a:lnTo>
                    <a:pt x="0" y="1153160"/>
                  </a:lnTo>
                  <a:lnTo>
                    <a:pt x="4685" y="1199642"/>
                  </a:lnTo>
                  <a:lnTo>
                    <a:pt x="18125" y="1242935"/>
                  </a:lnTo>
                  <a:lnTo>
                    <a:pt x="39389" y="1282111"/>
                  </a:lnTo>
                  <a:lnTo>
                    <a:pt x="67552" y="1316243"/>
                  </a:lnTo>
                  <a:lnTo>
                    <a:pt x="101686" y="1344405"/>
                  </a:lnTo>
                  <a:lnTo>
                    <a:pt x="140862" y="1365668"/>
                  </a:lnTo>
                  <a:lnTo>
                    <a:pt x="184153" y="1379106"/>
                  </a:lnTo>
                  <a:lnTo>
                    <a:pt x="230632" y="1383792"/>
                  </a:lnTo>
                  <a:lnTo>
                    <a:pt x="2443988" y="1383792"/>
                  </a:lnTo>
                  <a:lnTo>
                    <a:pt x="2490470" y="1379106"/>
                  </a:lnTo>
                  <a:lnTo>
                    <a:pt x="2533763" y="1365668"/>
                  </a:lnTo>
                  <a:lnTo>
                    <a:pt x="2572939" y="1344405"/>
                  </a:lnTo>
                  <a:lnTo>
                    <a:pt x="2607071" y="1316243"/>
                  </a:lnTo>
                  <a:lnTo>
                    <a:pt x="2635233" y="1282111"/>
                  </a:lnTo>
                  <a:lnTo>
                    <a:pt x="2656496" y="1242935"/>
                  </a:lnTo>
                  <a:lnTo>
                    <a:pt x="2669934" y="1199642"/>
                  </a:lnTo>
                  <a:lnTo>
                    <a:pt x="2674620" y="1153160"/>
                  </a:lnTo>
                  <a:lnTo>
                    <a:pt x="2674620" y="230632"/>
                  </a:lnTo>
                  <a:lnTo>
                    <a:pt x="2669934" y="184149"/>
                  </a:lnTo>
                  <a:lnTo>
                    <a:pt x="2656496" y="140856"/>
                  </a:lnTo>
                  <a:lnTo>
                    <a:pt x="2635233" y="101680"/>
                  </a:lnTo>
                  <a:lnTo>
                    <a:pt x="2607071" y="67548"/>
                  </a:lnTo>
                  <a:lnTo>
                    <a:pt x="2572939" y="39386"/>
                  </a:lnTo>
                  <a:lnTo>
                    <a:pt x="2533763" y="18123"/>
                  </a:lnTo>
                  <a:lnTo>
                    <a:pt x="2490470" y="4685"/>
                  </a:lnTo>
                  <a:lnTo>
                    <a:pt x="2443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8952" y="2203703"/>
              <a:ext cx="2674620" cy="1384300"/>
            </a:xfrm>
            <a:custGeom>
              <a:avLst/>
              <a:gdLst/>
              <a:ahLst/>
              <a:cxnLst/>
              <a:rect l="l" t="t" r="r" b="b"/>
              <a:pathLst>
                <a:path w="2674620" h="1384300">
                  <a:moveTo>
                    <a:pt x="0" y="230632"/>
                  </a:moveTo>
                  <a:lnTo>
                    <a:pt x="4685" y="184149"/>
                  </a:lnTo>
                  <a:lnTo>
                    <a:pt x="18125" y="140856"/>
                  </a:lnTo>
                  <a:lnTo>
                    <a:pt x="39389" y="101680"/>
                  </a:lnTo>
                  <a:lnTo>
                    <a:pt x="67552" y="67548"/>
                  </a:lnTo>
                  <a:lnTo>
                    <a:pt x="101686" y="39386"/>
                  </a:lnTo>
                  <a:lnTo>
                    <a:pt x="140862" y="18123"/>
                  </a:lnTo>
                  <a:lnTo>
                    <a:pt x="184153" y="4685"/>
                  </a:lnTo>
                  <a:lnTo>
                    <a:pt x="230632" y="0"/>
                  </a:lnTo>
                  <a:lnTo>
                    <a:pt x="2443988" y="0"/>
                  </a:lnTo>
                  <a:lnTo>
                    <a:pt x="2490470" y="4685"/>
                  </a:lnTo>
                  <a:lnTo>
                    <a:pt x="2533763" y="18123"/>
                  </a:lnTo>
                  <a:lnTo>
                    <a:pt x="2572939" y="39386"/>
                  </a:lnTo>
                  <a:lnTo>
                    <a:pt x="2607071" y="67548"/>
                  </a:lnTo>
                  <a:lnTo>
                    <a:pt x="2635233" y="101680"/>
                  </a:lnTo>
                  <a:lnTo>
                    <a:pt x="2656496" y="140856"/>
                  </a:lnTo>
                  <a:lnTo>
                    <a:pt x="2669934" y="184149"/>
                  </a:lnTo>
                  <a:lnTo>
                    <a:pt x="2674620" y="230632"/>
                  </a:lnTo>
                  <a:lnTo>
                    <a:pt x="2674620" y="1153160"/>
                  </a:lnTo>
                  <a:lnTo>
                    <a:pt x="2669934" y="1199642"/>
                  </a:lnTo>
                  <a:lnTo>
                    <a:pt x="2656496" y="1242935"/>
                  </a:lnTo>
                  <a:lnTo>
                    <a:pt x="2635233" y="1282111"/>
                  </a:lnTo>
                  <a:lnTo>
                    <a:pt x="2607071" y="1316243"/>
                  </a:lnTo>
                  <a:lnTo>
                    <a:pt x="2572939" y="1344405"/>
                  </a:lnTo>
                  <a:lnTo>
                    <a:pt x="2533763" y="1365668"/>
                  </a:lnTo>
                  <a:lnTo>
                    <a:pt x="2490470" y="1379106"/>
                  </a:lnTo>
                  <a:lnTo>
                    <a:pt x="2443988" y="1383792"/>
                  </a:lnTo>
                  <a:lnTo>
                    <a:pt x="230632" y="1383792"/>
                  </a:lnTo>
                  <a:lnTo>
                    <a:pt x="184153" y="1379106"/>
                  </a:lnTo>
                  <a:lnTo>
                    <a:pt x="140862" y="1365668"/>
                  </a:lnTo>
                  <a:lnTo>
                    <a:pt x="101686" y="1344405"/>
                  </a:lnTo>
                  <a:lnTo>
                    <a:pt x="67552" y="1316243"/>
                  </a:lnTo>
                  <a:lnTo>
                    <a:pt x="39389" y="1282111"/>
                  </a:lnTo>
                  <a:lnTo>
                    <a:pt x="18125" y="1242935"/>
                  </a:lnTo>
                  <a:lnTo>
                    <a:pt x="4685" y="1199642"/>
                  </a:lnTo>
                  <a:lnTo>
                    <a:pt x="0" y="1153160"/>
                  </a:lnTo>
                  <a:lnTo>
                    <a:pt x="0" y="230632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55791" y="2552148"/>
            <a:ext cx="2080624" cy="666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РАССМОТРЕНО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заседании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учителей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начальных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классов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257501" y="2172203"/>
            <a:ext cx="2851414" cy="1498947"/>
            <a:chOff x="4258055" y="2171700"/>
            <a:chExt cx="2851785" cy="14986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8055" y="2171700"/>
              <a:ext cx="2851404" cy="14980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90059" y="2203703"/>
              <a:ext cx="2737485" cy="1384300"/>
            </a:xfrm>
            <a:custGeom>
              <a:avLst/>
              <a:gdLst/>
              <a:ahLst/>
              <a:cxnLst/>
              <a:rect l="l" t="t" r="r" b="b"/>
              <a:pathLst>
                <a:path w="2737484" h="1384300">
                  <a:moveTo>
                    <a:pt x="2506471" y="0"/>
                  </a:moveTo>
                  <a:lnTo>
                    <a:pt x="230631" y="0"/>
                  </a:lnTo>
                  <a:lnTo>
                    <a:pt x="184149" y="4685"/>
                  </a:lnTo>
                  <a:lnTo>
                    <a:pt x="140856" y="18123"/>
                  </a:lnTo>
                  <a:lnTo>
                    <a:pt x="101680" y="39386"/>
                  </a:lnTo>
                  <a:lnTo>
                    <a:pt x="67548" y="67548"/>
                  </a:lnTo>
                  <a:lnTo>
                    <a:pt x="39386" y="101680"/>
                  </a:lnTo>
                  <a:lnTo>
                    <a:pt x="18123" y="140856"/>
                  </a:lnTo>
                  <a:lnTo>
                    <a:pt x="4685" y="184149"/>
                  </a:lnTo>
                  <a:lnTo>
                    <a:pt x="0" y="230632"/>
                  </a:lnTo>
                  <a:lnTo>
                    <a:pt x="0" y="1153160"/>
                  </a:lnTo>
                  <a:lnTo>
                    <a:pt x="4685" y="1199642"/>
                  </a:lnTo>
                  <a:lnTo>
                    <a:pt x="18123" y="1242935"/>
                  </a:lnTo>
                  <a:lnTo>
                    <a:pt x="39386" y="1282111"/>
                  </a:lnTo>
                  <a:lnTo>
                    <a:pt x="67548" y="1316243"/>
                  </a:lnTo>
                  <a:lnTo>
                    <a:pt x="101680" y="1344405"/>
                  </a:lnTo>
                  <a:lnTo>
                    <a:pt x="140856" y="1365668"/>
                  </a:lnTo>
                  <a:lnTo>
                    <a:pt x="184149" y="1379106"/>
                  </a:lnTo>
                  <a:lnTo>
                    <a:pt x="230631" y="1383792"/>
                  </a:lnTo>
                  <a:lnTo>
                    <a:pt x="2506471" y="1383792"/>
                  </a:lnTo>
                  <a:lnTo>
                    <a:pt x="2552954" y="1379106"/>
                  </a:lnTo>
                  <a:lnTo>
                    <a:pt x="2596247" y="1365668"/>
                  </a:lnTo>
                  <a:lnTo>
                    <a:pt x="2635423" y="1344405"/>
                  </a:lnTo>
                  <a:lnTo>
                    <a:pt x="2669555" y="1316243"/>
                  </a:lnTo>
                  <a:lnTo>
                    <a:pt x="2697717" y="1282111"/>
                  </a:lnTo>
                  <a:lnTo>
                    <a:pt x="2718980" y="1242935"/>
                  </a:lnTo>
                  <a:lnTo>
                    <a:pt x="2732418" y="1199642"/>
                  </a:lnTo>
                  <a:lnTo>
                    <a:pt x="2737104" y="1153160"/>
                  </a:lnTo>
                  <a:lnTo>
                    <a:pt x="2737104" y="230632"/>
                  </a:lnTo>
                  <a:lnTo>
                    <a:pt x="2732418" y="184149"/>
                  </a:lnTo>
                  <a:lnTo>
                    <a:pt x="2718980" y="140856"/>
                  </a:lnTo>
                  <a:lnTo>
                    <a:pt x="2697717" y="101680"/>
                  </a:lnTo>
                  <a:lnTo>
                    <a:pt x="2669555" y="67548"/>
                  </a:lnTo>
                  <a:lnTo>
                    <a:pt x="2635423" y="39386"/>
                  </a:lnTo>
                  <a:lnTo>
                    <a:pt x="2596247" y="18123"/>
                  </a:lnTo>
                  <a:lnTo>
                    <a:pt x="2552954" y="4685"/>
                  </a:lnTo>
                  <a:lnTo>
                    <a:pt x="25064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290059" y="2203703"/>
              <a:ext cx="2737485" cy="1384300"/>
            </a:xfrm>
            <a:custGeom>
              <a:avLst/>
              <a:gdLst/>
              <a:ahLst/>
              <a:cxnLst/>
              <a:rect l="l" t="t" r="r" b="b"/>
              <a:pathLst>
                <a:path w="2737484" h="1384300">
                  <a:moveTo>
                    <a:pt x="0" y="230632"/>
                  </a:moveTo>
                  <a:lnTo>
                    <a:pt x="4685" y="184149"/>
                  </a:lnTo>
                  <a:lnTo>
                    <a:pt x="18123" y="140856"/>
                  </a:lnTo>
                  <a:lnTo>
                    <a:pt x="39386" y="101680"/>
                  </a:lnTo>
                  <a:lnTo>
                    <a:pt x="67548" y="67548"/>
                  </a:lnTo>
                  <a:lnTo>
                    <a:pt x="101680" y="39386"/>
                  </a:lnTo>
                  <a:lnTo>
                    <a:pt x="140856" y="18123"/>
                  </a:lnTo>
                  <a:lnTo>
                    <a:pt x="184149" y="4685"/>
                  </a:lnTo>
                  <a:lnTo>
                    <a:pt x="230631" y="0"/>
                  </a:lnTo>
                  <a:lnTo>
                    <a:pt x="2506471" y="0"/>
                  </a:lnTo>
                  <a:lnTo>
                    <a:pt x="2552954" y="4685"/>
                  </a:lnTo>
                  <a:lnTo>
                    <a:pt x="2596247" y="18123"/>
                  </a:lnTo>
                  <a:lnTo>
                    <a:pt x="2635423" y="39386"/>
                  </a:lnTo>
                  <a:lnTo>
                    <a:pt x="2669555" y="67548"/>
                  </a:lnTo>
                  <a:lnTo>
                    <a:pt x="2697717" y="101680"/>
                  </a:lnTo>
                  <a:lnTo>
                    <a:pt x="2718980" y="140856"/>
                  </a:lnTo>
                  <a:lnTo>
                    <a:pt x="2732418" y="184149"/>
                  </a:lnTo>
                  <a:lnTo>
                    <a:pt x="2737104" y="230632"/>
                  </a:lnTo>
                  <a:lnTo>
                    <a:pt x="2737104" y="1153160"/>
                  </a:lnTo>
                  <a:lnTo>
                    <a:pt x="2732418" y="1199642"/>
                  </a:lnTo>
                  <a:lnTo>
                    <a:pt x="2718980" y="1242935"/>
                  </a:lnTo>
                  <a:lnTo>
                    <a:pt x="2697717" y="1282111"/>
                  </a:lnTo>
                  <a:lnTo>
                    <a:pt x="2669555" y="1316243"/>
                  </a:lnTo>
                  <a:lnTo>
                    <a:pt x="2635423" y="1344405"/>
                  </a:lnTo>
                  <a:lnTo>
                    <a:pt x="2596247" y="1365668"/>
                  </a:lnTo>
                  <a:lnTo>
                    <a:pt x="2552954" y="1379106"/>
                  </a:lnTo>
                  <a:lnTo>
                    <a:pt x="2506471" y="1383792"/>
                  </a:lnTo>
                  <a:lnTo>
                    <a:pt x="230631" y="1383792"/>
                  </a:lnTo>
                  <a:lnTo>
                    <a:pt x="184149" y="1379106"/>
                  </a:lnTo>
                  <a:lnTo>
                    <a:pt x="140856" y="1365668"/>
                  </a:lnTo>
                  <a:lnTo>
                    <a:pt x="101680" y="1344405"/>
                  </a:lnTo>
                  <a:lnTo>
                    <a:pt x="67548" y="1316243"/>
                  </a:lnTo>
                  <a:lnTo>
                    <a:pt x="39386" y="1282111"/>
                  </a:lnTo>
                  <a:lnTo>
                    <a:pt x="18123" y="1242935"/>
                  </a:lnTo>
                  <a:lnTo>
                    <a:pt x="4685" y="1199642"/>
                  </a:lnTo>
                  <a:lnTo>
                    <a:pt x="0" y="1153160"/>
                  </a:lnTo>
                  <a:lnTo>
                    <a:pt x="0" y="230632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67467" y="2445442"/>
            <a:ext cx="1815228" cy="8803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6034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ПРОВЕРЕНО</a:t>
            </a:r>
            <a:endParaRPr sz="14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Заместитель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директора</a:t>
            </a:r>
            <a:endParaRPr sz="1400">
              <a:latin typeface="Calibri"/>
              <a:cs typeface="Calibri"/>
            </a:endParaRPr>
          </a:p>
          <a:p>
            <a:pPr marR="28575" algn="ctr">
              <a:lnSpc>
                <a:spcPct val="100000"/>
              </a:lnSpc>
              <a:tabLst>
                <a:tab pos="706755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Иванова</a:t>
            </a:r>
            <a:r>
              <a:rPr sz="1400" spc="-20" dirty="0">
                <a:latin typeface="Calibri"/>
                <a:cs typeface="Calibri"/>
              </a:rPr>
              <a:t> М.И.</a:t>
            </a:r>
            <a:endParaRPr sz="1400">
              <a:latin typeface="Calibri"/>
              <a:cs typeface="Calibri"/>
            </a:endParaRPr>
          </a:p>
          <a:p>
            <a:pPr marR="24765" algn="ctr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29.08.2025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03006" y="2172203"/>
            <a:ext cx="2798081" cy="1498947"/>
            <a:chOff x="8004047" y="2171700"/>
            <a:chExt cx="2798445" cy="149860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4047" y="2171700"/>
              <a:ext cx="2798063" cy="14980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5215" y="2282952"/>
              <a:ext cx="2433828" cy="132892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036051" y="2203703"/>
              <a:ext cx="2684145" cy="1384300"/>
            </a:xfrm>
            <a:custGeom>
              <a:avLst/>
              <a:gdLst/>
              <a:ahLst/>
              <a:cxnLst/>
              <a:rect l="l" t="t" r="r" b="b"/>
              <a:pathLst>
                <a:path w="2684145" h="1384300">
                  <a:moveTo>
                    <a:pt x="2453131" y="0"/>
                  </a:moveTo>
                  <a:lnTo>
                    <a:pt x="230631" y="0"/>
                  </a:lnTo>
                  <a:lnTo>
                    <a:pt x="184149" y="4685"/>
                  </a:lnTo>
                  <a:lnTo>
                    <a:pt x="140856" y="18123"/>
                  </a:lnTo>
                  <a:lnTo>
                    <a:pt x="101680" y="39386"/>
                  </a:lnTo>
                  <a:lnTo>
                    <a:pt x="67548" y="67548"/>
                  </a:lnTo>
                  <a:lnTo>
                    <a:pt x="39386" y="101680"/>
                  </a:lnTo>
                  <a:lnTo>
                    <a:pt x="18123" y="140856"/>
                  </a:lnTo>
                  <a:lnTo>
                    <a:pt x="4685" y="184149"/>
                  </a:lnTo>
                  <a:lnTo>
                    <a:pt x="0" y="230632"/>
                  </a:lnTo>
                  <a:lnTo>
                    <a:pt x="0" y="1153160"/>
                  </a:lnTo>
                  <a:lnTo>
                    <a:pt x="4685" y="1199642"/>
                  </a:lnTo>
                  <a:lnTo>
                    <a:pt x="18123" y="1242935"/>
                  </a:lnTo>
                  <a:lnTo>
                    <a:pt x="39386" y="1282111"/>
                  </a:lnTo>
                  <a:lnTo>
                    <a:pt x="67548" y="1316243"/>
                  </a:lnTo>
                  <a:lnTo>
                    <a:pt x="101680" y="1344405"/>
                  </a:lnTo>
                  <a:lnTo>
                    <a:pt x="140856" y="1365668"/>
                  </a:lnTo>
                  <a:lnTo>
                    <a:pt x="184149" y="1379106"/>
                  </a:lnTo>
                  <a:lnTo>
                    <a:pt x="230631" y="1383792"/>
                  </a:lnTo>
                  <a:lnTo>
                    <a:pt x="2453131" y="1383792"/>
                  </a:lnTo>
                  <a:lnTo>
                    <a:pt x="2499614" y="1379106"/>
                  </a:lnTo>
                  <a:lnTo>
                    <a:pt x="2542907" y="1365668"/>
                  </a:lnTo>
                  <a:lnTo>
                    <a:pt x="2582083" y="1344405"/>
                  </a:lnTo>
                  <a:lnTo>
                    <a:pt x="2616215" y="1316243"/>
                  </a:lnTo>
                  <a:lnTo>
                    <a:pt x="2644377" y="1282111"/>
                  </a:lnTo>
                  <a:lnTo>
                    <a:pt x="2665640" y="1242935"/>
                  </a:lnTo>
                  <a:lnTo>
                    <a:pt x="2679078" y="1199642"/>
                  </a:lnTo>
                  <a:lnTo>
                    <a:pt x="2683764" y="1153160"/>
                  </a:lnTo>
                  <a:lnTo>
                    <a:pt x="2683764" y="230632"/>
                  </a:lnTo>
                  <a:lnTo>
                    <a:pt x="2679078" y="184149"/>
                  </a:lnTo>
                  <a:lnTo>
                    <a:pt x="2665640" y="140856"/>
                  </a:lnTo>
                  <a:lnTo>
                    <a:pt x="2644377" y="101680"/>
                  </a:lnTo>
                  <a:lnTo>
                    <a:pt x="2616215" y="67548"/>
                  </a:lnTo>
                  <a:lnTo>
                    <a:pt x="2582083" y="39386"/>
                  </a:lnTo>
                  <a:lnTo>
                    <a:pt x="2542907" y="18123"/>
                  </a:lnTo>
                  <a:lnTo>
                    <a:pt x="2499614" y="4685"/>
                  </a:lnTo>
                  <a:lnTo>
                    <a:pt x="24531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36051" y="2203703"/>
              <a:ext cx="2684145" cy="1384300"/>
            </a:xfrm>
            <a:custGeom>
              <a:avLst/>
              <a:gdLst/>
              <a:ahLst/>
              <a:cxnLst/>
              <a:rect l="l" t="t" r="r" b="b"/>
              <a:pathLst>
                <a:path w="2684145" h="1384300">
                  <a:moveTo>
                    <a:pt x="0" y="230632"/>
                  </a:moveTo>
                  <a:lnTo>
                    <a:pt x="4685" y="184149"/>
                  </a:lnTo>
                  <a:lnTo>
                    <a:pt x="18123" y="140856"/>
                  </a:lnTo>
                  <a:lnTo>
                    <a:pt x="39386" y="101680"/>
                  </a:lnTo>
                  <a:lnTo>
                    <a:pt x="67548" y="67548"/>
                  </a:lnTo>
                  <a:lnTo>
                    <a:pt x="101680" y="39386"/>
                  </a:lnTo>
                  <a:lnTo>
                    <a:pt x="140856" y="18123"/>
                  </a:lnTo>
                  <a:lnTo>
                    <a:pt x="184149" y="4685"/>
                  </a:lnTo>
                  <a:lnTo>
                    <a:pt x="230631" y="0"/>
                  </a:lnTo>
                  <a:lnTo>
                    <a:pt x="2453131" y="0"/>
                  </a:lnTo>
                  <a:lnTo>
                    <a:pt x="2499614" y="4685"/>
                  </a:lnTo>
                  <a:lnTo>
                    <a:pt x="2542907" y="18123"/>
                  </a:lnTo>
                  <a:lnTo>
                    <a:pt x="2582083" y="39386"/>
                  </a:lnTo>
                  <a:lnTo>
                    <a:pt x="2616215" y="67548"/>
                  </a:lnTo>
                  <a:lnTo>
                    <a:pt x="2644377" y="101680"/>
                  </a:lnTo>
                  <a:lnTo>
                    <a:pt x="2665640" y="140856"/>
                  </a:lnTo>
                  <a:lnTo>
                    <a:pt x="2679078" y="184149"/>
                  </a:lnTo>
                  <a:lnTo>
                    <a:pt x="2683764" y="230632"/>
                  </a:lnTo>
                  <a:lnTo>
                    <a:pt x="2683764" y="1153160"/>
                  </a:lnTo>
                  <a:lnTo>
                    <a:pt x="2679078" y="1199642"/>
                  </a:lnTo>
                  <a:lnTo>
                    <a:pt x="2665640" y="1242935"/>
                  </a:lnTo>
                  <a:lnTo>
                    <a:pt x="2644377" y="1282111"/>
                  </a:lnTo>
                  <a:lnTo>
                    <a:pt x="2616215" y="1316243"/>
                  </a:lnTo>
                  <a:lnTo>
                    <a:pt x="2582083" y="1344405"/>
                  </a:lnTo>
                  <a:lnTo>
                    <a:pt x="2542907" y="1365668"/>
                  </a:lnTo>
                  <a:lnTo>
                    <a:pt x="2499614" y="1379106"/>
                  </a:lnTo>
                  <a:lnTo>
                    <a:pt x="2453131" y="1383792"/>
                  </a:lnTo>
                  <a:lnTo>
                    <a:pt x="230631" y="1383792"/>
                  </a:lnTo>
                  <a:lnTo>
                    <a:pt x="184149" y="1379106"/>
                  </a:lnTo>
                  <a:lnTo>
                    <a:pt x="140856" y="1365668"/>
                  </a:lnTo>
                  <a:lnTo>
                    <a:pt x="101680" y="1344405"/>
                  </a:lnTo>
                  <a:lnTo>
                    <a:pt x="67548" y="1316243"/>
                  </a:lnTo>
                  <a:lnTo>
                    <a:pt x="39386" y="1282111"/>
                  </a:lnTo>
                  <a:lnTo>
                    <a:pt x="18123" y="1242935"/>
                  </a:lnTo>
                  <a:lnTo>
                    <a:pt x="4685" y="1199642"/>
                  </a:lnTo>
                  <a:lnTo>
                    <a:pt x="0" y="1153160"/>
                  </a:lnTo>
                  <a:lnTo>
                    <a:pt x="0" y="230632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325544" y="2338739"/>
            <a:ext cx="2104116" cy="10937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УТВЕРЖДЕНО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Директор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МБОУ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Школа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№1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tabLst>
                <a:tab pos="706755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latin typeface="Calibri"/>
                <a:cs typeface="Calibri"/>
              </a:rPr>
              <a:t>Сидорова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М.И.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Приказ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№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000</a:t>
            </a:r>
            <a:endParaRPr sz="1400">
              <a:latin typeface="Calibri"/>
              <a:cs typeface="Calibri"/>
            </a:endParaRPr>
          </a:p>
          <a:p>
            <a:pPr marL="38735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от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29.08.2025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446840" y="1557887"/>
            <a:ext cx="559362" cy="646580"/>
          </a:xfrm>
          <a:custGeom>
            <a:avLst/>
            <a:gdLst/>
            <a:ahLst/>
            <a:cxnLst/>
            <a:rect l="l" t="t" r="r" b="b"/>
            <a:pathLst>
              <a:path w="559435" h="646430">
                <a:moveTo>
                  <a:pt x="279653" y="0"/>
                </a:moveTo>
                <a:lnTo>
                  <a:pt x="279653" y="161544"/>
                </a:lnTo>
                <a:lnTo>
                  <a:pt x="0" y="161544"/>
                </a:lnTo>
                <a:lnTo>
                  <a:pt x="0" y="484632"/>
                </a:lnTo>
                <a:lnTo>
                  <a:pt x="279653" y="484632"/>
                </a:lnTo>
                <a:lnTo>
                  <a:pt x="279653" y="646176"/>
                </a:lnTo>
                <a:lnTo>
                  <a:pt x="559308" y="323088"/>
                </a:lnTo>
                <a:lnTo>
                  <a:pt x="27965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39964" y="1525877"/>
            <a:ext cx="582219" cy="678337"/>
          </a:xfrm>
          <a:custGeom>
            <a:avLst/>
            <a:gdLst/>
            <a:ahLst/>
            <a:cxnLst/>
            <a:rect l="l" t="t" r="r" b="b"/>
            <a:pathLst>
              <a:path w="582295" h="678180">
                <a:moveTo>
                  <a:pt x="291084" y="0"/>
                </a:moveTo>
                <a:lnTo>
                  <a:pt x="291084" y="169545"/>
                </a:lnTo>
                <a:lnTo>
                  <a:pt x="0" y="169545"/>
                </a:lnTo>
                <a:lnTo>
                  <a:pt x="0" y="508635"/>
                </a:lnTo>
                <a:lnTo>
                  <a:pt x="291084" y="508635"/>
                </a:lnTo>
                <a:lnTo>
                  <a:pt x="291084" y="678179"/>
                </a:lnTo>
                <a:lnTo>
                  <a:pt x="582168" y="339089"/>
                </a:lnTo>
                <a:lnTo>
                  <a:pt x="291084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0269660" y="710729"/>
            <a:ext cx="1664753" cy="360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Напоминаем!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6306" y="4449332"/>
            <a:ext cx="6665362" cy="6961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latin typeface="Calibri"/>
                <a:cs typeface="Calibri"/>
              </a:rPr>
              <a:t>актуализировать</a:t>
            </a:r>
            <a:r>
              <a:rPr sz="2200" b="1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локальные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акты,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регламентирующие </a:t>
            </a:r>
            <a:r>
              <a:rPr sz="2200" dirty="0">
                <a:latin typeface="Calibri"/>
                <a:cs typeface="Calibri"/>
              </a:rPr>
              <a:t>порядок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разработки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и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утверждения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рабочих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программ.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6918" y="4449332"/>
            <a:ext cx="947296" cy="360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Задача: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47490" y="242753"/>
            <a:ext cx="5398067" cy="452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/>
              <a:t>Утверждение</a:t>
            </a:r>
            <a:r>
              <a:rPr sz="2800" spc="-45" dirty="0"/>
              <a:t> </a:t>
            </a:r>
            <a:r>
              <a:rPr sz="2800" dirty="0"/>
              <a:t>рабочей</a:t>
            </a:r>
            <a:r>
              <a:rPr sz="2800" spc="-65" dirty="0"/>
              <a:t> </a:t>
            </a:r>
            <a:r>
              <a:rPr sz="2800" spc="-10" dirty="0"/>
              <a:t>программы</a:t>
            </a:r>
            <a:endParaRPr sz="2800"/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25736" y="1579941"/>
            <a:ext cx="10351692" cy="1032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003399"/>
                </a:solidFill>
                <a:latin typeface="Calibri"/>
                <a:cs typeface="Calibri"/>
              </a:rPr>
              <a:t>Среднее</a:t>
            </a:r>
            <a:r>
              <a:rPr sz="6000" b="1" spc="-1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6600" b="1" dirty="0">
                <a:solidFill>
                  <a:srgbClr val="003399"/>
                </a:solidFill>
                <a:latin typeface="Calibri"/>
                <a:cs typeface="Calibri"/>
              </a:rPr>
              <a:t>общее</a:t>
            </a:r>
            <a:r>
              <a:rPr sz="6600" b="1" spc="-29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6600" b="1" spc="-10" dirty="0">
                <a:solidFill>
                  <a:srgbClr val="003399"/>
                </a:solidFill>
                <a:latin typeface="Calibri"/>
                <a:cs typeface="Calibri"/>
              </a:rPr>
              <a:t>образование</a:t>
            </a:r>
            <a:endParaRPr sz="6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521" y="479473"/>
            <a:ext cx="10971372" cy="733713"/>
          </a:xfrm>
          <a:prstGeom prst="rect">
            <a:avLst/>
          </a:prstGeom>
        </p:spPr>
        <p:txBody>
          <a:bodyPr vert="horz" wrap="square" lIns="0" tIns="117017" rIns="0" bIns="0" rtlCol="0">
            <a:spAutoFit/>
          </a:bodyPr>
          <a:lstStyle/>
          <a:p>
            <a:pPr marL="9784080">
              <a:lnSpc>
                <a:spcPct val="100000"/>
              </a:lnSpc>
              <a:spcBef>
                <a:spcPts val="100"/>
              </a:spcBef>
            </a:pPr>
            <a:r>
              <a:rPr sz="2000" spc="-10" dirty="0"/>
              <a:t>10-</a:t>
            </a:r>
            <a:r>
              <a:rPr sz="2000" dirty="0"/>
              <a:t>11</a:t>
            </a:r>
            <a:r>
              <a:rPr sz="2000" spc="-35" dirty="0"/>
              <a:t> </a:t>
            </a:r>
            <a:r>
              <a:rPr sz="2000" spc="-10" dirty="0"/>
              <a:t>классы</a:t>
            </a:r>
            <a:endParaRPr spc="-10" dirty="0"/>
          </a:p>
        </p:txBody>
      </p:sp>
      <p:grpSp>
        <p:nvGrpSpPr>
          <p:cNvPr id="4" name="object 4"/>
          <p:cNvGrpSpPr/>
          <p:nvPr/>
        </p:nvGrpSpPr>
        <p:grpSpPr>
          <a:xfrm>
            <a:off x="4103598" y="2766701"/>
            <a:ext cx="7937737" cy="1724424"/>
            <a:chOff x="4104132" y="2766060"/>
            <a:chExt cx="7938770" cy="1724025"/>
          </a:xfrm>
        </p:grpSpPr>
        <p:sp>
          <p:nvSpPr>
            <p:cNvPr id="5" name="object 5"/>
            <p:cNvSpPr/>
            <p:nvPr/>
          </p:nvSpPr>
          <p:spPr>
            <a:xfrm>
              <a:off x="4104132" y="2766059"/>
              <a:ext cx="7724140" cy="1724025"/>
            </a:xfrm>
            <a:custGeom>
              <a:avLst/>
              <a:gdLst/>
              <a:ahLst/>
              <a:cxnLst/>
              <a:rect l="l" t="t" r="r" b="b"/>
              <a:pathLst>
                <a:path w="7724140" h="1724025">
                  <a:moveTo>
                    <a:pt x="7723632" y="375158"/>
                  </a:moveTo>
                  <a:lnTo>
                    <a:pt x="7718184" y="327926"/>
                  </a:lnTo>
                  <a:lnTo>
                    <a:pt x="7702690" y="284568"/>
                  </a:lnTo>
                  <a:lnTo>
                    <a:pt x="7678382" y="246316"/>
                  </a:lnTo>
                  <a:lnTo>
                    <a:pt x="7646479" y="214414"/>
                  </a:lnTo>
                  <a:lnTo>
                    <a:pt x="7608227" y="190106"/>
                  </a:lnTo>
                  <a:lnTo>
                    <a:pt x="7564869" y="174612"/>
                  </a:lnTo>
                  <a:lnTo>
                    <a:pt x="7517638" y="169164"/>
                  </a:lnTo>
                  <a:lnTo>
                    <a:pt x="4352798" y="169164"/>
                  </a:lnTo>
                  <a:lnTo>
                    <a:pt x="4305554" y="174612"/>
                  </a:lnTo>
                  <a:lnTo>
                    <a:pt x="4262196" y="190106"/>
                  </a:lnTo>
                  <a:lnTo>
                    <a:pt x="4223944" y="214414"/>
                  </a:lnTo>
                  <a:lnTo>
                    <a:pt x="4192041" y="246316"/>
                  </a:lnTo>
                  <a:lnTo>
                    <a:pt x="4167733" y="284568"/>
                  </a:lnTo>
                  <a:lnTo>
                    <a:pt x="4152239" y="327926"/>
                  </a:lnTo>
                  <a:lnTo>
                    <a:pt x="4146804" y="375158"/>
                  </a:lnTo>
                  <a:lnTo>
                    <a:pt x="4146804" y="790282"/>
                  </a:lnTo>
                  <a:lnTo>
                    <a:pt x="3035808" y="0"/>
                  </a:lnTo>
                  <a:lnTo>
                    <a:pt x="3035808" y="182880"/>
                  </a:lnTo>
                  <a:lnTo>
                    <a:pt x="191770" y="182880"/>
                  </a:lnTo>
                  <a:lnTo>
                    <a:pt x="147789" y="187947"/>
                  </a:lnTo>
                  <a:lnTo>
                    <a:pt x="107429" y="202374"/>
                  </a:lnTo>
                  <a:lnTo>
                    <a:pt x="71818" y="225018"/>
                  </a:lnTo>
                  <a:lnTo>
                    <a:pt x="42125" y="254711"/>
                  </a:lnTo>
                  <a:lnTo>
                    <a:pt x="19481" y="290322"/>
                  </a:lnTo>
                  <a:lnTo>
                    <a:pt x="5054" y="330682"/>
                  </a:lnTo>
                  <a:lnTo>
                    <a:pt x="0" y="374650"/>
                  </a:lnTo>
                  <a:lnTo>
                    <a:pt x="0" y="1141730"/>
                  </a:lnTo>
                  <a:lnTo>
                    <a:pt x="5054" y="1185710"/>
                  </a:lnTo>
                  <a:lnTo>
                    <a:pt x="19481" y="1226070"/>
                  </a:lnTo>
                  <a:lnTo>
                    <a:pt x="42125" y="1261681"/>
                  </a:lnTo>
                  <a:lnTo>
                    <a:pt x="71818" y="1291374"/>
                  </a:lnTo>
                  <a:lnTo>
                    <a:pt x="107429" y="1314018"/>
                  </a:lnTo>
                  <a:lnTo>
                    <a:pt x="147789" y="1328445"/>
                  </a:lnTo>
                  <a:lnTo>
                    <a:pt x="191770" y="1333500"/>
                  </a:lnTo>
                  <a:lnTo>
                    <a:pt x="3035808" y="1333500"/>
                  </a:lnTo>
                  <a:lnTo>
                    <a:pt x="3035808" y="1723644"/>
                  </a:lnTo>
                  <a:lnTo>
                    <a:pt x="4146804" y="933373"/>
                  </a:lnTo>
                  <a:lnTo>
                    <a:pt x="4146804" y="1199134"/>
                  </a:lnTo>
                  <a:lnTo>
                    <a:pt x="4152239" y="1246378"/>
                  </a:lnTo>
                  <a:lnTo>
                    <a:pt x="4167733" y="1289735"/>
                  </a:lnTo>
                  <a:lnTo>
                    <a:pt x="4192041" y="1327988"/>
                  </a:lnTo>
                  <a:lnTo>
                    <a:pt x="4223944" y="1359890"/>
                  </a:lnTo>
                  <a:lnTo>
                    <a:pt x="4262196" y="1384198"/>
                  </a:lnTo>
                  <a:lnTo>
                    <a:pt x="4305554" y="1399692"/>
                  </a:lnTo>
                  <a:lnTo>
                    <a:pt x="4352798" y="1405128"/>
                  </a:lnTo>
                  <a:lnTo>
                    <a:pt x="7517638" y="1405128"/>
                  </a:lnTo>
                  <a:lnTo>
                    <a:pt x="7564869" y="1399692"/>
                  </a:lnTo>
                  <a:lnTo>
                    <a:pt x="7608227" y="1384198"/>
                  </a:lnTo>
                  <a:lnTo>
                    <a:pt x="7646479" y="1359890"/>
                  </a:lnTo>
                  <a:lnTo>
                    <a:pt x="7678382" y="1327988"/>
                  </a:lnTo>
                  <a:lnTo>
                    <a:pt x="7702690" y="1289735"/>
                  </a:lnTo>
                  <a:lnTo>
                    <a:pt x="7718184" y="1246378"/>
                  </a:lnTo>
                  <a:lnTo>
                    <a:pt x="7723632" y="1199134"/>
                  </a:lnTo>
                  <a:lnTo>
                    <a:pt x="7723632" y="37515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49996" y="3096768"/>
              <a:ext cx="3686810" cy="1155700"/>
            </a:xfrm>
            <a:custGeom>
              <a:avLst/>
              <a:gdLst/>
              <a:ahLst/>
              <a:cxnLst/>
              <a:rect l="l" t="t" r="r" b="b"/>
              <a:pathLst>
                <a:path w="3686809" h="1155700">
                  <a:moveTo>
                    <a:pt x="3494024" y="0"/>
                  </a:moveTo>
                  <a:lnTo>
                    <a:pt x="192531" y="0"/>
                  </a:lnTo>
                  <a:lnTo>
                    <a:pt x="148396" y="5086"/>
                  </a:lnTo>
                  <a:lnTo>
                    <a:pt x="107875" y="19575"/>
                  </a:lnTo>
                  <a:lnTo>
                    <a:pt x="72127" y="42307"/>
                  </a:lnTo>
                  <a:lnTo>
                    <a:pt x="42307" y="72127"/>
                  </a:lnTo>
                  <a:lnTo>
                    <a:pt x="19575" y="107875"/>
                  </a:lnTo>
                  <a:lnTo>
                    <a:pt x="5086" y="148396"/>
                  </a:lnTo>
                  <a:lnTo>
                    <a:pt x="0" y="192532"/>
                  </a:lnTo>
                  <a:lnTo>
                    <a:pt x="0" y="962660"/>
                  </a:lnTo>
                  <a:lnTo>
                    <a:pt x="5086" y="1006795"/>
                  </a:lnTo>
                  <a:lnTo>
                    <a:pt x="19575" y="1047316"/>
                  </a:lnTo>
                  <a:lnTo>
                    <a:pt x="42307" y="1083064"/>
                  </a:lnTo>
                  <a:lnTo>
                    <a:pt x="72127" y="1112884"/>
                  </a:lnTo>
                  <a:lnTo>
                    <a:pt x="107875" y="1135616"/>
                  </a:lnTo>
                  <a:lnTo>
                    <a:pt x="148396" y="1150105"/>
                  </a:lnTo>
                  <a:lnTo>
                    <a:pt x="192531" y="1155192"/>
                  </a:lnTo>
                  <a:lnTo>
                    <a:pt x="3494024" y="1155192"/>
                  </a:lnTo>
                  <a:lnTo>
                    <a:pt x="3538159" y="1150105"/>
                  </a:lnTo>
                  <a:lnTo>
                    <a:pt x="3578680" y="1135616"/>
                  </a:lnTo>
                  <a:lnTo>
                    <a:pt x="3614428" y="1112884"/>
                  </a:lnTo>
                  <a:lnTo>
                    <a:pt x="3644248" y="1083064"/>
                  </a:lnTo>
                  <a:lnTo>
                    <a:pt x="3666980" y="1047316"/>
                  </a:lnTo>
                  <a:lnTo>
                    <a:pt x="3681469" y="1006795"/>
                  </a:lnTo>
                  <a:lnTo>
                    <a:pt x="3686555" y="962660"/>
                  </a:lnTo>
                  <a:lnTo>
                    <a:pt x="3686555" y="192532"/>
                  </a:lnTo>
                  <a:lnTo>
                    <a:pt x="3681469" y="148396"/>
                  </a:lnTo>
                  <a:lnTo>
                    <a:pt x="3666980" y="107875"/>
                  </a:lnTo>
                  <a:lnTo>
                    <a:pt x="3644248" y="72127"/>
                  </a:lnTo>
                  <a:lnTo>
                    <a:pt x="3614428" y="42307"/>
                  </a:lnTo>
                  <a:lnTo>
                    <a:pt x="3578680" y="19575"/>
                  </a:lnTo>
                  <a:lnTo>
                    <a:pt x="3538159" y="5086"/>
                  </a:lnTo>
                  <a:lnTo>
                    <a:pt x="34940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49996" y="3096768"/>
              <a:ext cx="3686810" cy="1155700"/>
            </a:xfrm>
            <a:custGeom>
              <a:avLst/>
              <a:gdLst/>
              <a:ahLst/>
              <a:cxnLst/>
              <a:rect l="l" t="t" r="r" b="b"/>
              <a:pathLst>
                <a:path w="3686809" h="1155700">
                  <a:moveTo>
                    <a:pt x="0" y="192532"/>
                  </a:moveTo>
                  <a:lnTo>
                    <a:pt x="5086" y="148396"/>
                  </a:lnTo>
                  <a:lnTo>
                    <a:pt x="19575" y="107875"/>
                  </a:lnTo>
                  <a:lnTo>
                    <a:pt x="42307" y="72127"/>
                  </a:lnTo>
                  <a:lnTo>
                    <a:pt x="72127" y="42307"/>
                  </a:lnTo>
                  <a:lnTo>
                    <a:pt x="107875" y="19575"/>
                  </a:lnTo>
                  <a:lnTo>
                    <a:pt x="148396" y="5086"/>
                  </a:lnTo>
                  <a:lnTo>
                    <a:pt x="192531" y="0"/>
                  </a:lnTo>
                  <a:lnTo>
                    <a:pt x="3494024" y="0"/>
                  </a:lnTo>
                  <a:lnTo>
                    <a:pt x="3538159" y="5086"/>
                  </a:lnTo>
                  <a:lnTo>
                    <a:pt x="3578680" y="19575"/>
                  </a:lnTo>
                  <a:lnTo>
                    <a:pt x="3614428" y="42307"/>
                  </a:lnTo>
                  <a:lnTo>
                    <a:pt x="3644248" y="72127"/>
                  </a:lnTo>
                  <a:lnTo>
                    <a:pt x="3666980" y="107875"/>
                  </a:lnTo>
                  <a:lnTo>
                    <a:pt x="3681469" y="148396"/>
                  </a:lnTo>
                  <a:lnTo>
                    <a:pt x="3686555" y="192532"/>
                  </a:lnTo>
                  <a:lnTo>
                    <a:pt x="3686555" y="962660"/>
                  </a:lnTo>
                  <a:lnTo>
                    <a:pt x="3681469" y="1006795"/>
                  </a:lnTo>
                  <a:lnTo>
                    <a:pt x="3666980" y="1047316"/>
                  </a:lnTo>
                  <a:lnTo>
                    <a:pt x="3644248" y="1083064"/>
                  </a:lnTo>
                  <a:lnTo>
                    <a:pt x="3614428" y="1112884"/>
                  </a:lnTo>
                  <a:lnTo>
                    <a:pt x="3578680" y="1135616"/>
                  </a:lnTo>
                  <a:lnTo>
                    <a:pt x="3538159" y="1150105"/>
                  </a:lnTo>
                  <a:lnTo>
                    <a:pt x="3494024" y="1155192"/>
                  </a:lnTo>
                  <a:lnTo>
                    <a:pt x="192531" y="1155192"/>
                  </a:lnTo>
                  <a:lnTo>
                    <a:pt x="148396" y="1150105"/>
                  </a:lnTo>
                  <a:lnTo>
                    <a:pt x="107875" y="1135616"/>
                  </a:lnTo>
                  <a:lnTo>
                    <a:pt x="72127" y="1112884"/>
                  </a:lnTo>
                  <a:lnTo>
                    <a:pt x="42307" y="1083064"/>
                  </a:lnTo>
                  <a:lnTo>
                    <a:pt x="19575" y="1047316"/>
                  </a:lnTo>
                  <a:lnTo>
                    <a:pt x="5086" y="1006795"/>
                  </a:lnTo>
                  <a:lnTo>
                    <a:pt x="0" y="962660"/>
                  </a:lnTo>
                  <a:lnTo>
                    <a:pt x="0" y="192532"/>
                  </a:lnTo>
                  <a:close/>
                </a:path>
              </a:pathLst>
            </a:custGeom>
            <a:ln w="12192">
              <a:solidFill>
                <a:srgbClr val="538E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374856" y="2934379"/>
            <a:ext cx="3224745" cy="1326187"/>
            <a:chOff x="374904" y="2933700"/>
            <a:chExt cx="3225165" cy="1325880"/>
          </a:xfrm>
        </p:grpSpPr>
        <p:sp>
          <p:nvSpPr>
            <p:cNvPr id="9" name="object 9"/>
            <p:cNvSpPr/>
            <p:nvPr/>
          </p:nvSpPr>
          <p:spPr>
            <a:xfrm>
              <a:off x="374904" y="2933700"/>
              <a:ext cx="3028315" cy="1170940"/>
            </a:xfrm>
            <a:custGeom>
              <a:avLst/>
              <a:gdLst/>
              <a:ahLst/>
              <a:cxnLst/>
              <a:rect l="l" t="t" r="r" b="b"/>
              <a:pathLst>
                <a:path w="3028315" h="1170939">
                  <a:moveTo>
                    <a:pt x="2833116" y="0"/>
                  </a:moveTo>
                  <a:lnTo>
                    <a:pt x="195072" y="0"/>
                  </a:lnTo>
                  <a:lnTo>
                    <a:pt x="150344" y="5154"/>
                  </a:lnTo>
                  <a:lnTo>
                    <a:pt x="109284" y="19834"/>
                  </a:lnTo>
                  <a:lnTo>
                    <a:pt x="73064" y="42867"/>
                  </a:lnTo>
                  <a:lnTo>
                    <a:pt x="42855" y="73080"/>
                  </a:lnTo>
                  <a:lnTo>
                    <a:pt x="19827" y="109301"/>
                  </a:lnTo>
                  <a:lnTo>
                    <a:pt x="5152" y="150356"/>
                  </a:lnTo>
                  <a:lnTo>
                    <a:pt x="0" y="195072"/>
                  </a:lnTo>
                  <a:lnTo>
                    <a:pt x="0" y="975360"/>
                  </a:lnTo>
                  <a:lnTo>
                    <a:pt x="5152" y="1020075"/>
                  </a:lnTo>
                  <a:lnTo>
                    <a:pt x="19827" y="1061130"/>
                  </a:lnTo>
                  <a:lnTo>
                    <a:pt x="42855" y="1097351"/>
                  </a:lnTo>
                  <a:lnTo>
                    <a:pt x="73064" y="1127564"/>
                  </a:lnTo>
                  <a:lnTo>
                    <a:pt x="109284" y="1150597"/>
                  </a:lnTo>
                  <a:lnTo>
                    <a:pt x="150344" y="1165277"/>
                  </a:lnTo>
                  <a:lnTo>
                    <a:pt x="195072" y="1170432"/>
                  </a:lnTo>
                  <a:lnTo>
                    <a:pt x="2833116" y="1170432"/>
                  </a:lnTo>
                  <a:lnTo>
                    <a:pt x="2877831" y="1165277"/>
                  </a:lnTo>
                  <a:lnTo>
                    <a:pt x="2918886" y="1150597"/>
                  </a:lnTo>
                  <a:lnTo>
                    <a:pt x="2955107" y="1127564"/>
                  </a:lnTo>
                  <a:lnTo>
                    <a:pt x="2985320" y="1097351"/>
                  </a:lnTo>
                  <a:lnTo>
                    <a:pt x="3008353" y="1061130"/>
                  </a:lnTo>
                  <a:lnTo>
                    <a:pt x="3023033" y="1020075"/>
                  </a:lnTo>
                  <a:lnTo>
                    <a:pt x="3028187" y="975360"/>
                  </a:lnTo>
                  <a:lnTo>
                    <a:pt x="3028187" y="195072"/>
                  </a:lnTo>
                  <a:lnTo>
                    <a:pt x="3023033" y="150356"/>
                  </a:lnTo>
                  <a:lnTo>
                    <a:pt x="3008353" y="109301"/>
                  </a:lnTo>
                  <a:lnTo>
                    <a:pt x="2985320" y="73080"/>
                  </a:lnTo>
                  <a:lnTo>
                    <a:pt x="2955107" y="42867"/>
                  </a:lnTo>
                  <a:lnTo>
                    <a:pt x="2918886" y="19834"/>
                  </a:lnTo>
                  <a:lnTo>
                    <a:pt x="2877831" y="5154"/>
                  </a:lnTo>
                  <a:lnTo>
                    <a:pt x="283311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2544" y="3098292"/>
              <a:ext cx="3051175" cy="1155700"/>
            </a:xfrm>
            <a:custGeom>
              <a:avLst/>
              <a:gdLst/>
              <a:ahLst/>
              <a:cxnLst/>
              <a:rect l="l" t="t" r="r" b="b"/>
              <a:pathLst>
                <a:path w="3051175" h="1155700">
                  <a:moveTo>
                    <a:pt x="2858516" y="0"/>
                  </a:moveTo>
                  <a:lnTo>
                    <a:pt x="192532" y="0"/>
                  </a:lnTo>
                  <a:lnTo>
                    <a:pt x="148384" y="5086"/>
                  </a:lnTo>
                  <a:lnTo>
                    <a:pt x="107859" y="19575"/>
                  </a:lnTo>
                  <a:lnTo>
                    <a:pt x="72111" y="42307"/>
                  </a:lnTo>
                  <a:lnTo>
                    <a:pt x="42295" y="72127"/>
                  </a:lnTo>
                  <a:lnTo>
                    <a:pt x="19568" y="107875"/>
                  </a:lnTo>
                  <a:lnTo>
                    <a:pt x="5084" y="148396"/>
                  </a:lnTo>
                  <a:lnTo>
                    <a:pt x="0" y="192532"/>
                  </a:lnTo>
                  <a:lnTo>
                    <a:pt x="0" y="962660"/>
                  </a:lnTo>
                  <a:lnTo>
                    <a:pt x="5084" y="1006795"/>
                  </a:lnTo>
                  <a:lnTo>
                    <a:pt x="19568" y="1047316"/>
                  </a:lnTo>
                  <a:lnTo>
                    <a:pt x="42295" y="1083064"/>
                  </a:lnTo>
                  <a:lnTo>
                    <a:pt x="72111" y="1112884"/>
                  </a:lnTo>
                  <a:lnTo>
                    <a:pt x="107859" y="1135616"/>
                  </a:lnTo>
                  <a:lnTo>
                    <a:pt x="148384" y="1150105"/>
                  </a:lnTo>
                  <a:lnTo>
                    <a:pt x="192532" y="1155192"/>
                  </a:lnTo>
                  <a:lnTo>
                    <a:pt x="2858516" y="1155192"/>
                  </a:lnTo>
                  <a:lnTo>
                    <a:pt x="2902651" y="1150105"/>
                  </a:lnTo>
                  <a:lnTo>
                    <a:pt x="2943172" y="1135616"/>
                  </a:lnTo>
                  <a:lnTo>
                    <a:pt x="2978920" y="1112884"/>
                  </a:lnTo>
                  <a:lnTo>
                    <a:pt x="3008740" y="1083064"/>
                  </a:lnTo>
                  <a:lnTo>
                    <a:pt x="3031472" y="1047316"/>
                  </a:lnTo>
                  <a:lnTo>
                    <a:pt x="3045961" y="1006795"/>
                  </a:lnTo>
                  <a:lnTo>
                    <a:pt x="3051047" y="962660"/>
                  </a:lnTo>
                  <a:lnTo>
                    <a:pt x="3051047" y="192532"/>
                  </a:lnTo>
                  <a:lnTo>
                    <a:pt x="3045961" y="148396"/>
                  </a:lnTo>
                  <a:lnTo>
                    <a:pt x="3031472" y="107875"/>
                  </a:lnTo>
                  <a:lnTo>
                    <a:pt x="3008740" y="72127"/>
                  </a:lnTo>
                  <a:lnTo>
                    <a:pt x="2978920" y="42307"/>
                  </a:lnTo>
                  <a:lnTo>
                    <a:pt x="2943172" y="19575"/>
                  </a:lnTo>
                  <a:lnTo>
                    <a:pt x="2902651" y="5086"/>
                  </a:lnTo>
                  <a:lnTo>
                    <a:pt x="28585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2544" y="3098292"/>
              <a:ext cx="3051175" cy="1155700"/>
            </a:xfrm>
            <a:custGeom>
              <a:avLst/>
              <a:gdLst/>
              <a:ahLst/>
              <a:cxnLst/>
              <a:rect l="l" t="t" r="r" b="b"/>
              <a:pathLst>
                <a:path w="3051175" h="1155700">
                  <a:moveTo>
                    <a:pt x="0" y="192532"/>
                  </a:moveTo>
                  <a:lnTo>
                    <a:pt x="5084" y="148396"/>
                  </a:lnTo>
                  <a:lnTo>
                    <a:pt x="19568" y="107875"/>
                  </a:lnTo>
                  <a:lnTo>
                    <a:pt x="42295" y="72127"/>
                  </a:lnTo>
                  <a:lnTo>
                    <a:pt x="72111" y="42307"/>
                  </a:lnTo>
                  <a:lnTo>
                    <a:pt x="107859" y="19575"/>
                  </a:lnTo>
                  <a:lnTo>
                    <a:pt x="148384" y="5086"/>
                  </a:lnTo>
                  <a:lnTo>
                    <a:pt x="192532" y="0"/>
                  </a:lnTo>
                  <a:lnTo>
                    <a:pt x="2858516" y="0"/>
                  </a:lnTo>
                  <a:lnTo>
                    <a:pt x="2902651" y="5086"/>
                  </a:lnTo>
                  <a:lnTo>
                    <a:pt x="2943172" y="19575"/>
                  </a:lnTo>
                  <a:lnTo>
                    <a:pt x="2978920" y="42307"/>
                  </a:lnTo>
                  <a:lnTo>
                    <a:pt x="3008740" y="72127"/>
                  </a:lnTo>
                  <a:lnTo>
                    <a:pt x="3031472" y="107875"/>
                  </a:lnTo>
                  <a:lnTo>
                    <a:pt x="3045961" y="148396"/>
                  </a:lnTo>
                  <a:lnTo>
                    <a:pt x="3051047" y="192532"/>
                  </a:lnTo>
                  <a:lnTo>
                    <a:pt x="3051047" y="962660"/>
                  </a:lnTo>
                  <a:lnTo>
                    <a:pt x="3045961" y="1006795"/>
                  </a:lnTo>
                  <a:lnTo>
                    <a:pt x="3031472" y="1047316"/>
                  </a:lnTo>
                  <a:lnTo>
                    <a:pt x="3008740" y="1083064"/>
                  </a:lnTo>
                  <a:lnTo>
                    <a:pt x="2978920" y="1112884"/>
                  </a:lnTo>
                  <a:lnTo>
                    <a:pt x="2943172" y="1135616"/>
                  </a:lnTo>
                  <a:lnTo>
                    <a:pt x="2902651" y="1150105"/>
                  </a:lnTo>
                  <a:lnTo>
                    <a:pt x="2858516" y="1155192"/>
                  </a:lnTo>
                  <a:lnTo>
                    <a:pt x="192532" y="1155192"/>
                  </a:lnTo>
                  <a:lnTo>
                    <a:pt x="148384" y="1150105"/>
                  </a:lnTo>
                  <a:lnTo>
                    <a:pt x="107859" y="1135616"/>
                  </a:lnTo>
                  <a:lnTo>
                    <a:pt x="72111" y="1112884"/>
                  </a:lnTo>
                  <a:lnTo>
                    <a:pt x="42295" y="1083064"/>
                  </a:lnTo>
                  <a:lnTo>
                    <a:pt x="19568" y="1047316"/>
                  </a:lnTo>
                  <a:lnTo>
                    <a:pt x="5084" y="1006795"/>
                  </a:lnTo>
                  <a:lnTo>
                    <a:pt x="0" y="962660"/>
                  </a:lnTo>
                  <a:lnTo>
                    <a:pt x="0" y="192532"/>
                  </a:lnTo>
                  <a:close/>
                </a:path>
              </a:pathLst>
            </a:custGeom>
            <a:ln w="12192">
              <a:solidFill>
                <a:srgbClr val="538E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84909" y="3235642"/>
            <a:ext cx="3332681" cy="849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Принятие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педсовете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утверждение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директором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школы </a:t>
            </a:r>
            <a:r>
              <a:rPr sz="1800" dirty="0">
                <a:latin typeface="Calibri"/>
                <a:cs typeface="Calibri"/>
              </a:rPr>
              <a:t>ООП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СОО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(не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позднее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29.08.2025)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193501" y="3091388"/>
            <a:ext cx="3697123" cy="1168035"/>
            <a:chOff x="4194047" y="3090672"/>
            <a:chExt cx="3697604" cy="1167765"/>
          </a:xfrm>
        </p:grpSpPr>
        <p:sp>
          <p:nvSpPr>
            <p:cNvPr id="14" name="object 14"/>
            <p:cNvSpPr/>
            <p:nvPr/>
          </p:nvSpPr>
          <p:spPr>
            <a:xfrm>
              <a:off x="4200143" y="3096768"/>
              <a:ext cx="3685540" cy="1155700"/>
            </a:xfrm>
            <a:custGeom>
              <a:avLst/>
              <a:gdLst/>
              <a:ahLst/>
              <a:cxnLst/>
              <a:rect l="l" t="t" r="r" b="b"/>
              <a:pathLst>
                <a:path w="3685540" h="1155700">
                  <a:moveTo>
                    <a:pt x="3492500" y="0"/>
                  </a:moveTo>
                  <a:lnTo>
                    <a:pt x="192531" y="0"/>
                  </a:lnTo>
                  <a:lnTo>
                    <a:pt x="148396" y="5086"/>
                  </a:lnTo>
                  <a:lnTo>
                    <a:pt x="107875" y="19575"/>
                  </a:lnTo>
                  <a:lnTo>
                    <a:pt x="72127" y="42307"/>
                  </a:lnTo>
                  <a:lnTo>
                    <a:pt x="42307" y="72127"/>
                  </a:lnTo>
                  <a:lnTo>
                    <a:pt x="19575" y="107875"/>
                  </a:lnTo>
                  <a:lnTo>
                    <a:pt x="5086" y="148396"/>
                  </a:lnTo>
                  <a:lnTo>
                    <a:pt x="0" y="192532"/>
                  </a:lnTo>
                  <a:lnTo>
                    <a:pt x="0" y="962660"/>
                  </a:lnTo>
                  <a:lnTo>
                    <a:pt x="5086" y="1006795"/>
                  </a:lnTo>
                  <a:lnTo>
                    <a:pt x="19575" y="1047316"/>
                  </a:lnTo>
                  <a:lnTo>
                    <a:pt x="42307" y="1083064"/>
                  </a:lnTo>
                  <a:lnTo>
                    <a:pt x="72127" y="1112884"/>
                  </a:lnTo>
                  <a:lnTo>
                    <a:pt x="107875" y="1135616"/>
                  </a:lnTo>
                  <a:lnTo>
                    <a:pt x="148396" y="1150105"/>
                  </a:lnTo>
                  <a:lnTo>
                    <a:pt x="192531" y="1155192"/>
                  </a:lnTo>
                  <a:lnTo>
                    <a:pt x="3492500" y="1155192"/>
                  </a:lnTo>
                  <a:lnTo>
                    <a:pt x="3536635" y="1150105"/>
                  </a:lnTo>
                  <a:lnTo>
                    <a:pt x="3577156" y="1135616"/>
                  </a:lnTo>
                  <a:lnTo>
                    <a:pt x="3612904" y="1112884"/>
                  </a:lnTo>
                  <a:lnTo>
                    <a:pt x="3642724" y="1083064"/>
                  </a:lnTo>
                  <a:lnTo>
                    <a:pt x="3665456" y="1047316"/>
                  </a:lnTo>
                  <a:lnTo>
                    <a:pt x="3679945" y="1006795"/>
                  </a:lnTo>
                  <a:lnTo>
                    <a:pt x="3685031" y="962660"/>
                  </a:lnTo>
                  <a:lnTo>
                    <a:pt x="3685031" y="192532"/>
                  </a:lnTo>
                  <a:lnTo>
                    <a:pt x="3679945" y="148396"/>
                  </a:lnTo>
                  <a:lnTo>
                    <a:pt x="3665456" y="107875"/>
                  </a:lnTo>
                  <a:lnTo>
                    <a:pt x="3642724" y="72127"/>
                  </a:lnTo>
                  <a:lnTo>
                    <a:pt x="3612904" y="42307"/>
                  </a:lnTo>
                  <a:lnTo>
                    <a:pt x="3577156" y="19575"/>
                  </a:lnTo>
                  <a:lnTo>
                    <a:pt x="3536635" y="5086"/>
                  </a:lnTo>
                  <a:lnTo>
                    <a:pt x="3492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00143" y="3096768"/>
              <a:ext cx="3685540" cy="1155700"/>
            </a:xfrm>
            <a:custGeom>
              <a:avLst/>
              <a:gdLst/>
              <a:ahLst/>
              <a:cxnLst/>
              <a:rect l="l" t="t" r="r" b="b"/>
              <a:pathLst>
                <a:path w="3685540" h="1155700">
                  <a:moveTo>
                    <a:pt x="0" y="192532"/>
                  </a:moveTo>
                  <a:lnTo>
                    <a:pt x="5086" y="148396"/>
                  </a:lnTo>
                  <a:lnTo>
                    <a:pt x="19575" y="107875"/>
                  </a:lnTo>
                  <a:lnTo>
                    <a:pt x="42307" y="72127"/>
                  </a:lnTo>
                  <a:lnTo>
                    <a:pt x="72127" y="42307"/>
                  </a:lnTo>
                  <a:lnTo>
                    <a:pt x="107875" y="19575"/>
                  </a:lnTo>
                  <a:lnTo>
                    <a:pt x="148396" y="5086"/>
                  </a:lnTo>
                  <a:lnTo>
                    <a:pt x="192531" y="0"/>
                  </a:lnTo>
                  <a:lnTo>
                    <a:pt x="3492500" y="0"/>
                  </a:lnTo>
                  <a:lnTo>
                    <a:pt x="3536635" y="5086"/>
                  </a:lnTo>
                  <a:lnTo>
                    <a:pt x="3577156" y="19575"/>
                  </a:lnTo>
                  <a:lnTo>
                    <a:pt x="3612904" y="42307"/>
                  </a:lnTo>
                  <a:lnTo>
                    <a:pt x="3642724" y="72127"/>
                  </a:lnTo>
                  <a:lnTo>
                    <a:pt x="3665456" y="107875"/>
                  </a:lnTo>
                  <a:lnTo>
                    <a:pt x="3679945" y="148396"/>
                  </a:lnTo>
                  <a:lnTo>
                    <a:pt x="3685031" y="192532"/>
                  </a:lnTo>
                  <a:lnTo>
                    <a:pt x="3685031" y="962660"/>
                  </a:lnTo>
                  <a:lnTo>
                    <a:pt x="3679945" y="1006795"/>
                  </a:lnTo>
                  <a:lnTo>
                    <a:pt x="3665456" y="1047316"/>
                  </a:lnTo>
                  <a:lnTo>
                    <a:pt x="3642724" y="1083064"/>
                  </a:lnTo>
                  <a:lnTo>
                    <a:pt x="3612904" y="1112884"/>
                  </a:lnTo>
                  <a:lnTo>
                    <a:pt x="3577156" y="1135616"/>
                  </a:lnTo>
                  <a:lnTo>
                    <a:pt x="3536635" y="1150105"/>
                  </a:lnTo>
                  <a:lnTo>
                    <a:pt x="3492500" y="1155192"/>
                  </a:lnTo>
                  <a:lnTo>
                    <a:pt x="192531" y="1155192"/>
                  </a:lnTo>
                  <a:lnTo>
                    <a:pt x="148396" y="1150105"/>
                  </a:lnTo>
                  <a:lnTo>
                    <a:pt x="107875" y="1135616"/>
                  </a:lnTo>
                  <a:lnTo>
                    <a:pt x="72127" y="1112884"/>
                  </a:lnTo>
                  <a:lnTo>
                    <a:pt x="42307" y="1083064"/>
                  </a:lnTo>
                  <a:lnTo>
                    <a:pt x="19575" y="1047316"/>
                  </a:lnTo>
                  <a:lnTo>
                    <a:pt x="5086" y="1006795"/>
                  </a:lnTo>
                  <a:lnTo>
                    <a:pt x="0" y="962660"/>
                  </a:lnTo>
                  <a:lnTo>
                    <a:pt x="0" y="192532"/>
                  </a:lnTo>
                  <a:close/>
                </a:path>
              </a:pathLst>
            </a:custGeom>
            <a:ln w="12192">
              <a:solidFill>
                <a:srgbClr val="538E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334962" y="3235642"/>
            <a:ext cx="3414584" cy="849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C00000"/>
                </a:solidFill>
                <a:latin typeface="Calibri"/>
                <a:cs typeface="Calibri"/>
              </a:rPr>
              <a:t>Доработка</a:t>
            </a:r>
            <a:r>
              <a:rPr sz="1800" b="1" i="1" spc="170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1800" i="1" dirty="0">
                <a:latin typeface="Calibri"/>
                <a:cs typeface="Calibri"/>
              </a:rPr>
              <a:t>школой</a:t>
            </a:r>
            <a:r>
              <a:rPr sz="1800" i="1" spc="180" dirty="0">
                <a:latin typeface="Calibri"/>
                <a:cs typeface="Calibri"/>
              </a:rPr>
              <a:t>  </a:t>
            </a:r>
            <a:r>
              <a:rPr sz="1800" i="1" spc="-10" dirty="0">
                <a:latin typeface="Calibri"/>
                <a:cs typeface="Calibri"/>
              </a:rPr>
              <a:t>имеющейся </a:t>
            </a:r>
            <a:r>
              <a:rPr sz="1800" i="1" dirty="0">
                <a:latin typeface="Calibri"/>
                <a:cs typeface="Calibri"/>
              </a:rPr>
              <a:t>ООП</a:t>
            </a:r>
            <a:r>
              <a:rPr sz="1800" i="1" spc="3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СОО</a:t>
            </a:r>
            <a:r>
              <a:rPr sz="1800" i="1" spc="3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с</a:t>
            </a:r>
            <a:r>
              <a:rPr sz="1800" i="1" spc="3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учетом</a:t>
            </a:r>
            <a:r>
              <a:rPr sz="1800" i="1" spc="3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изменений</a:t>
            </a:r>
            <a:r>
              <a:rPr sz="1800" i="1" spc="335" dirty="0">
                <a:latin typeface="Calibri"/>
                <a:cs typeface="Calibri"/>
              </a:rPr>
              <a:t> </a:t>
            </a:r>
            <a:r>
              <a:rPr sz="1800" i="1" spc="-60" dirty="0">
                <a:latin typeface="Calibri"/>
                <a:cs typeface="Calibri"/>
              </a:rPr>
              <a:t>в </a:t>
            </a:r>
            <a:r>
              <a:rPr sz="1800" i="1" dirty="0">
                <a:latin typeface="Calibri"/>
                <a:cs typeface="Calibri"/>
              </a:rPr>
              <a:t>федеральных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документах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279" y="3375298"/>
            <a:ext cx="2617129" cy="574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Обновленный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ФГОС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СОО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+ </a:t>
            </a:r>
            <a:r>
              <a:rPr sz="1800" dirty="0">
                <a:latin typeface="Calibri"/>
                <a:cs typeface="Calibri"/>
              </a:rPr>
              <a:t>ФОП </a:t>
            </a:r>
            <a:r>
              <a:rPr sz="1800" spc="-25" dirty="0">
                <a:latin typeface="Calibri"/>
                <a:cs typeface="Calibri"/>
              </a:rPr>
              <a:t>СОО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0899" y="4643941"/>
            <a:ext cx="3176491" cy="848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929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Приказ</a:t>
            </a:r>
            <a:r>
              <a:rPr sz="1800" u="sng" spc="-7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Министерства</a:t>
            </a:r>
            <a:r>
              <a:rPr sz="1800" spc="-10" dirty="0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просвещения</a:t>
            </a:r>
            <a:r>
              <a:rPr sz="18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Российской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Федерации</a:t>
            </a:r>
            <a:r>
              <a:rPr sz="1800" u="sng" spc="-3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от</a:t>
            </a:r>
            <a:r>
              <a:rPr sz="18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09.10.2024</a:t>
            </a:r>
            <a:r>
              <a:rPr sz="18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№</a:t>
            </a:r>
            <a:r>
              <a:rPr sz="1800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704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639610" y="4344406"/>
            <a:ext cx="498410" cy="292803"/>
          </a:xfrm>
          <a:custGeom>
            <a:avLst/>
            <a:gdLst/>
            <a:ahLst/>
            <a:cxnLst/>
            <a:rect l="l" t="t" r="r" b="b"/>
            <a:pathLst>
              <a:path w="498475" h="292735">
                <a:moveTo>
                  <a:pt x="0" y="146304"/>
                </a:moveTo>
                <a:lnTo>
                  <a:pt x="124587" y="146304"/>
                </a:lnTo>
                <a:lnTo>
                  <a:pt x="124587" y="0"/>
                </a:lnTo>
                <a:lnTo>
                  <a:pt x="373761" y="0"/>
                </a:lnTo>
                <a:lnTo>
                  <a:pt x="373761" y="146304"/>
                </a:lnTo>
                <a:lnTo>
                  <a:pt x="498348" y="146304"/>
                </a:lnTo>
                <a:lnTo>
                  <a:pt x="249174" y="292607"/>
                </a:lnTo>
                <a:lnTo>
                  <a:pt x="0" y="146304"/>
                </a:lnTo>
                <a:close/>
              </a:path>
            </a:pathLst>
          </a:custGeom>
          <a:ln w="12192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6583"/>
            <a:ext cx="10488835" cy="1229010"/>
            <a:chOff x="0" y="406489"/>
            <a:chExt cx="10490200" cy="1228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06489"/>
              <a:ext cx="10489594" cy="1228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9936" y="653795"/>
              <a:ext cx="9875520" cy="754380"/>
            </a:xfrm>
            <a:custGeom>
              <a:avLst/>
              <a:gdLst/>
              <a:ahLst/>
              <a:cxnLst/>
              <a:rect l="l" t="t" r="r" b="b"/>
              <a:pathLst>
                <a:path w="9875520" h="754380">
                  <a:moveTo>
                    <a:pt x="9827895" y="0"/>
                  </a:moveTo>
                  <a:lnTo>
                    <a:pt x="47625" y="0"/>
                  </a:lnTo>
                  <a:lnTo>
                    <a:pt x="29087" y="3744"/>
                  </a:lnTo>
                  <a:lnTo>
                    <a:pt x="13949" y="13954"/>
                  </a:lnTo>
                  <a:lnTo>
                    <a:pt x="3742" y="29092"/>
                  </a:lnTo>
                  <a:lnTo>
                    <a:pt x="0" y="47625"/>
                  </a:lnTo>
                  <a:lnTo>
                    <a:pt x="0" y="706755"/>
                  </a:lnTo>
                  <a:lnTo>
                    <a:pt x="3742" y="725287"/>
                  </a:lnTo>
                  <a:lnTo>
                    <a:pt x="13949" y="740425"/>
                  </a:lnTo>
                  <a:lnTo>
                    <a:pt x="29087" y="750635"/>
                  </a:lnTo>
                  <a:lnTo>
                    <a:pt x="47625" y="754380"/>
                  </a:lnTo>
                  <a:lnTo>
                    <a:pt x="9827895" y="754380"/>
                  </a:lnTo>
                  <a:lnTo>
                    <a:pt x="9846427" y="750635"/>
                  </a:lnTo>
                  <a:lnTo>
                    <a:pt x="9861565" y="740425"/>
                  </a:lnTo>
                  <a:lnTo>
                    <a:pt x="9871775" y="725287"/>
                  </a:lnTo>
                  <a:lnTo>
                    <a:pt x="9875520" y="706755"/>
                  </a:lnTo>
                  <a:lnTo>
                    <a:pt x="9875520" y="47625"/>
                  </a:lnTo>
                  <a:lnTo>
                    <a:pt x="9871775" y="29092"/>
                  </a:lnTo>
                  <a:lnTo>
                    <a:pt x="9861565" y="13954"/>
                  </a:lnTo>
                  <a:lnTo>
                    <a:pt x="9846427" y="3744"/>
                  </a:lnTo>
                  <a:lnTo>
                    <a:pt x="98278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11640" y="733043"/>
              <a:ext cx="388620" cy="38557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85280" y="743375"/>
            <a:ext cx="8361861" cy="574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Приказ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Министерства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просвещения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Российской</a:t>
            </a:r>
            <a:r>
              <a:rPr sz="1200" u="sng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Федерации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от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09.10.2024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№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704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"О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внесении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изменений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в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некоторые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приказы</a:t>
            </a:r>
            <a:r>
              <a:rPr sz="1200" spc="-10" dirty="0"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Министерства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просвещения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Российской</a:t>
            </a:r>
            <a:r>
              <a:rPr sz="1200" u="sng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Федерации,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касающиеся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федеральных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образовательных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программ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начального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spc="-10" dirty="0"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образования,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основного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</a:t>
            </a:r>
            <a:r>
              <a:rPr sz="12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среднего</a:t>
            </a:r>
            <a:r>
              <a:rPr sz="12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общего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образования"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1260" y="5709719"/>
            <a:ext cx="10456454" cy="9222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Утверждены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перечни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(кодификаторы)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проверяемых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требований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к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метапредметным</a:t>
            </a:r>
            <a:r>
              <a:rPr sz="1600" b="1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результатам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освоения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ООП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СОО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1600" dirty="0">
              <a:latin typeface="Calibri"/>
              <a:cs typeface="Calibri"/>
            </a:endParaRPr>
          </a:p>
          <a:p>
            <a:pPr marL="26670">
              <a:lnSpc>
                <a:spcPct val="100000"/>
              </a:lnSpc>
              <a:tabLst>
                <a:tab pos="3375025" algn="l"/>
              </a:tabLst>
            </a:pPr>
            <a:r>
              <a:rPr sz="1600" dirty="0">
                <a:latin typeface="Calibri"/>
                <a:cs typeface="Calibri"/>
              </a:rPr>
              <a:t>Ссылка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изменения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ФРП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ФОП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СОО:</a:t>
            </a:r>
            <a:r>
              <a:rPr sz="1600" dirty="0">
                <a:latin typeface="Calibri"/>
                <a:cs typeface="Calibri"/>
              </a:rPr>
              <a:t>	</a:t>
            </a:r>
            <a:r>
              <a:rPr sz="16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5"/>
              </a:rPr>
              <a:t>https://disk.yandex.ru/i/N2mj_7BDAKKiRg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50590" y="0"/>
            <a:ext cx="1097137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НОВОЕ</a:t>
            </a:r>
            <a:r>
              <a:rPr sz="3600" spc="-204" dirty="0"/>
              <a:t> </a:t>
            </a:r>
            <a:r>
              <a:rPr sz="2800" dirty="0"/>
              <a:t>в</a:t>
            </a:r>
            <a:r>
              <a:rPr sz="2800" spc="-35" dirty="0"/>
              <a:t> </a:t>
            </a:r>
            <a:r>
              <a:rPr sz="2800" spc="-25" dirty="0"/>
              <a:t>нормативно-</a:t>
            </a:r>
            <a:r>
              <a:rPr sz="2800" dirty="0"/>
              <a:t>правовом</a:t>
            </a:r>
            <a:r>
              <a:rPr sz="2800" spc="25" dirty="0"/>
              <a:t> </a:t>
            </a:r>
            <a:r>
              <a:rPr sz="2800" spc="-10" dirty="0"/>
              <a:t>регулировании</a:t>
            </a:r>
            <a:endParaRPr sz="2800" dirty="0"/>
          </a:p>
        </p:txBody>
      </p:sp>
      <p:sp>
        <p:nvSpPr>
          <p:cNvPr id="9" name="object 9"/>
          <p:cNvSpPr txBox="1"/>
          <p:nvPr/>
        </p:nvSpPr>
        <p:spPr>
          <a:xfrm>
            <a:off x="441699" y="1410153"/>
            <a:ext cx="1493961" cy="452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3399"/>
                </a:solidFill>
                <a:latin typeface="Calibri"/>
                <a:cs typeface="Calibri"/>
              </a:rPr>
              <a:t>ФОП</a:t>
            </a:r>
            <a:r>
              <a:rPr sz="28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3399"/>
                </a:solidFill>
                <a:latin typeface="Calibri"/>
                <a:cs typeface="Calibri"/>
              </a:rPr>
              <a:t>СОО</a:t>
            </a:r>
            <a:endParaRPr sz="28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46029" y="1966034"/>
          <a:ext cx="11071053" cy="36317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9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5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5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9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Изменения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Предметы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Примечание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645">
                <a:tc gridSpan="2">
                  <a:txBody>
                    <a:bodyPr/>
                    <a:lstStyle/>
                    <a:p>
                      <a:pPr marL="91440" marR="4413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Общий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объём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аудиторной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работы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уровне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СОО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не</a:t>
                      </a:r>
                      <a:r>
                        <a:rPr sz="1400" b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менее</a:t>
                      </a:r>
                      <a:r>
                        <a:rPr sz="1400" b="1" spc="-4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2312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академических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более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2516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часов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Было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2170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9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Определено</a:t>
                      </a:r>
                      <a:r>
                        <a:rPr sz="14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поурочное</a:t>
                      </a:r>
                      <a:r>
                        <a:rPr sz="1400" b="1" spc="-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планирование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по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классам</a:t>
                      </a:r>
                      <a:r>
                        <a:rPr sz="14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b="1" spc="-3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БАЗОВОМ</a:t>
                      </a:r>
                      <a:r>
                        <a:rPr sz="1400" b="1" spc="-4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УРОВНЕ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«Русский</a:t>
                      </a:r>
                      <a:r>
                        <a:rPr sz="1400" spc="-6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язык»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«Литература»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«История»,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«География»,</a:t>
                      </a:r>
                      <a:r>
                        <a:rPr sz="1400" spc="3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«ОБЗР»,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«Обществознание»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101">
                <a:tc>
                  <a:txBody>
                    <a:bodyPr/>
                    <a:lstStyle/>
                    <a:p>
                      <a:pPr marL="91440" marR="1155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Добавлен</a:t>
                      </a:r>
                      <a:r>
                        <a:rPr sz="14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перечень</a:t>
                      </a:r>
                      <a:r>
                        <a:rPr sz="14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кодификатор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) проверяемых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4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результатам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освоения</a:t>
                      </a:r>
                      <a:r>
                        <a:rPr sz="1400" b="1" spc="-5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ООП</a:t>
                      </a:r>
                      <a:r>
                        <a:rPr sz="1400" b="1" spc="-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СОО</a:t>
                      </a:r>
                      <a:r>
                        <a:rPr sz="14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элементов</a:t>
                      </a:r>
                      <a:r>
                        <a:rPr sz="1400" b="1" spc="-5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содержания </a:t>
                      </a:r>
                      <a:r>
                        <a:rPr sz="14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b="1" spc="-3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предмету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который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используется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ЕГЭ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«Русский язык»,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«Литература»,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«Математика»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 marR="818515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«Иностранный</a:t>
                      </a:r>
                      <a:r>
                        <a:rPr sz="1400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язык»</a:t>
                      </a:r>
                      <a:r>
                        <a:rPr sz="1400" spc="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(английский, французский,</a:t>
                      </a:r>
                      <a:r>
                        <a:rPr sz="1400" spc="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немецкий,</a:t>
                      </a:r>
                      <a:r>
                        <a:rPr sz="1400" spc="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испанский)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«Химия», «Биология», 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«История»,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«Обществознание»,</a:t>
                      </a:r>
                      <a:r>
                        <a:rPr sz="1400" spc="-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«Физика»</a:t>
                      </a: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«География»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165" marR="342265" indent="180340">
                        <a:lnSpc>
                          <a:spcPct val="100000"/>
                        </a:lnSpc>
                        <a:spcBef>
                          <a:spcPts val="275"/>
                        </a:spcBef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Внесены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ФРП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учебным предметам.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357505" indent="-18034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Определено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общее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число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по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7165" marR="40767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изучению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родных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языков,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литературе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на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родном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языке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7165" marR="467359" indent="180340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357505" algn="l"/>
                        </a:tabLst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Внесены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изменения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части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изучения иностранных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языков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(проверяемые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77165">
                        <a:lnSpc>
                          <a:spcPct val="10000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элементы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содержания)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42678" y="549474"/>
          <a:ext cx="9865096" cy="5760640"/>
        </p:xfrm>
        <a:graphic>
          <a:graphicData uri="http://schemas.openxmlformats.org/drawingml/2006/table">
            <a:tbl>
              <a:tblPr/>
              <a:tblGrid>
                <a:gridCol w="2893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1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5777">
                <a:tc>
                  <a:txBody>
                    <a:bodyPr/>
                    <a:lstStyle/>
                    <a:p>
                      <a:pPr marL="13970" marR="147955">
                        <a:lnSpc>
                          <a:spcPct val="93000"/>
                        </a:lnSpc>
                        <a:spcBef>
                          <a:spcPts val="840"/>
                        </a:spcBef>
                        <a:spcAft>
                          <a:spcPts val="0"/>
                        </a:spcAft>
                      </a:pPr>
                      <a:r>
                        <a:rPr lang="ru-RU" sz="1800" b="1" spc="-10" dirty="0">
                          <a:latin typeface="Times New Roman"/>
                          <a:ea typeface="Noto Sans"/>
                          <a:cs typeface="Times New Roman"/>
                        </a:rPr>
                        <a:t>Информатика (базовый уровень)</a:t>
                      </a:r>
                      <a:endParaRPr lang="ru-RU" sz="1600" dirty="0">
                        <a:latin typeface="Noto Sans"/>
                        <a:ea typeface="Noto Sans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spc="-10" dirty="0">
                          <a:latin typeface="Times New Roman"/>
                          <a:ea typeface="Calibri"/>
                          <a:cs typeface="Times New Roman"/>
                        </a:rPr>
                        <a:t>Стр. 1502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Физика (базовый уровень)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Стр. 1520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Химия (базовый уровень)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Стр. 1558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Биология (базовый уровень)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Стр. 1580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Включили перечень (кодификатор) проверяемых требований к результатам освоения ООП СОО и элементов содержания по предмету, который используется в федеральных и региональных процедурах оценки качества образования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4863">
                <a:tc>
                  <a:txBody>
                    <a:bodyPr/>
                    <a:lstStyle/>
                    <a:p>
                      <a:pPr marL="13970" indent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Информатика (углубленный уровень)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3970" indent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Стр.  1509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Указали, что можно корректировать общее число часов, рекомендованных для изучения предмета, с учетом индивидуального подхода школы к углубленному изучению предмета. Главное — соблюсти гигиенические нормативы к недельной образовательной нагрузке.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Добавили перечень (кодификатор) проверяемых требований к результатам освоения ООП СОО и элементов содержания — для ЕГЭ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461" y="-45224"/>
            <a:ext cx="1125581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Перечень</a:t>
            </a:r>
            <a:r>
              <a:rPr sz="2800" spc="-80" dirty="0"/>
              <a:t> </a:t>
            </a:r>
            <a:r>
              <a:rPr sz="2800" spc="-20" dirty="0"/>
              <a:t>(кодификатор)</a:t>
            </a:r>
            <a:r>
              <a:rPr sz="2800" spc="-55" dirty="0"/>
              <a:t> </a:t>
            </a:r>
            <a:r>
              <a:rPr sz="2800" spc="-10" dirty="0"/>
              <a:t>проверяемых</a:t>
            </a:r>
            <a:r>
              <a:rPr sz="2800" spc="-80" dirty="0"/>
              <a:t> </a:t>
            </a:r>
            <a:r>
              <a:rPr sz="2800" dirty="0"/>
              <a:t>требований</a:t>
            </a:r>
            <a:r>
              <a:rPr sz="2800" spc="-80" dirty="0"/>
              <a:t> </a:t>
            </a:r>
            <a:r>
              <a:rPr sz="2800" dirty="0"/>
              <a:t>к</a:t>
            </a:r>
            <a:r>
              <a:rPr sz="2800" spc="-75" dirty="0"/>
              <a:t> </a:t>
            </a:r>
            <a:r>
              <a:rPr sz="2800" u="sng" spc="-10" dirty="0">
                <a:uFill>
                  <a:solidFill>
                    <a:srgbClr val="003399"/>
                  </a:solidFill>
                </a:uFill>
              </a:rPr>
              <a:t>метапредметным</a:t>
            </a:r>
            <a:r>
              <a:rPr sz="2800" spc="-75" dirty="0"/>
              <a:t> </a:t>
            </a:r>
            <a:r>
              <a:rPr sz="2800" spc="-10" dirty="0"/>
              <a:t>результатам </a:t>
            </a:r>
            <a:r>
              <a:rPr sz="2800" dirty="0"/>
              <a:t>освоения</a:t>
            </a:r>
            <a:r>
              <a:rPr sz="2800" spc="-85" dirty="0"/>
              <a:t> </a:t>
            </a:r>
            <a:r>
              <a:rPr sz="2800" dirty="0"/>
              <a:t>ООП</a:t>
            </a:r>
            <a:r>
              <a:rPr sz="2800" spc="-80" dirty="0"/>
              <a:t> </a:t>
            </a:r>
            <a:r>
              <a:rPr sz="2800" spc="-25" dirty="0"/>
              <a:t>СОО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2188" y="819086"/>
          <a:ext cx="5736478" cy="56782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92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14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Код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проверяемого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требования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01625">
                        <a:lnSpc>
                          <a:spcPts val="1255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Проверяемые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требования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метапредметным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результатам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освоения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основной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образовательной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программы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среднего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общего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образования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Познавательные</a:t>
                      </a:r>
                      <a:r>
                        <a:rPr sz="11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Базовые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логические</a:t>
                      </a:r>
                      <a:r>
                        <a:rPr sz="1100" b="1" spc="-2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действия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Устанавливать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существенный</a:t>
                      </a:r>
                      <a:r>
                        <a:rPr sz="1100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признак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основания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сравнения,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классификации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обобщения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396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Выявлять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закономерности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и</a:t>
                      </a:r>
                      <a:r>
                        <a:rPr sz="1100" spc="3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противоречия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рассматриваемых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явлениях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036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1.1.3…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формулировать и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актуализировать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проблему,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рассматривать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её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всесторонне;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определять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цели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деятельности,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задавать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параметры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критерии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их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достижения….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Базовые</a:t>
                      </a:r>
                      <a:r>
                        <a:rPr sz="1100" b="1" spc="3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исследовательские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действия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Владеть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навыками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учебно-исследовательской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проектной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деятельности,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9050">
                        <a:lnSpc>
                          <a:spcPts val="128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навыками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разрешения проблем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400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Овладение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видами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 получению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нового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знания,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его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2225" marR="57086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интерпретации, преобразованию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применению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 различных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учебных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ситуациях,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том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числе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создании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учебных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социальных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проблем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 marL="1270"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1.2.3….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Формирование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научного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типа</a:t>
                      </a:r>
                      <a:r>
                        <a:rPr sz="11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мышления,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владение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научной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ts val="128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терминологией,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ключевыми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понятиями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методами…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12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1.3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55"/>
                        </a:lnSpc>
                      </a:pP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Работа</a:t>
                      </a: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информацией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6375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Владеть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навыками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получения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из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источников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разных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типов,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 marR="60515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осуществлять</a:t>
                      </a:r>
                      <a:r>
                        <a:rPr sz="110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поиск,</a:t>
                      </a:r>
                      <a:r>
                        <a:rPr sz="11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анализ,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систематизацию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интерпретацию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 различных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видов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представления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3036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Создавать</a:t>
                      </a:r>
                      <a:r>
                        <a:rPr sz="1100" spc="4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тексты</a:t>
                      </a:r>
                      <a:r>
                        <a:rPr sz="11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229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различных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форматах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учётом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назначения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 marR="75057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целевой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аудитории,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выбирая оптимальную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форму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представления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визуализации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128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достоверность,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легитимность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информации,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её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соответствие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правовым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морально-этическим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нормам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38394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1.3.4…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Использовать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средства информационных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коммуникационных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технологий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 marR="69215">
                        <a:lnSpc>
                          <a:spcPct val="100000"/>
                        </a:lnSpc>
                        <a:tabLst>
                          <a:tab pos="295910" algn="l"/>
                          <a:tab pos="1059180" algn="l"/>
                          <a:tab pos="2076450" algn="l"/>
                        </a:tabLst>
                      </a:pPr>
                      <a:r>
                        <a:rPr sz="1100" spc="-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решении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когнитивных,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коммуникативных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организационных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задач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соблюдением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требований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эргономики,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техники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безопасности,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гигиены,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985" marR="413384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ресурсосбережения,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правовых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этических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норм,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норм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информационной безопасности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…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6227778" y="819086"/>
          <a:ext cx="5736478" cy="50970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8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145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latin typeface="Calibri"/>
                          <a:cs typeface="Calibri"/>
                        </a:rPr>
                        <a:t>Код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проверяемого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Calibri"/>
                          <a:cs typeface="Calibri"/>
                        </a:rPr>
                        <a:t>требования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02260">
                        <a:lnSpc>
                          <a:spcPts val="1255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Проверяемые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требования</a:t>
                      </a:r>
                      <a:r>
                        <a:rPr sz="11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метапредметным</a:t>
                      </a:r>
                      <a:r>
                        <a:rPr sz="11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результатам</a:t>
                      </a:r>
                      <a:r>
                        <a:rPr sz="11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освоения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56540">
                        <a:lnSpc>
                          <a:spcPct val="10000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основной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образовательной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программы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среднего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общего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образования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Коммуникативные</a:t>
                      </a:r>
                      <a:r>
                        <a:rPr sz="11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706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Общение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58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Осуществлять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коммуникации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во всех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сферах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жизни;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владеть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различными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способами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общения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взаимодействия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Развёрнуто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логично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излагать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свою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точку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зрения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использованием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языковых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средств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2.1.3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Аргументированно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вести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диалог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79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50" dirty="0"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Регулятивные</a:t>
                      </a:r>
                      <a:r>
                        <a:rPr sz="11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УУД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044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Самоорганизация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40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3.1.1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Самостоятельно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осуществлять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познавательную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деятельность,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выявлять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marR="19050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проблемы,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ставить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формулировать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собственные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задачи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образовательной деятельности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жизненных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ситуациях;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давать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оценку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новым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ситуациям….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79">
                <a:tc>
                  <a:txBody>
                    <a:bodyPr/>
                    <a:lstStyle/>
                    <a:p>
                      <a:pPr algn="ctr">
                        <a:lnSpc>
                          <a:spcPts val="122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Самоконтроль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4722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3.2.1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5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Давать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оценку</a:t>
                      </a:r>
                      <a:r>
                        <a:rPr sz="1100" spc="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новым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ситуациям,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вносить</a:t>
                      </a:r>
                      <a:r>
                        <a:rPr sz="11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коррективы</a:t>
                      </a:r>
                      <a:r>
                        <a:rPr sz="11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деятельность,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соответствие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результатов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целям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38394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3.2.2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Владеть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навыками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познавательной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рефлексии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как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осознания</a:t>
                      </a:r>
                      <a:r>
                        <a:rPr sz="11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совершаемых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действий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 мыслительных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процессов,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их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результатов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оснований;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использовать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приёмы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рефлексии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оценки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ситуации,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выбора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верного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marR="22987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решения;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уметь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оценивать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риски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своевременно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принимать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решения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их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снижению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73117">
                <a:tc>
                  <a:txBody>
                    <a:bodyPr/>
                    <a:lstStyle/>
                    <a:p>
                      <a:pPr algn="ctr">
                        <a:lnSpc>
                          <a:spcPts val="1260"/>
                        </a:lnSpc>
                      </a:pPr>
                      <a:r>
                        <a:rPr sz="1100" b="1" spc="-2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3.3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>
                        <a:lnSpc>
                          <a:spcPts val="1260"/>
                        </a:lnSpc>
                      </a:pPr>
                      <a:r>
                        <a:rPr sz="1100" b="1" spc="-1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Эмоциональный</a:t>
                      </a:r>
                      <a:r>
                        <a:rPr sz="1100" b="1" spc="15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интеллект,</a:t>
                      </a:r>
                      <a:r>
                        <a:rPr sz="1100" b="1" spc="60" dirty="0">
                          <a:solidFill>
                            <a:srgbClr val="00339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предполагающий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сформированность: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саморегулирования,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включающего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самоконтроль,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 умение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принимать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ответственность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своё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поведение,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способность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адаптироваться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к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эмоциональным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изменениям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проявлять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гибкость,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быть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открытым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новому;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 marR="4635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внутренней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мотивации,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включающей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стремление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достижению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цели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успеху,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оптимизм,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инициативность,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умение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действовать,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исходя из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своих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20">
                        <a:lnSpc>
                          <a:spcPts val="128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возможностей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318945" y="6375556"/>
            <a:ext cx="46964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Calibri"/>
                <a:cs typeface="Calibri"/>
              </a:rPr>
              <a:t>стр.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1051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приказа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Минпросвещения</a:t>
            </a:r>
            <a:r>
              <a:rPr sz="1400" i="1" spc="-7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РФ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от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09.10.2024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№704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590" y="189434"/>
            <a:ext cx="10971372" cy="551996"/>
          </a:xfrm>
          <a:prstGeom prst="rect">
            <a:avLst/>
          </a:prstGeom>
        </p:spPr>
        <p:txBody>
          <a:bodyPr vert="horz" wrap="square" lIns="0" tIns="119938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Внесение</a:t>
            </a:r>
            <a:r>
              <a:rPr sz="2800" spc="-60" dirty="0"/>
              <a:t> </a:t>
            </a:r>
            <a:r>
              <a:rPr sz="2800" dirty="0"/>
              <a:t>изменений</a:t>
            </a:r>
            <a:r>
              <a:rPr sz="2800" spc="-40" dirty="0"/>
              <a:t> </a:t>
            </a:r>
            <a:r>
              <a:rPr sz="2800" dirty="0"/>
              <a:t>в</a:t>
            </a:r>
            <a:r>
              <a:rPr sz="2800" spc="-80" dirty="0"/>
              <a:t> </a:t>
            </a:r>
            <a:r>
              <a:rPr sz="2800" dirty="0"/>
              <a:t>ООП</a:t>
            </a:r>
            <a:r>
              <a:rPr sz="2800" spc="-105" dirty="0"/>
              <a:t> </a:t>
            </a:r>
            <a:r>
              <a:rPr sz="2800" spc="-25" dirty="0"/>
              <a:t>СОО</a:t>
            </a:r>
            <a:endParaRPr sz="2800" dirty="0"/>
          </a:p>
        </p:txBody>
      </p:sp>
      <p:sp>
        <p:nvSpPr>
          <p:cNvPr id="3" name="object 3"/>
          <p:cNvSpPr/>
          <p:nvPr/>
        </p:nvSpPr>
        <p:spPr>
          <a:xfrm>
            <a:off x="385523" y="914612"/>
            <a:ext cx="3645060" cy="5239328"/>
          </a:xfrm>
          <a:custGeom>
            <a:avLst/>
            <a:gdLst/>
            <a:ahLst/>
            <a:cxnLst/>
            <a:rect l="l" t="t" r="r" b="b"/>
            <a:pathLst>
              <a:path w="3645535" h="5238115">
                <a:moveTo>
                  <a:pt x="3037840" y="0"/>
                </a:moveTo>
                <a:lnTo>
                  <a:pt x="607580" y="0"/>
                </a:lnTo>
                <a:lnTo>
                  <a:pt x="560098" y="1828"/>
                </a:lnTo>
                <a:lnTo>
                  <a:pt x="513615" y="7222"/>
                </a:lnTo>
                <a:lnTo>
                  <a:pt x="468267" y="16047"/>
                </a:lnTo>
                <a:lnTo>
                  <a:pt x="424188" y="28168"/>
                </a:lnTo>
                <a:lnTo>
                  <a:pt x="381515" y="43449"/>
                </a:lnTo>
                <a:lnTo>
                  <a:pt x="340381" y="61756"/>
                </a:lnTo>
                <a:lnTo>
                  <a:pt x="300922" y="82954"/>
                </a:lnTo>
                <a:lnTo>
                  <a:pt x="263273" y="106907"/>
                </a:lnTo>
                <a:lnTo>
                  <a:pt x="227569" y="133481"/>
                </a:lnTo>
                <a:lnTo>
                  <a:pt x="193945" y="162539"/>
                </a:lnTo>
                <a:lnTo>
                  <a:pt x="162536" y="193948"/>
                </a:lnTo>
                <a:lnTo>
                  <a:pt x="133478" y="227572"/>
                </a:lnTo>
                <a:lnTo>
                  <a:pt x="106904" y="263275"/>
                </a:lnTo>
                <a:lnTo>
                  <a:pt x="82952" y="300924"/>
                </a:lnTo>
                <a:lnTo>
                  <a:pt x="61754" y="340382"/>
                </a:lnTo>
                <a:lnTo>
                  <a:pt x="43448" y="381514"/>
                </a:lnTo>
                <a:lnTo>
                  <a:pt x="28166" y="424186"/>
                </a:lnTo>
                <a:lnTo>
                  <a:pt x="16046" y="468263"/>
                </a:lnTo>
                <a:lnTo>
                  <a:pt x="7221" y="513609"/>
                </a:lnTo>
                <a:lnTo>
                  <a:pt x="1827" y="560089"/>
                </a:lnTo>
                <a:lnTo>
                  <a:pt x="0" y="607567"/>
                </a:lnTo>
                <a:lnTo>
                  <a:pt x="0" y="4630420"/>
                </a:lnTo>
                <a:lnTo>
                  <a:pt x="1827" y="4677900"/>
                </a:lnTo>
                <a:lnTo>
                  <a:pt x="7221" y="4724381"/>
                </a:lnTo>
                <a:lnTo>
                  <a:pt x="16046" y="4769728"/>
                </a:lnTo>
                <a:lnTo>
                  <a:pt x="28166" y="4813805"/>
                </a:lnTo>
                <a:lnTo>
                  <a:pt x="43448" y="4856478"/>
                </a:lnTo>
                <a:lnTo>
                  <a:pt x="61754" y="4897611"/>
                </a:lnTo>
                <a:lnTo>
                  <a:pt x="82952" y="4937069"/>
                </a:lnTo>
                <a:lnTo>
                  <a:pt x="106904" y="4974717"/>
                </a:lnTo>
                <a:lnTo>
                  <a:pt x="133478" y="5010421"/>
                </a:lnTo>
                <a:lnTo>
                  <a:pt x="162536" y="5044044"/>
                </a:lnTo>
                <a:lnTo>
                  <a:pt x="193945" y="5075452"/>
                </a:lnTo>
                <a:lnTo>
                  <a:pt x="227569" y="5104510"/>
                </a:lnTo>
                <a:lnTo>
                  <a:pt x="263273" y="5131083"/>
                </a:lnTo>
                <a:lnTo>
                  <a:pt x="300922" y="5155036"/>
                </a:lnTo>
                <a:lnTo>
                  <a:pt x="340381" y="5176233"/>
                </a:lnTo>
                <a:lnTo>
                  <a:pt x="381515" y="5194540"/>
                </a:lnTo>
                <a:lnTo>
                  <a:pt x="424188" y="5209821"/>
                </a:lnTo>
                <a:lnTo>
                  <a:pt x="468267" y="5221941"/>
                </a:lnTo>
                <a:lnTo>
                  <a:pt x="513615" y="5230766"/>
                </a:lnTo>
                <a:lnTo>
                  <a:pt x="560098" y="5236160"/>
                </a:lnTo>
                <a:lnTo>
                  <a:pt x="607580" y="5237988"/>
                </a:lnTo>
                <a:lnTo>
                  <a:pt x="3037840" y="5237988"/>
                </a:lnTo>
                <a:lnTo>
                  <a:pt x="3085318" y="5236160"/>
                </a:lnTo>
                <a:lnTo>
                  <a:pt x="3131798" y="5230766"/>
                </a:lnTo>
                <a:lnTo>
                  <a:pt x="3177144" y="5221941"/>
                </a:lnTo>
                <a:lnTo>
                  <a:pt x="3221221" y="5209821"/>
                </a:lnTo>
                <a:lnTo>
                  <a:pt x="3263893" y="5194540"/>
                </a:lnTo>
                <a:lnTo>
                  <a:pt x="3305025" y="5176233"/>
                </a:lnTo>
                <a:lnTo>
                  <a:pt x="3344483" y="5155036"/>
                </a:lnTo>
                <a:lnTo>
                  <a:pt x="3382132" y="5131083"/>
                </a:lnTo>
                <a:lnTo>
                  <a:pt x="3417835" y="5104510"/>
                </a:lnTo>
                <a:lnTo>
                  <a:pt x="3451459" y="5075452"/>
                </a:lnTo>
                <a:lnTo>
                  <a:pt x="3482868" y="5044044"/>
                </a:lnTo>
                <a:lnTo>
                  <a:pt x="3511926" y="5010421"/>
                </a:lnTo>
                <a:lnTo>
                  <a:pt x="3538500" y="4974717"/>
                </a:lnTo>
                <a:lnTo>
                  <a:pt x="3562453" y="4937069"/>
                </a:lnTo>
                <a:lnTo>
                  <a:pt x="3583651" y="4897611"/>
                </a:lnTo>
                <a:lnTo>
                  <a:pt x="3601958" y="4856478"/>
                </a:lnTo>
                <a:lnTo>
                  <a:pt x="3617239" y="4813805"/>
                </a:lnTo>
                <a:lnTo>
                  <a:pt x="3629360" y="4769728"/>
                </a:lnTo>
                <a:lnTo>
                  <a:pt x="3638185" y="4724381"/>
                </a:lnTo>
                <a:lnTo>
                  <a:pt x="3643579" y="4677900"/>
                </a:lnTo>
                <a:lnTo>
                  <a:pt x="3645408" y="4630420"/>
                </a:lnTo>
                <a:lnTo>
                  <a:pt x="3645408" y="607567"/>
                </a:lnTo>
                <a:lnTo>
                  <a:pt x="3643579" y="560089"/>
                </a:lnTo>
                <a:lnTo>
                  <a:pt x="3638185" y="513609"/>
                </a:lnTo>
                <a:lnTo>
                  <a:pt x="3629360" y="468263"/>
                </a:lnTo>
                <a:lnTo>
                  <a:pt x="3617239" y="424186"/>
                </a:lnTo>
                <a:lnTo>
                  <a:pt x="3601958" y="381514"/>
                </a:lnTo>
                <a:lnTo>
                  <a:pt x="3583651" y="340382"/>
                </a:lnTo>
                <a:lnTo>
                  <a:pt x="3562453" y="300924"/>
                </a:lnTo>
                <a:lnTo>
                  <a:pt x="3538500" y="263275"/>
                </a:lnTo>
                <a:lnTo>
                  <a:pt x="3511926" y="227572"/>
                </a:lnTo>
                <a:lnTo>
                  <a:pt x="3482868" y="193948"/>
                </a:lnTo>
                <a:lnTo>
                  <a:pt x="3451459" y="162539"/>
                </a:lnTo>
                <a:lnTo>
                  <a:pt x="3417835" y="133481"/>
                </a:lnTo>
                <a:lnTo>
                  <a:pt x="3382132" y="106907"/>
                </a:lnTo>
                <a:lnTo>
                  <a:pt x="3344483" y="82954"/>
                </a:lnTo>
                <a:lnTo>
                  <a:pt x="3305025" y="61756"/>
                </a:lnTo>
                <a:lnTo>
                  <a:pt x="3263893" y="43449"/>
                </a:lnTo>
                <a:lnTo>
                  <a:pt x="3221221" y="28168"/>
                </a:lnTo>
                <a:lnTo>
                  <a:pt x="3177144" y="16047"/>
                </a:lnTo>
                <a:lnTo>
                  <a:pt x="3131798" y="7222"/>
                </a:lnTo>
                <a:lnTo>
                  <a:pt x="3085318" y="1828"/>
                </a:lnTo>
                <a:lnTo>
                  <a:pt x="303784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93834" y="1119892"/>
            <a:ext cx="1809514" cy="33091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Целевой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раздел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7888" y="1713753"/>
            <a:ext cx="3031095" cy="39690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Пояснительная записка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принципы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СОО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дополнить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5"/>
              </a:spcBef>
              <a:buFont typeface="Wingdings"/>
              <a:buChar char=""/>
            </a:pPr>
            <a:endParaRPr sz="1600">
              <a:latin typeface="Calibri"/>
              <a:cs typeface="Calibri"/>
            </a:endParaRPr>
          </a:p>
          <a:p>
            <a:pPr marL="12700" marR="466725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latin typeface="Calibri"/>
                <a:cs typeface="Calibri"/>
              </a:rPr>
              <a:t>Система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оценки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достижения планируемых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результатов </a:t>
            </a:r>
            <a:r>
              <a:rPr sz="1600" b="1" dirty="0">
                <a:latin typeface="Calibri"/>
                <a:cs typeface="Calibri"/>
              </a:rPr>
              <a:t>освоения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ФОП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ООО</a:t>
            </a:r>
            <a:endParaRPr sz="1600">
              <a:latin typeface="Calibri"/>
              <a:cs typeface="Calibri"/>
            </a:endParaRPr>
          </a:p>
          <a:p>
            <a:pPr marL="299085" marR="38354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spc="-10" dirty="0">
                <a:latin typeface="Calibri"/>
                <a:cs typeface="Calibri"/>
              </a:rPr>
              <a:t>длительность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контрольной </a:t>
            </a:r>
            <a:r>
              <a:rPr sz="1600" dirty="0">
                <a:latin typeface="Calibri"/>
                <a:cs typeface="Calibri"/>
              </a:rPr>
              <a:t>работы,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длительность практической</a:t>
            </a:r>
            <a:r>
              <a:rPr sz="1600" i="1" spc="1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работы;</a:t>
            </a:r>
            <a:endParaRPr sz="16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920"/>
              </a:spcBef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latin typeface="Calibri"/>
                <a:cs typeface="Calibri"/>
              </a:rPr>
              <a:t>перечень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sz="1600" b="1" spc="-10" dirty="0">
                <a:latin typeface="Calibri"/>
                <a:cs typeface="Calibri"/>
              </a:rPr>
              <a:t>кодификатор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проверяемых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требований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к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latin typeface="Calibri"/>
                <a:cs typeface="Calibri"/>
              </a:rPr>
              <a:t>метапредметным</a:t>
            </a:r>
            <a:r>
              <a:rPr sz="1600" b="1" spc="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результатам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освоения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основной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образовательной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программы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среднего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общего</a:t>
            </a:r>
            <a:r>
              <a:rPr sz="1600" b="1" spc="-8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образования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25120" y="914612"/>
            <a:ext cx="3643791" cy="5239328"/>
          </a:xfrm>
          <a:custGeom>
            <a:avLst/>
            <a:gdLst/>
            <a:ahLst/>
            <a:cxnLst/>
            <a:rect l="l" t="t" r="r" b="b"/>
            <a:pathLst>
              <a:path w="3644265" h="5238115">
                <a:moveTo>
                  <a:pt x="3036570" y="0"/>
                </a:moveTo>
                <a:lnTo>
                  <a:pt x="607314" y="0"/>
                </a:lnTo>
                <a:lnTo>
                  <a:pt x="559853" y="1827"/>
                </a:lnTo>
                <a:lnTo>
                  <a:pt x="513391" y="7218"/>
                </a:lnTo>
                <a:lnTo>
                  <a:pt x="468063" y="16039"/>
                </a:lnTo>
                <a:lnTo>
                  <a:pt x="424004" y="28155"/>
                </a:lnTo>
                <a:lnTo>
                  <a:pt x="381349" y="43429"/>
                </a:lnTo>
                <a:lnTo>
                  <a:pt x="340234" y="61728"/>
                </a:lnTo>
                <a:lnTo>
                  <a:pt x="300792" y="82916"/>
                </a:lnTo>
                <a:lnTo>
                  <a:pt x="263159" y="106859"/>
                </a:lnTo>
                <a:lnTo>
                  <a:pt x="227471" y="133421"/>
                </a:lnTo>
                <a:lnTo>
                  <a:pt x="193862" y="162467"/>
                </a:lnTo>
                <a:lnTo>
                  <a:pt x="162467" y="193862"/>
                </a:lnTo>
                <a:lnTo>
                  <a:pt x="133421" y="227471"/>
                </a:lnTo>
                <a:lnTo>
                  <a:pt x="106859" y="263159"/>
                </a:lnTo>
                <a:lnTo>
                  <a:pt x="82916" y="300792"/>
                </a:lnTo>
                <a:lnTo>
                  <a:pt x="61728" y="340234"/>
                </a:lnTo>
                <a:lnTo>
                  <a:pt x="43429" y="381349"/>
                </a:lnTo>
                <a:lnTo>
                  <a:pt x="28155" y="424004"/>
                </a:lnTo>
                <a:lnTo>
                  <a:pt x="16039" y="468063"/>
                </a:lnTo>
                <a:lnTo>
                  <a:pt x="7218" y="513391"/>
                </a:lnTo>
                <a:lnTo>
                  <a:pt x="1827" y="559853"/>
                </a:lnTo>
                <a:lnTo>
                  <a:pt x="0" y="607313"/>
                </a:lnTo>
                <a:lnTo>
                  <a:pt x="0" y="4630674"/>
                </a:lnTo>
                <a:lnTo>
                  <a:pt x="1827" y="4678134"/>
                </a:lnTo>
                <a:lnTo>
                  <a:pt x="7218" y="4724596"/>
                </a:lnTo>
                <a:lnTo>
                  <a:pt x="16039" y="4769924"/>
                </a:lnTo>
                <a:lnTo>
                  <a:pt x="28155" y="4813983"/>
                </a:lnTo>
                <a:lnTo>
                  <a:pt x="43429" y="4856638"/>
                </a:lnTo>
                <a:lnTo>
                  <a:pt x="61728" y="4897753"/>
                </a:lnTo>
                <a:lnTo>
                  <a:pt x="82916" y="4937195"/>
                </a:lnTo>
                <a:lnTo>
                  <a:pt x="106859" y="4974828"/>
                </a:lnTo>
                <a:lnTo>
                  <a:pt x="133421" y="5010516"/>
                </a:lnTo>
                <a:lnTo>
                  <a:pt x="162467" y="5044125"/>
                </a:lnTo>
                <a:lnTo>
                  <a:pt x="193862" y="5075520"/>
                </a:lnTo>
                <a:lnTo>
                  <a:pt x="227471" y="5104566"/>
                </a:lnTo>
                <a:lnTo>
                  <a:pt x="263159" y="5131128"/>
                </a:lnTo>
                <a:lnTo>
                  <a:pt x="300792" y="5155071"/>
                </a:lnTo>
                <a:lnTo>
                  <a:pt x="340234" y="5176259"/>
                </a:lnTo>
                <a:lnTo>
                  <a:pt x="381349" y="5194558"/>
                </a:lnTo>
                <a:lnTo>
                  <a:pt x="424004" y="5209832"/>
                </a:lnTo>
                <a:lnTo>
                  <a:pt x="468063" y="5221948"/>
                </a:lnTo>
                <a:lnTo>
                  <a:pt x="513391" y="5230769"/>
                </a:lnTo>
                <a:lnTo>
                  <a:pt x="559853" y="5236160"/>
                </a:lnTo>
                <a:lnTo>
                  <a:pt x="607314" y="5237988"/>
                </a:lnTo>
                <a:lnTo>
                  <a:pt x="3036570" y="5237988"/>
                </a:lnTo>
                <a:lnTo>
                  <a:pt x="3084030" y="5236160"/>
                </a:lnTo>
                <a:lnTo>
                  <a:pt x="3130492" y="5230769"/>
                </a:lnTo>
                <a:lnTo>
                  <a:pt x="3175820" y="5221948"/>
                </a:lnTo>
                <a:lnTo>
                  <a:pt x="3219879" y="5209832"/>
                </a:lnTo>
                <a:lnTo>
                  <a:pt x="3262534" y="5194558"/>
                </a:lnTo>
                <a:lnTo>
                  <a:pt x="3303649" y="5176259"/>
                </a:lnTo>
                <a:lnTo>
                  <a:pt x="3343091" y="5155071"/>
                </a:lnTo>
                <a:lnTo>
                  <a:pt x="3380724" y="5131128"/>
                </a:lnTo>
                <a:lnTo>
                  <a:pt x="3416412" y="5104566"/>
                </a:lnTo>
                <a:lnTo>
                  <a:pt x="3450021" y="5075520"/>
                </a:lnTo>
                <a:lnTo>
                  <a:pt x="3481416" y="5044125"/>
                </a:lnTo>
                <a:lnTo>
                  <a:pt x="3510462" y="5010516"/>
                </a:lnTo>
                <a:lnTo>
                  <a:pt x="3537024" y="4974828"/>
                </a:lnTo>
                <a:lnTo>
                  <a:pt x="3560967" y="4937195"/>
                </a:lnTo>
                <a:lnTo>
                  <a:pt x="3582155" y="4897753"/>
                </a:lnTo>
                <a:lnTo>
                  <a:pt x="3600454" y="4856638"/>
                </a:lnTo>
                <a:lnTo>
                  <a:pt x="3615728" y="4813983"/>
                </a:lnTo>
                <a:lnTo>
                  <a:pt x="3627844" y="4769924"/>
                </a:lnTo>
                <a:lnTo>
                  <a:pt x="3636665" y="4724596"/>
                </a:lnTo>
                <a:lnTo>
                  <a:pt x="3642056" y="4678134"/>
                </a:lnTo>
                <a:lnTo>
                  <a:pt x="3643884" y="4630674"/>
                </a:lnTo>
                <a:lnTo>
                  <a:pt x="3643884" y="607313"/>
                </a:lnTo>
                <a:lnTo>
                  <a:pt x="3642056" y="559853"/>
                </a:lnTo>
                <a:lnTo>
                  <a:pt x="3636665" y="513391"/>
                </a:lnTo>
                <a:lnTo>
                  <a:pt x="3627844" y="468063"/>
                </a:lnTo>
                <a:lnTo>
                  <a:pt x="3615728" y="424004"/>
                </a:lnTo>
                <a:lnTo>
                  <a:pt x="3600454" y="381349"/>
                </a:lnTo>
                <a:lnTo>
                  <a:pt x="3582155" y="340234"/>
                </a:lnTo>
                <a:lnTo>
                  <a:pt x="3560967" y="300792"/>
                </a:lnTo>
                <a:lnTo>
                  <a:pt x="3537024" y="263159"/>
                </a:lnTo>
                <a:lnTo>
                  <a:pt x="3510462" y="227471"/>
                </a:lnTo>
                <a:lnTo>
                  <a:pt x="3481416" y="193862"/>
                </a:lnTo>
                <a:lnTo>
                  <a:pt x="3450021" y="162467"/>
                </a:lnTo>
                <a:lnTo>
                  <a:pt x="3416412" y="133421"/>
                </a:lnTo>
                <a:lnTo>
                  <a:pt x="3380724" y="106859"/>
                </a:lnTo>
                <a:lnTo>
                  <a:pt x="3343091" y="82916"/>
                </a:lnTo>
                <a:lnTo>
                  <a:pt x="3303649" y="61728"/>
                </a:lnTo>
                <a:lnTo>
                  <a:pt x="3262534" y="43429"/>
                </a:lnTo>
                <a:lnTo>
                  <a:pt x="3219879" y="28155"/>
                </a:lnTo>
                <a:lnTo>
                  <a:pt x="3175820" y="16039"/>
                </a:lnTo>
                <a:lnTo>
                  <a:pt x="3130492" y="7218"/>
                </a:lnTo>
                <a:lnTo>
                  <a:pt x="3084030" y="1827"/>
                </a:lnTo>
                <a:lnTo>
                  <a:pt x="303657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70242" y="914612"/>
            <a:ext cx="3643791" cy="5239328"/>
          </a:xfrm>
          <a:custGeom>
            <a:avLst/>
            <a:gdLst/>
            <a:ahLst/>
            <a:cxnLst/>
            <a:rect l="l" t="t" r="r" b="b"/>
            <a:pathLst>
              <a:path w="3644265" h="5238115">
                <a:moveTo>
                  <a:pt x="3036570" y="0"/>
                </a:moveTo>
                <a:lnTo>
                  <a:pt x="607314" y="0"/>
                </a:lnTo>
                <a:lnTo>
                  <a:pt x="559853" y="1827"/>
                </a:lnTo>
                <a:lnTo>
                  <a:pt x="513391" y="7218"/>
                </a:lnTo>
                <a:lnTo>
                  <a:pt x="468063" y="16039"/>
                </a:lnTo>
                <a:lnTo>
                  <a:pt x="424004" y="28155"/>
                </a:lnTo>
                <a:lnTo>
                  <a:pt x="381349" y="43429"/>
                </a:lnTo>
                <a:lnTo>
                  <a:pt x="340234" y="61728"/>
                </a:lnTo>
                <a:lnTo>
                  <a:pt x="300792" y="82916"/>
                </a:lnTo>
                <a:lnTo>
                  <a:pt x="263159" y="106859"/>
                </a:lnTo>
                <a:lnTo>
                  <a:pt x="227471" y="133421"/>
                </a:lnTo>
                <a:lnTo>
                  <a:pt x="193862" y="162467"/>
                </a:lnTo>
                <a:lnTo>
                  <a:pt x="162467" y="193862"/>
                </a:lnTo>
                <a:lnTo>
                  <a:pt x="133421" y="227471"/>
                </a:lnTo>
                <a:lnTo>
                  <a:pt x="106859" y="263159"/>
                </a:lnTo>
                <a:lnTo>
                  <a:pt x="82916" y="300792"/>
                </a:lnTo>
                <a:lnTo>
                  <a:pt x="61728" y="340234"/>
                </a:lnTo>
                <a:lnTo>
                  <a:pt x="43429" y="381349"/>
                </a:lnTo>
                <a:lnTo>
                  <a:pt x="28155" y="424004"/>
                </a:lnTo>
                <a:lnTo>
                  <a:pt x="16039" y="468063"/>
                </a:lnTo>
                <a:lnTo>
                  <a:pt x="7218" y="513391"/>
                </a:lnTo>
                <a:lnTo>
                  <a:pt x="1827" y="559853"/>
                </a:lnTo>
                <a:lnTo>
                  <a:pt x="0" y="607313"/>
                </a:lnTo>
                <a:lnTo>
                  <a:pt x="0" y="4630674"/>
                </a:lnTo>
                <a:lnTo>
                  <a:pt x="1827" y="4678134"/>
                </a:lnTo>
                <a:lnTo>
                  <a:pt x="7218" y="4724596"/>
                </a:lnTo>
                <a:lnTo>
                  <a:pt x="16039" y="4769924"/>
                </a:lnTo>
                <a:lnTo>
                  <a:pt x="28155" y="4813983"/>
                </a:lnTo>
                <a:lnTo>
                  <a:pt x="43429" y="4856638"/>
                </a:lnTo>
                <a:lnTo>
                  <a:pt x="61728" y="4897753"/>
                </a:lnTo>
                <a:lnTo>
                  <a:pt x="82916" y="4937195"/>
                </a:lnTo>
                <a:lnTo>
                  <a:pt x="106859" y="4974828"/>
                </a:lnTo>
                <a:lnTo>
                  <a:pt x="133421" y="5010516"/>
                </a:lnTo>
                <a:lnTo>
                  <a:pt x="162467" y="5044125"/>
                </a:lnTo>
                <a:lnTo>
                  <a:pt x="193862" y="5075520"/>
                </a:lnTo>
                <a:lnTo>
                  <a:pt x="227471" y="5104566"/>
                </a:lnTo>
                <a:lnTo>
                  <a:pt x="263159" y="5131128"/>
                </a:lnTo>
                <a:lnTo>
                  <a:pt x="300792" y="5155071"/>
                </a:lnTo>
                <a:lnTo>
                  <a:pt x="340234" y="5176259"/>
                </a:lnTo>
                <a:lnTo>
                  <a:pt x="381349" y="5194558"/>
                </a:lnTo>
                <a:lnTo>
                  <a:pt x="424004" y="5209832"/>
                </a:lnTo>
                <a:lnTo>
                  <a:pt x="468063" y="5221948"/>
                </a:lnTo>
                <a:lnTo>
                  <a:pt x="513391" y="5230769"/>
                </a:lnTo>
                <a:lnTo>
                  <a:pt x="559853" y="5236160"/>
                </a:lnTo>
                <a:lnTo>
                  <a:pt x="607314" y="5237988"/>
                </a:lnTo>
                <a:lnTo>
                  <a:pt x="3036570" y="5237988"/>
                </a:lnTo>
                <a:lnTo>
                  <a:pt x="3084030" y="5236160"/>
                </a:lnTo>
                <a:lnTo>
                  <a:pt x="3130492" y="5230769"/>
                </a:lnTo>
                <a:lnTo>
                  <a:pt x="3175820" y="5221948"/>
                </a:lnTo>
                <a:lnTo>
                  <a:pt x="3219879" y="5209832"/>
                </a:lnTo>
                <a:lnTo>
                  <a:pt x="3262534" y="5194558"/>
                </a:lnTo>
                <a:lnTo>
                  <a:pt x="3303649" y="5176259"/>
                </a:lnTo>
                <a:lnTo>
                  <a:pt x="3343091" y="5155071"/>
                </a:lnTo>
                <a:lnTo>
                  <a:pt x="3380724" y="5131128"/>
                </a:lnTo>
                <a:lnTo>
                  <a:pt x="3416412" y="5104566"/>
                </a:lnTo>
                <a:lnTo>
                  <a:pt x="3450021" y="5075520"/>
                </a:lnTo>
                <a:lnTo>
                  <a:pt x="3481416" y="5044125"/>
                </a:lnTo>
                <a:lnTo>
                  <a:pt x="3510462" y="5010516"/>
                </a:lnTo>
                <a:lnTo>
                  <a:pt x="3537024" y="4974828"/>
                </a:lnTo>
                <a:lnTo>
                  <a:pt x="3560967" y="4937195"/>
                </a:lnTo>
                <a:lnTo>
                  <a:pt x="3582155" y="4897753"/>
                </a:lnTo>
                <a:lnTo>
                  <a:pt x="3600454" y="4856638"/>
                </a:lnTo>
                <a:lnTo>
                  <a:pt x="3615728" y="4813983"/>
                </a:lnTo>
                <a:lnTo>
                  <a:pt x="3627844" y="4769924"/>
                </a:lnTo>
                <a:lnTo>
                  <a:pt x="3636665" y="4724596"/>
                </a:lnTo>
                <a:lnTo>
                  <a:pt x="3642056" y="4678134"/>
                </a:lnTo>
                <a:lnTo>
                  <a:pt x="3643884" y="4630674"/>
                </a:lnTo>
                <a:lnTo>
                  <a:pt x="3643884" y="607313"/>
                </a:lnTo>
                <a:lnTo>
                  <a:pt x="3642056" y="559853"/>
                </a:lnTo>
                <a:lnTo>
                  <a:pt x="3636665" y="513391"/>
                </a:lnTo>
                <a:lnTo>
                  <a:pt x="3627844" y="468063"/>
                </a:lnTo>
                <a:lnTo>
                  <a:pt x="3615728" y="424004"/>
                </a:lnTo>
                <a:lnTo>
                  <a:pt x="3600454" y="381349"/>
                </a:lnTo>
                <a:lnTo>
                  <a:pt x="3582155" y="340234"/>
                </a:lnTo>
                <a:lnTo>
                  <a:pt x="3560967" y="300792"/>
                </a:lnTo>
                <a:lnTo>
                  <a:pt x="3537024" y="263159"/>
                </a:lnTo>
                <a:lnTo>
                  <a:pt x="3510462" y="227471"/>
                </a:lnTo>
                <a:lnTo>
                  <a:pt x="3481416" y="193862"/>
                </a:lnTo>
                <a:lnTo>
                  <a:pt x="3450021" y="162467"/>
                </a:lnTo>
                <a:lnTo>
                  <a:pt x="3416412" y="133421"/>
                </a:lnTo>
                <a:lnTo>
                  <a:pt x="3380724" y="106859"/>
                </a:lnTo>
                <a:lnTo>
                  <a:pt x="3343091" y="82916"/>
                </a:lnTo>
                <a:lnTo>
                  <a:pt x="3303649" y="61728"/>
                </a:lnTo>
                <a:lnTo>
                  <a:pt x="3262534" y="43429"/>
                </a:lnTo>
                <a:lnTo>
                  <a:pt x="3219879" y="28155"/>
                </a:lnTo>
                <a:lnTo>
                  <a:pt x="3175820" y="16039"/>
                </a:lnTo>
                <a:lnTo>
                  <a:pt x="3130492" y="7218"/>
                </a:lnTo>
                <a:lnTo>
                  <a:pt x="3084030" y="1827"/>
                </a:lnTo>
                <a:lnTo>
                  <a:pt x="3036570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37416" y="1075031"/>
            <a:ext cx="3428554" cy="4956687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65760">
              <a:lnSpc>
                <a:spcPct val="100000"/>
              </a:lnSpc>
              <a:spcBef>
                <a:spcPts val="455"/>
              </a:spcBef>
            </a:pPr>
            <a:r>
              <a:rPr sz="2000" b="1" dirty="0">
                <a:latin typeface="Calibri"/>
                <a:cs typeface="Calibri"/>
              </a:rPr>
              <a:t>Организационный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раздел</a:t>
            </a:r>
            <a:endParaRPr sz="2000">
              <a:latin typeface="Calibri"/>
              <a:cs typeface="Calibri"/>
            </a:endParaRPr>
          </a:p>
          <a:p>
            <a:pPr marL="118110">
              <a:lnSpc>
                <a:spcPts val="2055"/>
              </a:lnSpc>
              <a:spcBef>
                <a:spcPts val="320"/>
              </a:spcBef>
            </a:pPr>
            <a:r>
              <a:rPr sz="1800" b="1" dirty="0">
                <a:latin typeface="Calibri"/>
                <a:cs typeface="Calibri"/>
              </a:rPr>
              <a:t>Учебный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план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ts val="1695"/>
              </a:lnSpc>
              <a:buFont typeface="Wingdings"/>
              <a:buChar char=""/>
              <a:tabLst>
                <a:tab pos="299085" algn="l"/>
              </a:tabLst>
            </a:pPr>
            <a:r>
              <a:rPr sz="1500" dirty="0">
                <a:latin typeface="Calibri"/>
                <a:cs typeface="Calibri"/>
              </a:rPr>
              <a:t>внести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изменения</a:t>
            </a:r>
            <a:r>
              <a:rPr sz="1500" spc="-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0" dirty="0">
                <a:latin typeface="Calibri"/>
                <a:cs typeface="Calibri"/>
              </a:rPr>
              <a:t> пояснительную</a:t>
            </a:r>
            <a:endParaRPr sz="15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записку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учебного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плана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0" dirty="0">
                <a:latin typeface="Calibri"/>
                <a:cs typeface="Calibri"/>
              </a:rPr>
              <a:t> части</a:t>
            </a:r>
            <a:endParaRPr sz="1500">
              <a:latin typeface="Calibri"/>
              <a:cs typeface="Calibri"/>
            </a:endParaRPr>
          </a:p>
          <a:p>
            <a:pPr marL="299085" marR="161290">
              <a:lnSpc>
                <a:spcPct val="100000"/>
              </a:lnSpc>
            </a:pPr>
            <a:r>
              <a:rPr sz="1500" b="1" dirty="0">
                <a:latin typeface="Calibri"/>
                <a:cs typeface="Calibri"/>
              </a:rPr>
              <a:t>минимального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количества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учебных </a:t>
            </a:r>
            <a:r>
              <a:rPr sz="1500" dirty="0">
                <a:latin typeface="Calibri"/>
                <a:cs typeface="Calibri"/>
              </a:rPr>
              <a:t>занятий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за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2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учебных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года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отразить </a:t>
            </a:r>
            <a:r>
              <a:rPr sz="1500" dirty="0">
                <a:latin typeface="Calibri"/>
                <a:cs typeface="Calibri"/>
              </a:rPr>
              <a:t>объем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максимально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допустимой </a:t>
            </a:r>
            <a:r>
              <a:rPr sz="1500" dirty="0">
                <a:latin typeface="Calibri"/>
                <a:cs typeface="Calibri"/>
              </a:rPr>
              <a:t>нагрузки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течение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недели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в</a:t>
            </a:r>
            <a:endParaRPr sz="15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соответствии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с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выбранным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вариантом </a:t>
            </a:r>
            <a:r>
              <a:rPr sz="1500" spc="-20" dirty="0">
                <a:latin typeface="Calibri"/>
                <a:cs typeface="Calibri"/>
              </a:rPr>
              <a:t>ФУП;</a:t>
            </a:r>
            <a:endParaRPr sz="1500">
              <a:latin typeface="Calibri"/>
              <a:cs typeface="Calibri"/>
            </a:endParaRPr>
          </a:p>
          <a:p>
            <a:pPr marL="299085" marR="5905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скорректировать</a:t>
            </a:r>
            <a:r>
              <a:rPr sz="15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пункт</a:t>
            </a:r>
            <a:r>
              <a:rPr sz="15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о</a:t>
            </a:r>
            <a:r>
              <a:rPr sz="1500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выполнении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домашнего</a:t>
            </a:r>
            <a:r>
              <a:rPr sz="1500" spc="-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задания</a:t>
            </a:r>
            <a:endParaRPr sz="15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(продолжительность,</a:t>
            </a:r>
            <a:r>
              <a:rPr sz="15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003399"/>
                </a:solidFill>
                <a:latin typeface="Calibri"/>
                <a:cs typeface="Calibri"/>
              </a:rPr>
              <a:t>сроки</a:t>
            </a:r>
            <a:endParaRPr sz="15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выполнения,</a:t>
            </a:r>
            <a:r>
              <a:rPr sz="1500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внесение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5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20" dirty="0">
                <a:solidFill>
                  <a:srgbClr val="003399"/>
                </a:solidFill>
                <a:latin typeface="Calibri"/>
                <a:cs typeface="Calibri"/>
              </a:rPr>
              <a:t>ЭЖ..)</a:t>
            </a:r>
            <a:endParaRPr sz="1500">
              <a:latin typeface="Calibri"/>
              <a:cs typeface="Calibri"/>
            </a:endParaRPr>
          </a:p>
          <a:p>
            <a:pPr marL="113664">
              <a:lnSpc>
                <a:spcPct val="100000"/>
              </a:lnSpc>
              <a:spcBef>
                <a:spcPts val="885"/>
              </a:spcBef>
            </a:pPr>
            <a:r>
              <a:rPr sz="1500" b="1" dirty="0">
                <a:latin typeface="Calibri"/>
                <a:cs typeface="Calibri"/>
              </a:rPr>
              <a:t>Календарный</a:t>
            </a:r>
            <a:r>
              <a:rPr sz="1500" b="1" spc="-7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учебный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график</a:t>
            </a:r>
            <a:endParaRPr sz="1500">
              <a:latin typeface="Calibri"/>
              <a:cs typeface="Calibri"/>
            </a:endParaRPr>
          </a:p>
          <a:p>
            <a:pPr marL="400050" marR="1074420" lvl="1" indent="-287020">
              <a:lnSpc>
                <a:spcPct val="100000"/>
              </a:lnSpc>
              <a:buFont typeface="Wingdings"/>
              <a:buChar char=""/>
              <a:tabLst>
                <a:tab pos="400050" algn="l"/>
              </a:tabLst>
            </a:pPr>
            <a:r>
              <a:rPr sz="1500" spc="-10" dirty="0">
                <a:latin typeface="Calibri"/>
                <a:cs typeface="Calibri"/>
              </a:rPr>
              <a:t>актуализировать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новым содержанием</a:t>
            </a:r>
            <a:endParaRPr sz="1500">
              <a:latin typeface="Calibri"/>
              <a:cs typeface="Calibri"/>
            </a:endParaRPr>
          </a:p>
          <a:p>
            <a:pPr marL="113664">
              <a:lnSpc>
                <a:spcPct val="100000"/>
              </a:lnSpc>
              <a:spcBef>
                <a:spcPts val="500"/>
              </a:spcBef>
            </a:pPr>
            <a:r>
              <a:rPr sz="1500" b="1" dirty="0">
                <a:latin typeface="Calibri"/>
                <a:cs typeface="Calibri"/>
              </a:rPr>
              <a:t>План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внеурочной</a:t>
            </a:r>
            <a:r>
              <a:rPr sz="1500" b="1" spc="-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деятельности</a:t>
            </a:r>
            <a:endParaRPr sz="1500">
              <a:latin typeface="Calibri"/>
              <a:cs typeface="Calibri"/>
            </a:endParaRPr>
          </a:p>
          <a:p>
            <a:pPr marL="400050" marR="477520" lvl="1" indent="-287020">
              <a:lnSpc>
                <a:spcPct val="100000"/>
              </a:lnSpc>
              <a:buFont typeface="Wingdings"/>
              <a:buChar char=""/>
              <a:tabLst>
                <a:tab pos="400050" algn="l"/>
              </a:tabLst>
            </a:pPr>
            <a:r>
              <a:rPr sz="1500" spc="-10" dirty="0">
                <a:latin typeface="Calibri"/>
                <a:cs typeface="Calibri"/>
              </a:rPr>
              <a:t>актуализировать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обновленным содержанием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7942" y="954382"/>
            <a:ext cx="2788557" cy="4051603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sz="2000" b="1" spc="-10" dirty="0">
                <a:latin typeface="Calibri"/>
                <a:cs typeface="Calibri"/>
              </a:rPr>
              <a:t>Содержательный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раздел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1500" b="1" dirty="0">
                <a:latin typeface="Calibri"/>
                <a:cs typeface="Calibri"/>
              </a:rPr>
              <a:t>Синхронизировать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рабочие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500" b="1" dirty="0">
                <a:latin typeface="Calibri"/>
                <a:cs typeface="Calibri"/>
              </a:rPr>
              <a:t>программы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с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их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обновленной </a:t>
            </a:r>
            <a:r>
              <a:rPr sz="1500" b="1" dirty="0">
                <a:latin typeface="Calibri"/>
                <a:cs typeface="Calibri"/>
              </a:rPr>
              <a:t>версией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учебным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предметам: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«Русский</a:t>
            </a:r>
            <a:r>
              <a:rPr sz="1500" spc="-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язык»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«Литература»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«История»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«Обществознание»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0000"/>
                </a:solidFill>
                <a:latin typeface="Calibri"/>
                <a:cs typeface="Calibri"/>
              </a:rPr>
              <a:t>«Математика»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«География»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FF0000"/>
                </a:solidFill>
                <a:latin typeface="Calibri"/>
                <a:cs typeface="Calibri"/>
              </a:rPr>
              <a:t>«Физика»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«Биология»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spc="-35" dirty="0">
                <a:solidFill>
                  <a:srgbClr val="003399"/>
                </a:solidFill>
                <a:latin typeface="Calibri"/>
                <a:cs typeface="Calibri"/>
              </a:rPr>
              <a:t>«Труд</a:t>
            </a:r>
            <a:r>
              <a:rPr sz="15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(технология)»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«Физическая</a:t>
            </a:r>
            <a:r>
              <a:rPr sz="1500" spc="-7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культура»</a:t>
            </a:r>
            <a:endParaRPr sz="1500">
              <a:latin typeface="Calibri"/>
              <a:cs typeface="Calibri"/>
            </a:endParaRPr>
          </a:p>
          <a:p>
            <a:pPr marL="12700" marR="89535">
              <a:lnSpc>
                <a:spcPct val="100000"/>
              </a:lnSpc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«Основы</a:t>
            </a:r>
            <a:r>
              <a:rPr sz="15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безопасности</a:t>
            </a:r>
            <a:r>
              <a:rPr sz="15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5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10" dirty="0">
                <a:solidFill>
                  <a:srgbClr val="003399"/>
                </a:solidFill>
                <a:latin typeface="Calibri"/>
                <a:cs typeface="Calibri"/>
              </a:rPr>
              <a:t>защиты Родины»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57371" y="5113442"/>
            <a:ext cx="2779033" cy="574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805" marR="5080" indent="-3327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Поурочное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планирование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50" dirty="0">
                <a:latin typeface="Calibri"/>
                <a:cs typeface="Calibri"/>
              </a:rPr>
              <a:t>– </a:t>
            </a:r>
            <a:r>
              <a:rPr sz="1800" b="1" dirty="0">
                <a:latin typeface="Calibri"/>
                <a:cs typeface="Calibri"/>
              </a:rPr>
              <a:t>в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соответствии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ФРП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0590" y="117426"/>
            <a:ext cx="1097137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Нормативная</a:t>
            </a:r>
            <a:r>
              <a:rPr sz="2800" spc="-90" dirty="0"/>
              <a:t> </a:t>
            </a:r>
            <a:r>
              <a:rPr sz="2800" dirty="0"/>
              <a:t>основа</a:t>
            </a:r>
            <a:r>
              <a:rPr sz="2800" spc="-105" dirty="0"/>
              <a:t> </a:t>
            </a:r>
            <a:r>
              <a:rPr sz="2800" dirty="0"/>
              <a:t>формирования</a:t>
            </a:r>
            <a:r>
              <a:rPr sz="2800" spc="-85" dirty="0"/>
              <a:t> </a:t>
            </a:r>
            <a:r>
              <a:rPr sz="2800" dirty="0"/>
              <a:t>учебного</a:t>
            </a:r>
            <a:r>
              <a:rPr sz="2800" spc="-125" dirty="0"/>
              <a:t> </a:t>
            </a:r>
            <a:r>
              <a:rPr sz="2800" dirty="0"/>
              <a:t>плана</a:t>
            </a:r>
            <a:r>
              <a:rPr sz="2800" spc="-90" dirty="0"/>
              <a:t> </a:t>
            </a:r>
            <a:r>
              <a:rPr sz="2800" spc="-10" dirty="0"/>
              <a:t>профиля</a:t>
            </a:r>
            <a:endParaRPr sz="28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1332" y="268287"/>
            <a:ext cx="4680611" cy="2096620"/>
            <a:chOff x="21335" y="268224"/>
            <a:chExt cx="4681220" cy="2096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35" y="268224"/>
              <a:ext cx="4680966" cy="209613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9288" y="608076"/>
              <a:ext cx="3945890" cy="1437640"/>
            </a:xfrm>
            <a:custGeom>
              <a:avLst/>
              <a:gdLst/>
              <a:ahLst/>
              <a:cxnLst/>
              <a:rect l="l" t="t" r="r" b="b"/>
              <a:pathLst>
                <a:path w="3945890" h="1437639">
                  <a:moveTo>
                    <a:pt x="3854958" y="0"/>
                  </a:moveTo>
                  <a:lnTo>
                    <a:pt x="90728" y="0"/>
                  </a:lnTo>
                  <a:lnTo>
                    <a:pt x="55410" y="7131"/>
                  </a:lnTo>
                  <a:lnTo>
                    <a:pt x="26571" y="26574"/>
                  </a:lnTo>
                  <a:lnTo>
                    <a:pt x="7129" y="55399"/>
                  </a:lnTo>
                  <a:lnTo>
                    <a:pt x="0" y="90677"/>
                  </a:lnTo>
                  <a:lnTo>
                    <a:pt x="0" y="1346453"/>
                  </a:lnTo>
                  <a:lnTo>
                    <a:pt x="7129" y="1381732"/>
                  </a:lnTo>
                  <a:lnTo>
                    <a:pt x="26571" y="1410557"/>
                  </a:lnTo>
                  <a:lnTo>
                    <a:pt x="55410" y="1430000"/>
                  </a:lnTo>
                  <a:lnTo>
                    <a:pt x="90728" y="1437131"/>
                  </a:lnTo>
                  <a:lnTo>
                    <a:pt x="3854958" y="1437131"/>
                  </a:lnTo>
                  <a:lnTo>
                    <a:pt x="3890236" y="1430000"/>
                  </a:lnTo>
                  <a:lnTo>
                    <a:pt x="3919061" y="1410557"/>
                  </a:lnTo>
                  <a:lnTo>
                    <a:pt x="3938504" y="1381732"/>
                  </a:lnTo>
                  <a:lnTo>
                    <a:pt x="3945636" y="1346453"/>
                  </a:lnTo>
                  <a:lnTo>
                    <a:pt x="3945636" y="90677"/>
                  </a:lnTo>
                  <a:lnTo>
                    <a:pt x="3938504" y="55399"/>
                  </a:lnTo>
                  <a:lnTo>
                    <a:pt x="3919061" y="26574"/>
                  </a:lnTo>
                  <a:lnTo>
                    <a:pt x="3890236" y="7131"/>
                  </a:lnTo>
                  <a:lnTo>
                    <a:pt x="3854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4468" y="647700"/>
              <a:ext cx="431291" cy="40538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52327" y="669953"/>
            <a:ext cx="3161888" cy="12144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Calibri"/>
                <a:cs typeface="Calibri"/>
              </a:rPr>
              <a:t>Приказ</a:t>
            </a:r>
            <a:r>
              <a:rPr sz="1300" spc="-10" dirty="0">
                <a:latin typeface="Calibri"/>
                <a:cs typeface="Calibri"/>
              </a:rPr>
              <a:t> Министерства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образования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и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науки Российской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Федерации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от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17.05.2012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№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413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«Об</a:t>
            </a:r>
            <a:r>
              <a:rPr sz="1300" spc="-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утверждении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федерального</a:t>
            </a:r>
            <a:endParaRPr sz="1300">
              <a:latin typeface="Calibri"/>
              <a:cs typeface="Calibri"/>
            </a:endParaRPr>
          </a:p>
          <a:p>
            <a:pPr marL="12700" marR="16383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государственного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образовательного </a:t>
            </a:r>
            <a:r>
              <a:rPr sz="1300" dirty="0">
                <a:latin typeface="Calibri"/>
                <a:cs typeface="Calibri"/>
              </a:rPr>
              <a:t>стандарта</a:t>
            </a:r>
            <a:r>
              <a:rPr sz="1300" spc="-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среднего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общего</a:t>
            </a:r>
            <a:r>
              <a:rPr sz="1300" spc="-7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образования» </a:t>
            </a:r>
            <a:r>
              <a:rPr sz="1300" b="1" dirty="0">
                <a:latin typeface="Calibri"/>
                <a:cs typeface="Calibri"/>
              </a:rPr>
              <a:t>(ред.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от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12.08.2022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№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spc="-20" dirty="0">
                <a:latin typeface="Calibri"/>
                <a:cs typeface="Calibri"/>
              </a:rPr>
              <a:t>732)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784736" y="237798"/>
            <a:ext cx="4778388" cy="2124567"/>
            <a:chOff x="4785359" y="237743"/>
            <a:chExt cx="4779010" cy="212407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85359" y="237743"/>
              <a:ext cx="4778628" cy="21236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164835" y="577595"/>
              <a:ext cx="4040504" cy="1464945"/>
            </a:xfrm>
            <a:custGeom>
              <a:avLst/>
              <a:gdLst/>
              <a:ahLst/>
              <a:cxnLst/>
              <a:rect l="l" t="t" r="r" b="b"/>
              <a:pathLst>
                <a:path w="4040504" h="1464945">
                  <a:moveTo>
                    <a:pt x="3947667" y="0"/>
                  </a:moveTo>
                  <a:lnTo>
                    <a:pt x="92456" y="0"/>
                  </a:lnTo>
                  <a:lnTo>
                    <a:pt x="56471" y="7266"/>
                  </a:lnTo>
                  <a:lnTo>
                    <a:pt x="27082" y="27082"/>
                  </a:lnTo>
                  <a:lnTo>
                    <a:pt x="7266" y="56471"/>
                  </a:lnTo>
                  <a:lnTo>
                    <a:pt x="0" y="92455"/>
                  </a:lnTo>
                  <a:lnTo>
                    <a:pt x="0" y="1372107"/>
                  </a:lnTo>
                  <a:lnTo>
                    <a:pt x="7266" y="1408092"/>
                  </a:lnTo>
                  <a:lnTo>
                    <a:pt x="27082" y="1437481"/>
                  </a:lnTo>
                  <a:lnTo>
                    <a:pt x="56471" y="1457297"/>
                  </a:lnTo>
                  <a:lnTo>
                    <a:pt x="92456" y="1464563"/>
                  </a:lnTo>
                  <a:lnTo>
                    <a:pt x="3947667" y="1464563"/>
                  </a:lnTo>
                  <a:lnTo>
                    <a:pt x="3983652" y="1457297"/>
                  </a:lnTo>
                  <a:lnTo>
                    <a:pt x="4013041" y="1437481"/>
                  </a:lnTo>
                  <a:lnTo>
                    <a:pt x="4032857" y="1408092"/>
                  </a:lnTo>
                  <a:lnTo>
                    <a:pt x="4040124" y="1372107"/>
                  </a:lnTo>
                  <a:lnTo>
                    <a:pt x="4040124" y="92455"/>
                  </a:lnTo>
                  <a:lnTo>
                    <a:pt x="4032857" y="56471"/>
                  </a:lnTo>
                  <a:lnTo>
                    <a:pt x="4013041" y="27082"/>
                  </a:lnTo>
                  <a:lnTo>
                    <a:pt x="3983652" y="7266"/>
                  </a:lnTo>
                  <a:lnTo>
                    <a:pt x="39476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10600" y="702563"/>
              <a:ext cx="435864" cy="391667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459274" y="776658"/>
            <a:ext cx="3090143" cy="8180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Calibri"/>
                <a:cs typeface="Calibri"/>
              </a:rPr>
              <a:t>Приказ</a:t>
            </a:r>
            <a:r>
              <a:rPr sz="1300" spc="-10" dirty="0">
                <a:latin typeface="Calibri"/>
                <a:cs typeface="Calibri"/>
              </a:rPr>
              <a:t> Минпросвещения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России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от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300" b="1" dirty="0">
                <a:latin typeface="Calibri"/>
                <a:cs typeface="Calibri"/>
              </a:rPr>
              <a:t>18.05.2023 №</a:t>
            </a:r>
            <a:r>
              <a:rPr sz="1300" b="1" spc="-1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371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«Об</a:t>
            </a:r>
            <a:r>
              <a:rPr sz="1300" spc="-10" dirty="0">
                <a:latin typeface="Calibri"/>
                <a:cs typeface="Calibri"/>
              </a:rPr>
              <a:t> утверждении федеральной</a:t>
            </a:r>
            <a:r>
              <a:rPr sz="1300" spc="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образовательной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программы </a:t>
            </a:r>
            <a:r>
              <a:rPr sz="1300" dirty="0">
                <a:latin typeface="Calibri"/>
                <a:cs typeface="Calibri"/>
              </a:rPr>
              <a:t>среднего</a:t>
            </a:r>
            <a:r>
              <a:rPr sz="1300" spc="-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общего</a:t>
            </a:r>
            <a:r>
              <a:rPr sz="1300" spc="-5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образования»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2328" y="2506798"/>
            <a:ext cx="1735863" cy="299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18.3.1.</a:t>
            </a:r>
            <a:r>
              <a:rPr sz="1800" b="1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ФГОС</a:t>
            </a:r>
            <a:r>
              <a:rPr sz="1800" b="1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3399"/>
                </a:solidFill>
                <a:latin typeface="Calibri"/>
                <a:cs typeface="Calibri"/>
              </a:rPr>
              <a:t>СОО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27973" y="2394147"/>
            <a:ext cx="6548537" cy="1580881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710"/>
              </a:spcBef>
            </a:pP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131.</a:t>
            </a:r>
            <a:r>
              <a:rPr sz="18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ФОП</a:t>
            </a:r>
            <a:r>
              <a:rPr sz="18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003399"/>
                </a:solidFill>
                <a:latin typeface="Calibri"/>
                <a:cs typeface="Calibri"/>
              </a:rPr>
              <a:t>СОО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84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spc="-10" dirty="0">
                <a:latin typeface="Calibri"/>
                <a:cs typeface="Calibri"/>
              </a:rPr>
              <a:t>Образовательная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организация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обеспечивает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реализацию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планов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одного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или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нескольких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профилей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обучения: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естественно-научного,</a:t>
            </a:r>
            <a:r>
              <a:rPr sz="1400" i="1" spc="-3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гуманитарного,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400" i="1" spc="-10" dirty="0">
                <a:latin typeface="Calibri"/>
                <a:cs typeface="Calibri"/>
              </a:rPr>
              <a:t>социально-экономического,</a:t>
            </a:r>
            <a:r>
              <a:rPr sz="1400" i="1" spc="3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технологического,</a:t>
            </a:r>
            <a:r>
              <a:rPr sz="1400" i="1" spc="3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универсального</a:t>
            </a:r>
            <a:endParaRPr sz="1400">
              <a:latin typeface="Calibri"/>
              <a:cs typeface="Calibri"/>
            </a:endParaRPr>
          </a:p>
          <a:p>
            <a:pPr marL="299085" marR="287020" indent="-287020">
              <a:lnSpc>
                <a:spcPct val="100000"/>
              </a:lnSpc>
              <a:spcBef>
                <a:spcPts val="58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интересах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обучающихся,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участием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обучающихся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их</a:t>
            </a:r>
            <a:r>
              <a:rPr sz="1400" spc="-10" dirty="0">
                <a:latin typeface="Calibri"/>
                <a:cs typeface="Calibri"/>
              </a:rPr>
              <a:t> родителей (законных представителей) </a:t>
            </a:r>
            <a:r>
              <a:rPr sz="1400" dirty="0">
                <a:latin typeface="Calibri"/>
                <a:cs typeface="Calibri"/>
              </a:rPr>
              <a:t>могут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разрабатываться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индивидуальные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учебные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планы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27973" y="6132573"/>
            <a:ext cx="6479966" cy="666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spc="-10" dirty="0">
                <a:latin typeface="Calibri"/>
                <a:cs typeface="Calibri"/>
              </a:rPr>
              <a:t>Учебный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определяет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количество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занятий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года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одного обучающегося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менее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2312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более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2516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(не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более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37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в </a:t>
            </a:r>
            <a:r>
              <a:rPr sz="1400" spc="-10" dirty="0">
                <a:latin typeface="Calibri"/>
                <a:cs typeface="Calibri"/>
              </a:rPr>
              <a:t>неделю).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27973" y="4073197"/>
            <a:ext cx="6702822" cy="19473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40259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При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проектировании </a:t>
            </a:r>
            <a:r>
              <a:rPr sz="1400" dirty="0">
                <a:latin typeface="Calibri"/>
                <a:cs typeface="Calibri"/>
              </a:rPr>
              <a:t>учебного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профиля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следует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учитывать, </a:t>
            </a:r>
            <a:r>
              <a:rPr sz="1400" dirty="0">
                <a:latin typeface="Calibri"/>
                <a:cs typeface="Calibri"/>
              </a:rPr>
              <a:t>что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профиль </a:t>
            </a:r>
            <a:r>
              <a:rPr sz="1400" dirty="0">
                <a:latin typeface="Calibri"/>
                <a:cs typeface="Calibri"/>
              </a:rPr>
              <a:t>является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способом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введения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обучающихся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или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иную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общественно-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производственную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практику;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это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комплексное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понятие,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ограниченное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ни</a:t>
            </a:r>
            <a:endParaRPr sz="1400">
              <a:latin typeface="Calibri"/>
              <a:cs typeface="Calibri"/>
            </a:endParaRPr>
          </a:p>
          <a:p>
            <a:pPr marL="299085" marR="508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рамками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учебного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плана,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заданным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набором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предметов,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изучаемых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на </a:t>
            </a:r>
            <a:r>
              <a:rPr sz="1400" dirty="0">
                <a:latin typeface="Calibri"/>
                <a:cs typeface="Calibri"/>
              </a:rPr>
              <a:t>базовом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или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углубленном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уровне,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ни</a:t>
            </a:r>
            <a:r>
              <a:rPr sz="1400" spc="-10" dirty="0">
                <a:latin typeface="Calibri"/>
                <a:cs typeface="Calibri"/>
              </a:rPr>
              <a:t> образовательным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пространством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школы.</a:t>
            </a:r>
            <a:endParaRPr sz="1400">
              <a:latin typeface="Calibri"/>
              <a:cs typeface="Calibri"/>
            </a:endParaRPr>
          </a:p>
          <a:p>
            <a:pPr marL="299085" marR="544195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Учебный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план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профиля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строится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ориентацией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будущую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сферу профессиональной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деятельности,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учетом </a:t>
            </a:r>
            <a:r>
              <a:rPr sz="1400" b="1" spc="-10" dirty="0">
                <a:latin typeface="Calibri"/>
                <a:cs typeface="Calibri"/>
              </a:rPr>
              <a:t>предполагаемого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продолжения </a:t>
            </a:r>
            <a:r>
              <a:rPr sz="1400" b="1" dirty="0">
                <a:latin typeface="Calibri"/>
                <a:cs typeface="Calibri"/>
              </a:rPr>
              <a:t>образования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обучающихся,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для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чего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необходимо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изучить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намерения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0" dirty="0">
                <a:latin typeface="Calibri"/>
                <a:cs typeface="Calibri"/>
              </a:rPr>
              <a:t>и </a:t>
            </a:r>
            <a:r>
              <a:rPr sz="1400" b="1" spc="-10" dirty="0">
                <a:latin typeface="Calibri"/>
                <a:cs typeface="Calibri"/>
              </a:rPr>
              <a:t>предпочтения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обучающихся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их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родителей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(законных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представителей).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276898" y="1892433"/>
            <a:ext cx="1667293" cy="360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Напоминаем!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8270" y="2840632"/>
            <a:ext cx="4053947" cy="27908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00" marR="704215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317500" algn="l"/>
              </a:tabLst>
            </a:pPr>
            <a:r>
              <a:rPr sz="1400" dirty="0">
                <a:latin typeface="Calibri"/>
                <a:cs typeface="Calibri"/>
              </a:rPr>
              <a:t>ООП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может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включать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как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один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так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 </a:t>
            </a:r>
            <a:r>
              <a:rPr sz="1400" b="1" spc="-10" dirty="0">
                <a:latin typeface="Calibri"/>
                <a:cs typeface="Calibri"/>
              </a:rPr>
              <a:t>несколько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планов,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том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числе </a:t>
            </a:r>
            <a:r>
              <a:rPr sz="1400" dirty="0">
                <a:latin typeface="Calibri"/>
                <a:cs typeface="Calibri"/>
              </a:rPr>
              <a:t>учебные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планы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различных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профилей</a:t>
            </a:r>
            <a:endParaRPr sz="1400">
              <a:latin typeface="Calibri"/>
              <a:cs typeface="Calibri"/>
            </a:endParaRPr>
          </a:p>
          <a:p>
            <a:pPr marL="3175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обучения</a:t>
            </a:r>
            <a:endParaRPr sz="1400">
              <a:latin typeface="Calibri"/>
              <a:cs typeface="Calibri"/>
            </a:endParaRPr>
          </a:p>
          <a:p>
            <a:pPr marL="299085" marR="166370" indent="-287020">
              <a:lnSpc>
                <a:spcPct val="100000"/>
              </a:lnSpc>
              <a:spcBef>
                <a:spcPts val="790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dirty="0">
                <a:latin typeface="Calibri"/>
                <a:cs typeface="Calibri"/>
              </a:rPr>
              <a:t>Учебный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план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формируется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учетом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профиля получаемой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специальности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счет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введения </a:t>
            </a:r>
            <a:r>
              <a:rPr sz="1400" dirty="0">
                <a:latin typeface="Calibri"/>
                <a:cs typeface="Calibri"/>
              </a:rPr>
              <a:t>профильных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предметов,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соответствующих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по </a:t>
            </a:r>
            <a:r>
              <a:rPr sz="1400" spc="-10" dirty="0">
                <a:latin typeface="Calibri"/>
                <a:cs typeface="Calibri"/>
              </a:rPr>
              <a:t>содержанию,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целям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задачам,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требованиям </a:t>
            </a:r>
            <a:r>
              <a:rPr sz="1400" dirty="0">
                <a:latin typeface="Calibri"/>
                <a:cs typeface="Calibri"/>
              </a:rPr>
              <a:t>пунктов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7.1.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8.1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Стандарта</a:t>
            </a:r>
            <a:endParaRPr sz="1400">
              <a:latin typeface="Calibri"/>
              <a:cs typeface="Calibri"/>
            </a:endParaRPr>
          </a:p>
          <a:p>
            <a:pPr marL="316230" marR="5080" indent="-285750" algn="just">
              <a:lnSpc>
                <a:spcPct val="100000"/>
              </a:lnSpc>
              <a:spcBef>
                <a:spcPts val="810"/>
              </a:spcBef>
              <a:buFont typeface="Wingdings"/>
              <a:buChar char=""/>
              <a:tabLst>
                <a:tab pos="317500" algn="l"/>
              </a:tabLst>
            </a:pPr>
            <a:r>
              <a:rPr sz="1400" spc="-10" dirty="0">
                <a:latin typeface="Calibri"/>
                <a:cs typeface="Calibri"/>
              </a:rPr>
              <a:t>Количество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занятий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за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года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одного 	обучающегося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менее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2312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более 	</a:t>
            </a:r>
            <a:r>
              <a:rPr sz="1400" b="1" dirty="0">
                <a:latin typeface="Calibri"/>
                <a:cs typeface="Calibri"/>
              </a:rPr>
              <a:t>2516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(37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621303" y="2147813"/>
            <a:ext cx="518092" cy="304871"/>
            <a:chOff x="5622035" y="2147316"/>
            <a:chExt cx="518159" cy="304800"/>
          </a:xfrm>
        </p:grpSpPr>
        <p:sp>
          <p:nvSpPr>
            <p:cNvPr id="20" name="object 20"/>
            <p:cNvSpPr/>
            <p:nvPr/>
          </p:nvSpPr>
          <p:spPr>
            <a:xfrm>
              <a:off x="5628131" y="2153412"/>
              <a:ext cx="506095" cy="292735"/>
            </a:xfrm>
            <a:custGeom>
              <a:avLst/>
              <a:gdLst/>
              <a:ahLst/>
              <a:cxnLst/>
              <a:rect l="l" t="t" r="r" b="b"/>
              <a:pathLst>
                <a:path w="506095" h="292735">
                  <a:moveTo>
                    <a:pt x="379476" y="0"/>
                  </a:moveTo>
                  <a:lnTo>
                    <a:pt x="126492" y="0"/>
                  </a:lnTo>
                  <a:lnTo>
                    <a:pt x="126492" y="146303"/>
                  </a:lnTo>
                  <a:lnTo>
                    <a:pt x="0" y="146303"/>
                  </a:lnTo>
                  <a:lnTo>
                    <a:pt x="252984" y="292607"/>
                  </a:lnTo>
                  <a:lnTo>
                    <a:pt x="505968" y="146303"/>
                  </a:lnTo>
                  <a:lnTo>
                    <a:pt x="379476" y="146303"/>
                  </a:lnTo>
                  <a:lnTo>
                    <a:pt x="379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28131" y="2153412"/>
              <a:ext cx="506095" cy="292735"/>
            </a:xfrm>
            <a:custGeom>
              <a:avLst/>
              <a:gdLst/>
              <a:ahLst/>
              <a:cxnLst/>
              <a:rect l="l" t="t" r="r" b="b"/>
              <a:pathLst>
                <a:path w="506095" h="292735">
                  <a:moveTo>
                    <a:pt x="0" y="146303"/>
                  </a:moveTo>
                  <a:lnTo>
                    <a:pt x="126492" y="146303"/>
                  </a:lnTo>
                  <a:lnTo>
                    <a:pt x="126492" y="0"/>
                  </a:lnTo>
                  <a:lnTo>
                    <a:pt x="379476" y="0"/>
                  </a:lnTo>
                  <a:lnTo>
                    <a:pt x="379476" y="146303"/>
                  </a:lnTo>
                  <a:lnTo>
                    <a:pt x="505968" y="146303"/>
                  </a:lnTo>
                  <a:lnTo>
                    <a:pt x="252984" y="292607"/>
                  </a:lnTo>
                  <a:lnTo>
                    <a:pt x="0" y="146303"/>
                  </a:lnTo>
                  <a:close/>
                </a:path>
              </a:pathLst>
            </a:custGeom>
            <a:ln w="12191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29518" y="2153910"/>
            <a:ext cx="509204" cy="306776"/>
            <a:chOff x="929639" y="2153411"/>
            <a:chExt cx="509270" cy="306705"/>
          </a:xfrm>
        </p:grpSpPr>
        <p:sp>
          <p:nvSpPr>
            <p:cNvPr id="23" name="object 23"/>
            <p:cNvSpPr/>
            <p:nvPr/>
          </p:nvSpPr>
          <p:spPr>
            <a:xfrm>
              <a:off x="935735" y="2159507"/>
              <a:ext cx="497205" cy="294640"/>
            </a:xfrm>
            <a:custGeom>
              <a:avLst/>
              <a:gdLst/>
              <a:ahLst/>
              <a:cxnLst/>
              <a:rect l="l" t="t" r="r" b="b"/>
              <a:pathLst>
                <a:path w="497205" h="294639">
                  <a:moveTo>
                    <a:pt x="372618" y="0"/>
                  </a:moveTo>
                  <a:lnTo>
                    <a:pt x="124205" y="0"/>
                  </a:lnTo>
                  <a:lnTo>
                    <a:pt x="124205" y="147065"/>
                  </a:lnTo>
                  <a:lnTo>
                    <a:pt x="0" y="147065"/>
                  </a:lnTo>
                  <a:lnTo>
                    <a:pt x="248411" y="294131"/>
                  </a:lnTo>
                  <a:lnTo>
                    <a:pt x="496823" y="147065"/>
                  </a:lnTo>
                  <a:lnTo>
                    <a:pt x="372618" y="147065"/>
                  </a:lnTo>
                  <a:lnTo>
                    <a:pt x="372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5735" y="2159507"/>
              <a:ext cx="497205" cy="294640"/>
            </a:xfrm>
            <a:custGeom>
              <a:avLst/>
              <a:gdLst/>
              <a:ahLst/>
              <a:cxnLst/>
              <a:rect l="l" t="t" r="r" b="b"/>
              <a:pathLst>
                <a:path w="497205" h="294639">
                  <a:moveTo>
                    <a:pt x="0" y="147065"/>
                  </a:moveTo>
                  <a:lnTo>
                    <a:pt x="124205" y="147065"/>
                  </a:lnTo>
                  <a:lnTo>
                    <a:pt x="124205" y="0"/>
                  </a:lnTo>
                  <a:lnTo>
                    <a:pt x="372618" y="0"/>
                  </a:lnTo>
                  <a:lnTo>
                    <a:pt x="372618" y="147065"/>
                  </a:lnTo>
                  <a:lnTo>
                    <a:pt x="496823" y="147065"/>
                  </a:lnTo>
                  <a:lnTo>
                    <a:pt x="248411" y="294131"/>
                  </a:lnTo>
                  <a:lnTo>
                    <a:pt x="0" y="147065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2598" y="333450"/>
            <a:ext cx="10971372" cy="580979"/>
          </a:xfrm>
          <a:prstGeom prst="rect">
            <a:avLst/>
          </a:prstGeom>
        </p:spPr>
        <p:txBody>
          <a:bodyPr vert="horz" wrap="square" lIns="0" tIns="148640" rIns="0" bIns="0" rtlCol="0">
            <a:spAutoFit/>
          </a:bodyPr>
          <a:lstStyle/>
          <a:p>
            <a:pPr marL="786765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Профильное</a:t>
            </a:r>
            <a:r>
              <a:rPr sz="2800" spc="-90" dirty="0"/>
              <a:t> </a:t>
            </a:r>
            <a:r>
              <a:rPr sz="2800" dirty="0"/>
              <a:t>обучение</a:t>
            </a:r>
            <a:r>
              <a:rPr sz="2800" spc="-105" dirty="0"/>
              <a:t> </a:t>
            </a:r>
            <a:r>
              <a:rPr sz="2800" dirty="0"/>
              <a:t>на</a:t>
            </a:r>
            <a:r>
              <a:rPr sz="2800" spc="-95" dirty="0"/>
              <a:t> </a:t>
            </a:r>
            <a:r>
              <a:rPr sz="2800" dirty="0"/>
              <a:t>уровне</a:t>
            </a:r>
            <a:r>
              <a:rPr sz="2800" spc="-95" dirty="0"/>
              <a:t> </a:t>
            </a:r>
            <a:r>
              <a:rPr sz="2800" dirty="0"/>
              <a:t>среднего</a:t>
            </a:r>
            <a:r>
              <a:rPr sz="2800" spc="-110" dirty="0"/>
              <a:t> </a:t>
            </a:r>
            <a:r>
              <a:rPr sz="2800" dirty="0"/>
              <a:t>общего</a:t>
            </a:r>
            <a:r>
              <a:rPr sz="2800" spc="-110" dirty="0"/>
              <a:t> </a:t>
            </a:r>
            <a:r>
              <a:rPr sz="2800" spc="-10" dirty="0"/>
              <a:t>образования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707673" y="5839592"/>
            <a:ext cx="1154915" cy="3315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ФГОС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СОО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9697" y="5839592"/>
            <a:ext cx="1078090" cy="33154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libri"/>
                <a:cs typeface="Calibri"/>
              </a:rPr>
              <a:t>ФОП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СОО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62676" y="1594192"/>
            <a:ext cx="3879345" cy="4226904"/>
            <a:chOff x="1062814" y="1593823"/>
            <a:chExt cx="3879850" cy="42259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814" y="1593823"/>
              <a:ext cx="3879380" cy="42257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09116" y="1885188"/>
              <a:ext cx="3366770" cy="3663950"/>
            </a:xfrm>
            <a:custGeom>
              <a:avLst/>
              <a:gdLst/>
              <a:ahLst/>
              <a:cxnLst/>
              <a:rect l="l" t="t" r="r" b="b"/>
              <a:pathLst>
                <a:path w="3366770" h="3663950">
                  <a:moveTo>
                    <a:pt x="3154045" y="0"/>
                  </a:moveTo>
                  <a:lnTo>
                    <a:pt x="212471" y="0"/>
                  </a:lnTo>
                  <a:lnTo>
                    <a:pt x="163752" y="5611"/>
                  </a:lnTo>
                  <a:lnTo>
                    <a:pt x="119030" y="21595"/>
                  </a:lnTo>
                  <a:lnTo>
                    <a:pt x="79579" y="46676"/>
                  </a:lnTo>
                  <a:lnTo>
                    <a:pt x="46676" y="79579"/>
                  </a:lnTo>
                  <a:lnTo>
                    <a:pt x="21595" y="119030"/>
                  </a:lnTo>
                  <a:lnTo>
                    <a:pt x="5611" y="163752"/>
                  </a:lnTo>
                  <a:lnTo>
                    <a:pt x="0" y="212471"/>
                  </a:lnTo>
                  <a:lnTo>
                    <a:pt x="0" y="3451225"/>
                  </a:lnTo>
                  <a:lnTo>
                    <a:pt x="5611" y="3499943"/>
                  </a:lnTo>
                  <a:lnTo>
                    <a:pt x="21595" y="3544665"/>
                  </a:lnTo>
                  <a:lnTo>
                    <a:pt x="46676" y="3584116"/>
                  </a:lnTo>
                  <a:lnTo>
                    <a:pt x="79579" y="3617019"/>
                  </a:lnTo>
                  <a:lnTo>
                    <a:pt x="119030" y="3642100"/>
                  </a:lnTo>
                  <a:lnTo>
                    <a:pt x="163752" y="3658084"/>
                  </a:lnTo>
                  <a:lnTo>
                    <a:pt x="212471" y="3663696"/>
                  </a:lnTo>
                  <a:lnTo>
                    <a:pt x="3154045" y="3663696"/>
                  </a:lnTo>
                  <a:lnTo>
                    <a:pt x="3202763" y="3658084"/>
                  </a:lnTo>
                  <a:lnTo>
                    <a:pt x="3247485" y="3642100"/>
                  </a:lnTo>
                  <a:lnTo>
                    <a:pt x="3286936" y="3617019"/>
                  </a:lnTo>
                  <a:lnTo>
                    <a:pt x="3319839" y="3584116"/>
                  </a:lnTo>
                  <a:lnTo>
                    <a:pt x="3344920" y="3544665"/>
                  </a:lnTo>
                  <a:lnTo>
                    <a:pt x="3360904" y="3499943"/>
                  </a:lnTo>
                  <a:lnTo>
                    <a:pt x="3366516" y="3451225"/>
                  </a:lnTo>
                  <a:lnTo>
                    <a:pt x="3366516" y="212471"/>
                  </a:lnTo>
                  <a:lnTo>
                    <a:pt x="3360904" y="163752"/>
                  </a:lnTo>
                  <a:lnTo>
                    <a:pt x="3344920" y="119030"/>
                  </a:lnTo>
                  <a:lnTo>
                    <a:pt x="3319839" y="79579"/>
                  </a:lnTo>
                  <a:lnTo>
                    <a:pt x="3286936" y="46676"/>
                  </a:lnTo>
                  <a:lnTo>
                    <a:pt x="3247485" y="21595"/>
                  </a:lnTo>
                  <a:lnTo>
                    <a:pt x="3202763" y="5611"/>
                  </a:lnTo>
                  <a:lnTo>
                    <a:pt x="31540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22086" y="3985420"/>
            <a:ext cx="15701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УНИВЕРСАЛЬНЫЙ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24118" y="2176267"/>
            <a:ext cx="148570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ГУМАНИТАРНЫЙ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24119" y="2651865"/>
            <a:ext cx="27993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Calibri"/>
                <a:cs typeface="Calibri"/>
              </a:rPr>
              <a:t>СОЦИАЛЬНО-</a:t>
            </a:r>
            <a:r>
              <a:rPr sz="1600" spc="-10" dirty="0">
                <a:latin typeface="Calibri"/>
                <a:cs typeface="Calibri"/>
              </a:rPr>
              <a:t>ЭКОНОМИЧЕСКИЙ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24119" y="3127717"/>
            <a:ext cx="1743483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ТЕХНОЛОГИЧЕСКИЙ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22086" y="3556442"/>
            <a:ext cx="21511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5" dirty="0">
                <a:latin typeface="Calibri"/>
                <a:cs typeface="Calibri"/>
              </a:rPr>
              <a:t>ЕСТЕСТВЕННО-</a:t>
            </a:r>
            <a:r>
              <a:rPr sz="1600" spc="-10" dirty="0">
                <a:latin typeface="Calibri"/>
                <a:cs typeface="Calibri"/>
              </a:rPr>
              <a:t>НАУЧНЫЙ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359232" y="980160"/>
            <a:ext cx="3285697" cy="1038465"/>
            <a:chOff x="1359408" y="979932"/>
            <a:chExt cx="3286125" cy="103822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9408" y="979932"/>
              <a:ext cx="3285744" cy="10378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8884" y="1240548"/>
              <a:ext cx="2525268" cy="58215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85316" y="1005840"/>
              <a:ext cx="3183890" cy="935990"/>
            </a:xfrm>
            <a:custGeom>
              <a:avLst/>
              <a:gdLst/>
              <a:ahLst/>
              <a:cxnLst/>
              <a:rect l="l" t="t" r="r" b="b"/>
              <a:pathLst>
                <a:path w="3183890" h="935989">
                  <a:moveTo>
                    <a:pt x="2715768" y="0"/>
                  </a:moveTo>
                  <a:lnTo>
                    <a:pt x="467867" y="0"/>
                  </a:lnTo>
                  <a:lnTo>
                    <a:pt x="420023" y="2415"/>
                  </a:lnTo>
                  <a:lnTo>
                    <a:pt x="373562" y="9503"/>
                  </a:lnTo>
                  <a:lnTo>
                    <a:pt x="328720" y="21030"/>
                  </a:lnTo>
                  <a:lnTo>
                    <a:pt x="285732" y="36760"/>
                  </a:lnTo>
                  <a:lnTo>
                    <a:pt x="244832" y="56459"/>
                  </a:lnTo>
                  <a:lnTo>
                    <a:pt x="206257" y="79891"/>
                  </a:lnTo>
                  <a:lnTo>
                    <a:pt x="170240" y="106822"/>
                  </a:lnTo>
                  <a:lnTo>
                    <a:pt x="137017" y="137017"/>
                  </a:lnTo>
                  <a:lnTo>
                    <a:pt x="106822" y="170240"/>
                  </a:lnTo>
                  <a:lnTo>
                    <a:pt x="79891" y="206257"/>
                  </a:lnTo>
                  <a:lnTo>
                    <a:pt x="56459" y="244832"/>
                  </a:lnTo>
                  <a:lnTo>
                    <a:pt x="36760" y="285732"/>
                  </a:lnTo>
                  <a:lnTo>
                    <a:pt x="21030" y="328720"/>
                  </a:lnTo>
                  <a:lnTo>
                    <a:pt x="9503" y="373562"/>
                  </a:lnTo>
                  <a:lnTo>
                    <a:pt x="2415" y="420023"/>
                  </a:lnTo>
                  <a:lnTo>
                    <a:pt x="0" y="467868"/>
                  </a:lnTo>
                  <a:lnTo>
                    <a:pt x="2415" y="515712"/>
                  </a:lnTo>
                  <a:lnTo>
                    <a:pt x="9503" y="562173"/>
                  </a:lnTo>
                  <a:lnTo>
                    <a:pt x="21030" y="607015"/>
                  </a:lnTo>
                  <a:lnTo>
                    <a:pt x="36760" y="650003"/>
                  </a:lnTo>
                  <a:lnTo>
                    <a:pt x="56459" y="690903"/>
                  </a:lnTo>
                  <a:lnTo>
                    <a:pt x="79891" y="729478"/>
                  </a:lnTo>
                  <a:lnTo>
                    <a:pt x="106822" y="765495"/>
                  </a:lnTo>
                  <a:lnTo>
                    <a:pt x="137017" y="798718"/>
                  </a:lnTo>
                  <a:lnTo>
                    <a:pt x="170240" y="828913"/>
                  </a:lnTo>
                  <a:lnTo>
                    <a:pt x="206257" y="855844"/>
                  </a:lnTo>
                  <a:lnTo>
                    <a:pt x="244832" y="879276"/>
                  </a:lnTo>
                  <a:lnTo>
                    <a:pt x="285732" y="898975"/>
                  </a:lnTo>
                  <a:lnTo>
                    <a:pt x="328720" y="914705"/>
                  </a:lnTo>
                  <a:lnTo>
                    <a:pt x="373562" y="926232"/>
                  </a:lnTo>
                  <a:lnTo>
                    <a:pt x="420023" y="933320"/>
                  </a:lnTo>
                  <a:lnTo>
                    <a:pt x="467867" y="935736"/>
                  </a:lnTo>
                  <a:lnTo>
                    <a:pt x="2715768" y="935736"/>
                  </a:lnTo>
                  <a:lnTo>
                    <a:pt x="2763612" y="933320"/>
                  </a:lnTo>
                  <a:lnTo>
                    <a:pt x="2810073" y="926232"/>
                  </a:lnTo>
                  <a:lnTo>
                    <a:pt x="2854915" y="914705"/>
                  </a:lnTo>
                  <a:lnTo>
                    <a:pt x="2897903" y="898975"/>
                  </a:lnTo>
                  <a:lnTo>
                    <a:pt x="2938803" y="879276"/>
                  </a:lnTo>
                  <a:lnTo>
                    <a:pt x="2977378" y="855844"/>
                  </a:lnTo>
                  <a:lnTo>
                    <a:pt x="3013395" y="828913"/>
                  </a:lnTo>
                  <a:lnTo>
                    <a:pt x="3046618" y="798718"/>
                  </a:lnTo>
                  <a:lnTo>
                    <a:pt x="3076813" y="765495"/>
                  </a:lnTo>
                  <a:lnTo>
                    <a:pt x="3103744" y="729478"/>
                  </a:lnTo>
                  <a:lnTo>
                    <a:pt x="3127176" y="690903"/>
                  </a:lnTo>
                  <a:lnTo>
                    <a:pt x="3146875" y="650003"/>
                  </a:lnTo>
                  <a:lnTo>
                    <a:pt x="3162605" y="607015"/>
                  </a:lnTo>
                  <a:lnTo>
                    <a:pt x="3174132" y="562173"/>
                  </a:lnTo>
                  <a:lnTo>
                    <a:pt x="3181220" y="515712"/>
                  </a:lnTo>
                  <a:lnTo>
                    <a:pt x="3183636" y="467868"/>
                  </a:lnTo>
                  <a:lnTo>
                    <a:pt x="3181220" y="420023"/>
                  </a:lnTo>
                  <a:lnTo>
                    <a:pt x="3174132" y="373562"/>
                  </a:lnTo>
                  <a:lnTo>
                    <a:pt x="3162605" y="328720"/>
                  </a:lnTo>
                  <a:lnTo>
                    <a:pt x="3146875" y="285732"/>
                  </a:lnTo>
                  <a:lnTo>
                    <a:pt x="3127176" y="244832"/>
                  </a:lnTo>
                  <a:lnTo>
                    <a:pt x="3103744" y="206257"/>
                  </a:lnTo>
                  <a:lnTo>
                    <a:pt x="3076813" y="170240"/>
                  </a:lnTo>
                  <a:lnTo>
                    <a:pt x="3046618" y="137017"/>
                  </a:lnTo>
                  <a:lnTo>
                    <a:pt x="3013395" y="106822"/>
                  </a:lnTo>
                  <a:lnTo>
                    <a:pt x="2977378" y="79891"/>
                  </a:lnTo>
                  <a:lnTo>
                    <a:pt x="2938803" y="56459"/>
                  </a:lnTo>
                  <a:lnTo>
                    <a:pt x="2897903" y="36760"/>
                  </a:lnTo>
                  <a:lnTo>
                    <a:pt x="2854915" y="21030"/>
                  </a:lnTo>
                  <a:lnTo>
                    <a:pt x="2810073" y="9503"/>
                  </a:lnTo>
                  <a:lnTo>
                    <a:pt x="2763612" y="2415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D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89259" y="1309545"/>
            <a:ext cx="2174592" cy="299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ПРОФИЛИ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ОБУЧЕНИЯ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42126" y="5810629"/>
            <a:ext cx="3695854" cy="330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/>
                <a:cs typeface="Calibri"/>
              </a:rPr>
              <a:t>Единая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модель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профориентации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587415" y="5609619"/>
            <a:ext cx="611425" cy="308046"/>
          </a:xfrm>
          <a:custGeom>
            <a:avLst/>
            <a:gdLst/>
            <a:ahLst/>
            <a:cxnLst/>
            <a:rect l="l" t="t" r="r" b="b"/>
            <a:pathLst>
              <a:path w="611505" h="307975">
                <a:moveTo>
                  <a:pt x="458343" y="0"/>
                </a:moveTo>
                <a:lnTo>
                  <a:pt x="152781" y="0"/>
                </a:lnTo>
                <a:lnTo>
                  <a:pt x="152781" y="153923"/>
                </a:lnTo>
                <a:lnTo>
                  <a:pt x="0" y="153923"/>
                </a:lnTo>
                <a:lnTo>
                  <a:pt x="305562" y="307847"/>
                </a:lnTo>
                <a:lnTo>
                  <a:pt x="611124" y="153923"/>
                </a:lnTo>
                <a:lnTo>
                  <a:pt x="458343" y="153923"/>
                </a:lnTo>
                <a:lnTo>
                  <a:pt x="45834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29324" y="4330404"/>
            <a:ext cx="2705383" cy="640863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АГРОТЕХНОЛОГИЧЕСКИЙ</a:t>
            </a:r>
            <a:endParaRPr sz="1600">
              <a:latin typeface="Calibri"/>
              <a:cs typeface="Calibri"/>
            </a:endParaRPr>
          </a:p>
          <a:p>
            <a:pPr marL="965200">
              <a:lnSpc>
                <a:spcPct val="100000"/>
              </a:lnSpc>
              <a:spcBef>
                <a:spcPts val="585"/>
              </a:spcBef>
            </a:pP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4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r>
              <a:rPr sz="14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сентября</a:t>
            </a:r>
            <a:r>
              <a:rPr sz="1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2025</a:t>
            </a:r>
            <a:r>
              <a:rPr sz="1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Calibri"/>
                <a:cs typeface="Calibri"/>
              </a:rPr>
              <a:t>года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847551" y="966440"/>
            <a:ext cx="4823467" cy="4841091"/>
            <a:chOff x="5848312" y="966216"/>
            <a:chExt cx="4824095" cy="483997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48312" y="1580107"/>
              <a:ext cx="4824029" cy="422577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108191" y="1871472"/>
              <a:ext cx="4284345" cy="3663950"/>
            </a:xfrm>
            <a:custGeom>
              <a:avLst/>
              <a:gdLst/>
              <a:ahLst/>
              <a:cxnLst/>
              <a:rect l="l" t="t" r="r" b="b"/>
              <a:pathLst>
                <a:path w="4284345" h="3663950">
                  <a:moveTo>
                    <a:pt x="4052697" y="0"/>
                  </a:moveTo>
                  <a:lnTo>
                    <a:pt x="231267" y="0"/>
                  </a:lnTo>
                  <a:lnTo>
                    <a:pt x="184648" y="4697"/>
                  </a:lnTo>
                  <a:lnTo>
                    <a:pt x="141231" y="18168"/>
                  </a:lnTo>
                  <a:lnTo>
                    <a:pt x="101947" y="39487"/>
                  </a:lnTo>
                  <a:lnTo>
                    <a:pt x="67722" y="67722"/>
                  </a:lnTo>
                  <a:lnTo>
                    <a:pt x="39487" y="101947"/>
                  </a:lnTo>
                  <a:lnTo>
                    <a:pt x="18168" y="141231"/>
                  </a:lnTo>
                  <a:lnTo>
                    <a:pt x="4697" y="184648"/>
                  </a:lnTo>
                  <a:lnTo>
                    <a:pt x="0" y="231266"/>
                  </a:lnTo>
                  <a:lnTo>
                    <a:pt x="0" y="3432429"/>
                  </a:lnTo>
                  <a:lnTo>
                    <a:pt x="4697" y="3479047"/>
                  </a:lnTo>
                  <a:lnTo>
                    <a:pt x="18168" y="3522464"/>
                  </a:lnTo>
                  <a:lnTo>
                    <a:pt x="39487" y="3561748"/>
                  </a:lnTo>
                  <a:lnTo>
                    <a:pt x="67722" y="3595973"/>
                  </a:lnTo>
                  <a:lnTo>
                    <a:pt x="101947" y="3624208"/>
                  </a:lnTo>
                  <a:lnTo>
                    <a:pt x="141231" y="3645527"/>
                  </a:lnTo>
                  <a:lnTo>
                    <a:pt x="184648" y="3658998"/>
                  </a:lnTo>
                  <a:lnTo>
                    <a:pt x="231267" y="3663696"/>
                  </a:lnTo>
                  <a:lnTo>
                    <a:pt x="4052697" y="3663696"/>
                  </a:lnTo>
                  <a:lnTo>
                    <a:pt x="4099315" y="3658998"/>
                  </a:lnTo>
                  <a:lnTo>
                    <a:pt x="4142732" y="3645527"/>
                  </a:lnTo>
                  <a:lnTo>
                    <a:pt x="4182016" y="3624208"/>
                  </a:lnTo>
                  <a:lnTo>
                    <a:pt x="4216241" y="3595973"/>
                  </a:lnTo>
                  <a:lnTo>
                    <a:pt x="4244476" y="3561748"/>
                  </a:lnTo>
                  <a:lnTo>
                    <a:pt x="4265795" y="3522464"/>
                  </a:lnTo>
                  <a:lnTo>
                    <a:pt x="4279266" y="3479047"/>
                  </a:lnTo>
                  <a:lnTo>
                    <a:pt x="4283964" y="3432429"/>
                  </a:lnTo>
                  <a:lnTo>
                    <a:pt x="4283964" y="231266"/>
                  </a:lnTo>
                  <a:lnTo>
                    <a:pt x="4279266" y="184648"/>
                  </a:lnTo>
                  <a:lnTo>
                    <a:pt x="4265795" y="141231"/>
                  </a:lnTo>
                  <a:lnTo>
                    <a:pt x="4244476" y="101947"/>
                  </a:lnTo>
                  <a:lnTo>
                    <a:pt x="4216241" y="67722"/>
                  </a:lnTo>
                  <a:lnTo>
                    <a:pt x="4182016" y="39487"/>
                  </a:lnTo>
                  <a:lnTo>
                    <a:pt x="4142732" y="18168"/>
                  </a:lnTo>
                  <a:lnTo>
                    <a:pt x="4099315" y="4697"/>
                  </a:lnTo>
                  <a:lnTo>
                    <a:pt x="40526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09131" y="979932"/>
              <a:ext cx="4453127" cy="103784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28587" y="966216"/>
              <a:ext cx="4012691" cy="113080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035039" y="1005840"/>
              <a:ext cx="4351020" cy="935990"/>
            </a:xfrm>
            <a:custGeom>
              <a:avLst/>
              <a:gdLst/>
              <a:ahLst/>
              <a:cxnLst/>
              <a:rect l="l" t="t" r="r" b="b"/>
              <a:pathLst>
                <a:path w="4351020" h="935989">
                  <a:moveTo>
                    <a:pt x="3883152" y="0"/>
                  </a:moveTo>
                  <a:lnTo>
                    <a:pt x="467867" y="0"/>
                  </a:lnTo>
                  <a:lnTo>
                    <a:pt x="420023" y="2415"/>
                  </a:lnTo>
                  <a:lnTo>
                    <a:pt x="373562" y="9503"/>
                  </a:lnTo>
                  <a:lnTo>
                    <a:pt x="328720" y="21030"/>
                  </a:lnTo>
                  <a:lnTo>
                    <a:pt x="285732" y="36760"/>
                  </a:lnTo>
                  <a:lnTo>
                    <a:pt x="244832" y="56459"/>
                  </a:lnTo>
                  <a:lnTo>
                    <a:pt x="206257" y="79891"/>
                  </a:lnTo>
                  <a:lnTo>
                    <a:pt x="170240" y="106822"/>
                  </a:lnTo>
                  <a:lnTo>
                    <a:pt x="137017" y="137017"/>
                  </a:lnTo>
                  <a:lnTo>
                    <a:pt x="106822" y="170240"/>
                  </a:lnTo>
                  <a:lnTo>
                    <a:pt x="79891" y="206257"/>
                  </a:lnTo>
                  <a:lnTo>
                    <a:pt x="56459" y="244832"/>
                  </a:lnTo>
                  <a:lnTo>
                    <a:pt x="36760" y="285732"/>
                  </a:lnTo>
                  <a:lnTo>
                    <a:pt x="21030" y="328720"/>
                  </a:lnTo>
                  <a:lnTo>
                    <a:pt x="9503" y="373562"/>
                  </a:lnTo>
                  <a:lnTo>
                    <a:pt x="2415" y="420023"/>
                  </a:lnTo>
                  <a:lnTo>
                    <a:pt x="0" y="467868"/>
                  </a:lnTo>
                  <a:lnTo>
                    <a:pt x="2415" y="515712"/>
                  </a:lnTo>
                  <a:lnTo>
                    <a:pt x="9503" y="562173"/>
                  </a:lnTo>
                  <a:lnTo>
                    <a:pt x="21030" y="607015"/>
                  </a:lnTo>
                  <a:lnTo>
                    <a:pt x="36760" y="650003"/>
                  </a:lnTo>
                  <a:lnTo>
                    <a:pt x="56459" y="690903"/>
                  </a:lnTo>
                  <a:lnTo>
                    <a:pt x="79891" y="729478"/>
                  </a:lnTo>
                  <a:lnTo>
                    <a:pt x="106822" y="765495"/>
                  </a:lnTo>
                  <a:lnTo>
                    <a:pt x="137017" y="798718"/>
                  </a:lnTo>
                  <a:lnTo>
                    <a:pt x="170240" y="828913"/>
                  </a:lnTo>
                  <a:lnTo>
                    <a:pt x="206257" y="855844"/>
                  </a:lnTo>
                  <a:lnTo>
                    <a:pt x="244832" y="879276"/>
                  </a:lnTo>
                  <a:lnTo>
                    <a:pt x="285732" y="898975"/>
                  </a:lnTo>
                  <a:lnTo>
                    <a:pt x="328720" y="914705"/>
                  </a:lnTo>
                  <a:lnTo>
                    <a:pt x="373562" y="926232"/>
                  </a:lnTo>
                  <a:lnTo>
                    <a:pt x="420023" y="933320"/>
                  </a:lnTo>
                  <a:lnTo>
                    <a:pt x="467867" y="935736"/>
                  </a:lnTo>
                  <a:lnTo>
                    <a:pt x="3883152" y="935736"/>
                  </a:lnTo>
                  <a:lnTo>
                    <a:pt x="3930996" y="933320"/>
                  </a:lnTo>
                  <a:lnTo>
                    <a:pt x="3977457" y="926232"/>
                  </a:lnTo>
                  <a:lnTo>
                    <a:pt x="4022299" y="914705"/>
                  </a:lnTo>
                  <a:lnTo>
                    <a:pt x="4065287" y="898975"/>
                  </a:lnTo>
                  <a:lnTo>
                    <a:pt x="4106187" y="879276"/>
                  </a:lnTo>
                  <a:lnTo>
                    <a:pt x="4144762" y="855844"/>
                  </a:lnTo>
                  <a:lnTo>
                    <a:pt x="4180779" y="828913"/>
                  </a:lnTo>
                  <a:lnTo>
                    <a:pt x="4214002" y="798718"/>
                  </a:lnTo>
                  <a:lnTo>
                    <a:pt x="4244197" y="765495"/>
                  </a:lnTo>
                  <a:lnTo>
                    <a:pt x="4271128" y="729478"/>
                  </a:lnTo>
                  <a:lnTo>
                    <a:pt x="4294560" y="690903"/>
                  </a:lnTo>
                  <a:lnTo>
                    <a:pt x="4314259" y="650003"/>
                  </a:lnTo>
                  <a:lnTo>
                    <a:pt x="4329989" y="607015"/>
                  </a:lnTo>
                  <a:lnTo>
                    <a:pt x="4341516" y="562173"/>
                  </a:lnTo>
                  <a:lnTo>
                    <a:pt x="4348604" y="515712"/>
                  </a:lnTo>
                  <a:lnTo>
                    <a:pt x="4351020" y="467868"/>
                  </a:lnTo>
                  <a:lnTo>
                    <a:pt x="4348604" y="420023"/>
                  </a:lnTo>
                  <a:lnTo>
                    <a:pt x="4341516" y="373562"/>
                  </a:lnTo>
                  <a:lnTo>
                    <a:pt x="4329989" y="328720"/>
                  </a:lnTo>
                  <a:lnTo>
                    <a:pt x="4314259" y="285732"/>
                  </a:lnTo>
                  <a:lnTo>
                    <a:pt x="4294560" y="244832"/>
                  </a:lnTo>
                  <a:lnTo>
                    <a:pt x="4271128" y="206257"/>
                  </a:lnTo>
                  <a:lnTo>
                    <a:pt x="4244197" y="170240"/>
                  </a:lnTo>
                  <a:lnTo>
                    <a:pt x="4214002" y="137017"/>
                  </a:lnTo>
                  <a:lnTo>
                    <a:pt x="4180779" y="106822"/>
                  </a:lnTo>
                  <a:lnTo>
                    <a:pt x="4144762" y="79891"/>
                  </a:lnTo>
                  <a:lnTo>
                    <a:pt x="4106187" y="56459"/>
                  </a:lnTo>
                  <a:lnTo>
                    <a:pt x="4065287" y="36760"/>
                  </a:lnTo>
                  <a:lnTo>
                    <a:pt x="4022299" y="21030"/>
                  </a:lnTo>
                  <a:lnTo>
                    <a:pt x="3977457" y="9503"/>
                  </a:lnTo>
                  <a:lnTo>
                    <a:pt x="3930996" y="2415"/>
                  </a:lnTo>
                  <a:lnTo>
                    <a:pt x="3883152" y="0"/>
                  </a:lnTo>
                  <a:close/>
                </a:path>
              </a:pathLst>
            </a:custGeom>
            <a:solidFill>
              <a:srgbClr val="D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379015" y="1035162"/>
            <a:ext cx="3661568" cy="8485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ПРОФИЛЬНЫЕ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ПРЕДПРОФЕССИОНАЛЬНЫЕ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КЛАССЫ</a:t>
            </a:r>
            <a:endParaRPr sz="1800">
              <a:latin typeface="Calibri"/>
              <a:cs typeface="Calibri"/>
            </a:endParaRPr>
          </a:p>
          <a:p>
            <a:pPr marL="50165" algn="ctr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на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территории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Самарской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области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943578" y="5588278"/>
            <a:ext cx="611425" cy="308046"/>
          </a:xfrm>
          <a:custGeom>
            <a:avLst/>
            <a:gdLst/>
            <a:ahLst/>
            <a:cxnLst/>
            <a:rect l="l" t="t" r="r" b="b"/>
            <a:pathLst>
              <a:path w="611504" h="307975">
                <a:moveTo>
                  <a:pt x="458343" y="0"/>
                </a:moveTo>
                <a:lnTo>
                  <a:pt x="152781" y="0"/>
                </a:lnTo>
                <a:lnTo>
                  <a:pt x="152781" y="153923"/>
                </a:lnTo>
                <a:lnTo>
                  <a:pt x="0" y="153923"/>
                </a:lnTo>
                <a:lnTo>
                  <a:pt x="305562" y="307847"/>
                </a:lnTo>
                <a:lnTo>
                  <a:pt x="611124" y="153923"/>
                </a:lnTo>
                <a:lnTo>
                  <a:pt x="458343" y="153923"/>
                </a:lnTo>
                <a:lnTo>
                  <a:pt x="458343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407327" y="1973173"/>
            <a:ext cx="1582849" cy="758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 marR="5080" indent="-98425">
              <a:lnSpc>
                <a:spcPct val="150300"/>
              </a:lnSpc>
              <a:spcBef>
                <a:spcPts val="100"/>
              </a:spcBef>
            </a:pPr>
            <a:r>
              <a:rPr sz="1600" spc="-20" dirty="0">
                <a:latin typeface="Calibri"/>
                <a:cs typeface="Calibri"/>
              </a:rPr>
              <a:t>ПЕДАГОГИЧЕСКИЕ </a:t>
            </a:r>
            <a:r>
              <a:rPr sz="1600" spc="-10" dirty="0">
                <a:latin typeface="Calibri"/>
                <a:cs typeface="Calibri"/>
              </a:rPr>
              <a:t>МЕДИЦИНСКИЕ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10628" y="2849396"/>
            <a:ext cx="1182851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АГРОКЛАССЫ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4627" y="3263640"/>
            <a:ext cx="1559357" cy="254557"/>
          </a:xfrm>
          <a:prstGeom prst="rect">
            <a:avLst/>
          </a:prstGeom>
          <a:solidFill>
            <a:srgbClr val="DDE6FF"/>
          </a:solidFill>
        </p:spPr>
        <p:txBody>
          <a:bodyPr vert="horz" wrap="square" lIns="0" tIns="8255" rIns="0" bIns="0" rtlCol="0">
            <a:spAutoFit/>
          </a:bodyPr>
          <a:lstStyle/>
          <a:p>
            <a:pPr marL="165735">
              <a:lnSpc>
                <a:spcPct val="100000"/>
              </a:lnSpc>
              <a:spcBef>
                <a:spcPts val="65"/>
              </a:spcBef>
            </a:pPr>
            <a:r>
              <a:rPr sz="1600" spc="-10" dirty="0">
                <a:latin typeface="Calibri"/>
                <a:cs typeface="Calibri"/>
              </a:rPr>
              <a:t>ИНЖЕНЕРНЫЕ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42445" y="3746859"/>
            <a:ext cx="2059037" cy="280205"/>
          </a:xfrm>
          <a:prstGeom prst="rect">
            <a:avLst/>
          </a:prstGeom>
          <a:solidFill>
            <a:srgbClr val="DDE6FF"/>
          </a:solidFill>
        </p:spPr>
        <p:txBody>
          <a:bodyPr vert="horz" wrap="square" lIns="0" tIns="336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65"/>
              </a:spcBef>
            </a:pPr>
            <a:r>
              <a:rPr sz="1600" spc="-10" dirty="0">
                <a:latin typeface="Calibri"/>
                <a:cs typeface="Calibri"/>
              </a:rPr>
              <a:t>АВИАСТРОИТЕЛЬНЫЕ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34242" y="3746859"/>
            <a:ext cx="1950466" cy="280205"/>
          </a:xfrm>
          <a:prstGeom prst="rect">
            <a:avLst/>
          </a:prstGeom>
          <a:solidFill>
            <a:srgbClr val="DDE6FF"/>
          </a:solidFill>
        </p:spPr>
        <p:txBody>
          <a:bodyPr vert="horz" wrap="square" lIns="0" tIns="336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65"/>
              </a:spcBef>
            </a:pPr>
            <a:r>
              <a:rPr sz="1600" spc="-10" dirty="0">
                <a:latin typeface="Calibri"/>
                <a:cs typeface="Calibri"/>
              </a:rPr>
              <a:t>НЕФТЕХИМИЧЕСКИЕ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296347" y="4518182"/>
            <a:ext cx="1599992" cy="480170"/>
          </a:xfrm>
          <a:custGeom>
            <a:avLst/>
            <a:gdLst/>
            <a:ahLst/>
            <a:cxnLst/>
            <a:rect l="l" t="t" r="r" b="b"/>
            <a:pathLst>
              <a:path w="1600200" h="480060">
                <a:moveTo>
                  <a:pt x="1600199" y="0"/>
                </a:moveTo>
                <a:lnTo>
                  <a:pt x="0" y="0"/>
                </a:lnTo>
                <a:lnTo>
                  <a:pt x="0" y="480059"/>
                </a:lnTo>
                <a:lnTo>
                  <a:pt x="1600199" y="480059"/>
                </a:lnTo>
                <a:lnTo>
                  <a:pt x="16001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296347" y="4518182"/>
            <a:ext cx="1599992" cy="380232"/>
          </a:xfrm>
          <a:prstGeom prst="rect">
            <a:avLst/>
          </a:prstGeom>
          <a:ln w="15240">
            <a:solidFill>
              <a:srgbClr val="DAE2F3"/>
            </a:solidFill>
          </a:ln>
        </p:spPr>
        <p:txBody>
          <a:bodyPr vert="horz" wrap="square" lIns="0" tIns="71755" rIns="0" bIns="0" rtlCol="0">
            <a:spAutoFit/>
          </a:bodyPr>
          <a:lstStyle/>
          <a:p>
            <a:pPr marL="183515">
              <a:lnSpc>
                <a:spcPct val="100000"/>
              </a:lnSpc>
              <a:spcBef>
                <a:spcPts val="565"/>
              </a:spcBef>
            </a:pPr>
            <a:r>
              <a:rPr sz="2000" dirty="0">
                <a:latin typeface="Calibri"/>
                <a:cs typeface="Calibri"/>
              </a:rPr>
              <a:t>Проект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БАС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502812" y="4530377"/>
            <a:ext cx="1744753" cy="447144"/>
          </a:xfrm>
          <a:custGeom>
            <a:avLst/>
            <a:gdLst/>
            <a:ahLst/>
            <a:cxnLst/>
            <a:rect l="l" t="t" r="r" b="b"/>
            <a:pathLst>
              <a:path w="1744979" h="447039">
                <a:moveTo>
                  <a:pt x="1744979" y="0"/>
                </a:moveTo>
                <a:lnTo>
                  <a:pt x="0" y="0"/>
                </a:lnTo>
                <a:lnTo>
                  <a:pt x="0" y="446532"/>
                </a:lnTo>
                <a:lnTo>
                  <a:pt x="1744979" y="446532"/>
                </a:lnTo>
                <a:lnTo>
                  <a:pt x="17449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502812" y="4530377"/>
            <a:ext cx="1744753" cy="447144"/>
          </a:xfrm>
          <a:prstGeom prst="rect">
            <a:avLst/>
          </a:prstGeom>
          <a:ln w="15240">
            <a:solidFill>
              <a:srgbClr val="DAE2F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0970">
              <a:lnSpc>
                <a:spcPts val="2240"/>
              </a:lnSpc>
            </a:pPr>
            <a:r>
              <a:rPr sz="2000" spc="-10" dirty="0">
                <a:latin typeface="Calibri"/>
                <a:cs typeface="Calibri"/>
              </a:rPr>
              <a:t>Курчатовские</a:t>
            </a:r>
            <a:endParaRPr sz="2000">
              <a:latin typeface="Calibri"/>
              <a:cs typeface="Calibri"/>
            </a:endParaRPr>
          </a:p>
          <a:p>
            <a:pPr marL="174625">
              <a:lnSpc>
                <a:spcPct val="100000"/>
              </a:lnSpc>
              <a:spcBef>
                <a:spcPts val="60"/>
              </a:spcBef>
            </a:pPr>
            <a:r>
              <a:rPr sz="1000" dirty="0">
                <a:latin typeface="Calibri"/>
                <a:cs typeface="Calibri"/>
              </a:rPr>
              <a:t>(7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класс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с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2024/2025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уч.г.)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801865" y="3542989"/>
            <a:ext cx="862853" cy="199436"/>
          </a:xfrm>
          <a:custGeom>
            <a:avLst/>
            <a:gdLst/>
            <a:ahLst/>
            <a:cxnLst/>
            <a:rect l="l" t="t" r="r" b="b"/>
            <a:pathLst>
              <a:path w="862965" h="199389">
                <a:moveTo>
                  <a:pt x="410083" y="11417"/>
                </a:moveTo>
                <a:lnTo>
                  <a:pt x="404622" y="0"/>
                </a:lnTo>
                <a:lnTo>
                  <a:pt x="66255" y="159169"/>
                </a:lnTo>
                <a:lnTo>
                  <a:pt x="52705" y="130416"/>
                </a:lnTo>
                <a:lnTo>
                  <a:pt x="0" y="197345"/>
                </a:lnTo>
                <a:lnTo>
                  <a:pt x="85217" y="199377"/>
                </a:lnTo>
                <a:lnTo>
                  <a:pt x="74193" y="176009"/>
                </a:lnTo>
                <a:lnTo>
                  <a:pt x="71653" y="170624"/>
                </a:lnTo>
                <a:lnTo>
                  <a:pt x="410083" y="11417"/>
                </a:lnTo>
                <a:close/>
              </a:path>
              <a:path w="862965" h="199389">
                <a:moveTo>
                  <a:pt x="862838" y="188328"/>
                </a:moveTo>
                <a:lnTo>
                  <a:pt x="847813" y="172326"/>
                </a:lnTo>
                <a:lnTo>
                  <a:pt x="804545" y="126225"/>
                </a:lnTo>
                <a:lnTo>
                  <a:pt x="793584" y="156032"/>
                </a:lnTo>
                <a:lnTo>
                  <a:pt x="410591" y="14973"/>
                </a:lnTo>
                <a:lnTo>
                  <a:pt x="406273" y="26911"/>
                </a:lnTo>
                <a:lnTo>
                  <a:pt x="789203" y="167944"/>
                </a:lnTo>
                <a:lnTo>
                  <a:pt x="778256" y="197726"/>
                </a:lnTo>
                <a:lnTo>
                  <a:pt x="862838" y="188328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Номер слайда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547" y="132746"/>
            <a:ext cx="7952974" cy="452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Предметы</a:t>
            </a:r>
            <a:r>
              <a:rPr sz="2800" spc="-95" dirty="0"/>
              <a:t> </a:t>
            </a:r>
            <a:r>
              <a:rPr sz="2800" spc="-20" dirty="0"/>
              <a:t>углубления</a:t>
            </a:r>
            <a:r>
              <a:rPr sz="2800" spc="-95" dirty="0"/>
              <a:t> </a:t>
            </a:r>
            <a:r>
              <a:rPr sz="2800" dirty="0"/>
              <a:t>в</a:t>
            </a:r>
            <a:r>
              <a:rPr sz="2800" spc="-100" dirty="0"/>
              <a:t> </a:t>
            </a:r>
            <a:r>
              <a:rPr sz="2800" dirty="0"/>
              <a:t>учебных</a:t>
            </a:r>
            <a:r>
              <a:rPr sz="2800" spc="-100" dirty="0"/>
              <a:t> </a:t>
            </a:r>
            <a:r>
              <a:rPr sz="2800" dirty="0"/>
              <a:t>планах</a:t>
            </a:r>
            <a:r>
              <a:rPr sz="2800" spc="-80" dirty="0"/>
              <a:t> </a:t>
            </a:r>
            <a:r>
              <a:rPr sz="2800" spc="-10" dirty="0"/>
              <a:t>профилей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40823" y="957675"/>
            <a:ext cx="1724436" cy="1422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Технологический</a:t>
            </a:r>
            <a:endParaRPr sz="1800" dirty="0">
              <a:latin typeface="Calibri"/>
              <a:cs typeface="Calibri"/>
            </a:endParaRPr>
          </a:p>
          <a:p>
            <a:pPr marL="12700" marR="205740">
              <a:lnSpc>
                <a:spcPct val="100000"/>
              </a:lnSpc>
              <a:spcBef>
                <a:spcPts val="1155"/>
              </a:spcBef>
            </a:pPr>
            <a:r>
              <a:rPr sz="1600" spc="-10" dirty="0">
                <a:solidFill>
                  <a:srgbClr val="003399"/>
                </a:solidFill>
                <a:latin typeface="Calibri"/>
                <a:cs typeface="Calibri"/>
              </a:rPr>
              <a:t>Инженерный </a:t>
            </a: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1) </a:t>
            </a:r>
            <a:r>
              <a:rPr sz="1600" spc="-10" dirty="0">
                <a:latin typeface="Calibri"/>
                <a:cs typeface="Calibri"/>
              </a:rPr>
              <a:t>Математика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8ч. </a:t>
            </a:r>
            <a:r>
              <a:rPr sz="1600" dirty="0">
                <a:latin typeface="Calibri"/>
                <a:cs typeface="Calibri"/>
              </a:rPr>
              <a:t>Физика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0824" y="2505781"/>
            <a:ext cx="1655864" cy="12448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3399"/>
                </a:solidFill>
                <a:latin typeface="Calibri"/>
                <a:cs typeface="Calibri"/>
              </a:rPr>
              <a:t>Информационно- технологический </a:t>
            </a: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2) </a:t>
            </a:r>
            <a:r>
              <a:rPr sz="1600" spc="-10" dirty="0">
                <a:latin typeface="Calibri"/>
                <a:cs typeface="Calibri"/>
              </a:rPr>
              <a:t>Математика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8ч. </a:t>
            </a:r>
            <a:r>
              <a:rPr sz="1600" spc="-10" dirty="0">
                <a:latin typeface="Calibri"/>
                <a:cs typeface="Calibri"/>
              </a:rPr>
              <a:t>Информатика</a:t>
            </a:r>
            <a:r>
              <a:rPr sz="1600" dirty="0">
                <a:latin typeface="Calibri"/>
                <a:cs typeface="Calibri"/>
              </a:rPr>
              <a:t> 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3889" y="957675"/>
            <a:ext cx="2271734" cy="5748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Естественно-научный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i="1" spc="-10" dirty="0">
                <a:solidFill>
                  <a:srgbClr val="C00000"/>
                </a:solidFill>
                <a:latin typeface="Calibri"/>
                <a:cs typeface="Calibri"/>
              </a:rPr>
              <a:t>Агротехнологический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8302" y="1658241"/>
            <a:ext cx="1276819" cy="5131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Химия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3ч. </a:t>
            </a:r>
            <a:r>
              <a:rPr sz="1600" spc="-10" dirty="0">
                <a:latin typeface="Calibri"/>
                <a:cs typeface="Calibri"/>
              </a:rPr>
              <a:t>Биология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3ч.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3905" y="957675"/>
            <a:ext cx="1940942" cy="1178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Гуманитарный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15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1) </a:t>
            </a:r>
            <a:r>
              <a:rPr sz="1600" dirty="0">
                <a:latin typeface="Calibri"/>
                <a:cs typeface="Calibri"/>
              </a:rPr>
              <a:t>Литература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 </a:t>
            </a:r>
            <a:r>
              <a:rPr sz="1600" spc="-10" dirty="0">
                <a:latin typeface="Calibri"/>
                <a:cs typeface="Calibri"/>
              </a:rPr>
              <a:t>Обществознание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59574" y="957675"/>
            <a:ext cx="2749192" cy="299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Социально-</a:t>
            </a:r>
            <a:r>
              <a:rPr sz="1800" b="1" spc="-10" dirty="0">
                <a:latin typeface="Calibri"/>
                <a:cs typeface="Calibri"/>
              </a:rPr>
              <a:t>экономический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4572" y="2259471"/>
            <a:ext cx="2098402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4643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2) </a:t>
            </a:r>
            <a:r>
              <a:rPr sz="1600" dirty="0">
                <a:latin typeface="Calibri"/>
                <a:cs typeface="Calibri"/>
              </a:rPr>
              <a:t>Литература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Иностранный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язык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5" dirty="0">
                <a:latin typeface="Calibri"/>
                <a:cs typeface="Calibri"/>
              </a:rPr>
              <a:t> 5ч.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74571" y="3167986"/>
            <a:ext cx="1456500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3) </a:t>
            </a:r>
            <a:r>
              <a:rPr sz="1600" dirty="0">
                <a:latin typeface="Calibri"/>
                <a:cs typeface="Calibri"/>
              </a:rPr>
              <a:t>Литература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 </a:t>
            </a:r>
            <a:r>
              <a:rPr sz="1600" dirty="0">
                <a:latin typeface="Calibri"/>
                <a:cs typeface="Calibri"/>
              </a:rPr>
              <a:t>История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74572" y="4076247"/>
            <a:ext cx="1940942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4)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Обществознание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История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74572" y="4984762"/>
            <a:ext cx="2144116" cy="756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5)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Иностранный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язык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 </a:t>
            </a:r>
            <a:r>
              <a:rPr sz="1600" dirty="0">
                <a:latin typeface="Calibri"/>
                <a:cs typeface="Calibri"/>
              </a:rPr>
              <a:t>История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63905" y="5892944"/>
            <a:ext cx="2143481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6)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Иностранный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язык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5ч. </a:t>
            </a:r>
            <a:r>
              <a:rPr sz="1600" spc="-10" dirty="0">
                <a:latin typeface="Calibri"/>
                <a:cs typeface="Calibri"/>
              </a:rPr>
              <a:t>Обществознание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90557" y="1411931"/>
            <a:ext cx="1940942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22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1) </a:t>
            </a:r>
            <a:r>
              <a:rPr sz="1600" spc="-10" dirty="0">
                <a:latin typeface="Calibri"/>
                <a:cs typeface="Calibri"/>
              </a:rPr>
              <a:t>Математика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8ч.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Обществознание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990557" y="2324764"/>
            <a:ext cx="1940942" cy="757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9753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2) </a:t>
            </a:r>
            <a:r>
              <a:rPr sz="1600" spc="-25" dirty="0">
                <a:latin typeface="Calibri"/>
                <a:cs typeface="Calibri"/>
              </a:rPr>
              <a:t>География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5" dirty="0">
                <a:latin typeface="Calibri"/>
                <a:cs typeface="Calibri"/>
              </a:rPr>
              <a:t> 3ч.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Обществознание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990557" y="3237851"/>
            <a:ext cx="1940942" cy="10009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222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(вариант</a:t>
            </a:r>
            <a:r>
              <a:rPr sz="1600" spc="-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3) </a:t>
            </a:r>
            <a:r>
              <a:rPr sz="1600" spc="-25" dirty="0">
                <a:latin typeface="Calibri"/>
                <a:cs typeface="Calibri"/>
              </a:rPr>
              <a:t>География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25" dirty="0">
                <a:latin typeface="Calibri"/>
                <a:cs typeface="Calibri"/>
              </a:rPr>
              <a:t> 3ч. </a:t>
            </a:r>
            <a:r>
              <a:rPr sz="1600" spc="-10" dirty="0">
                <a:latin typeface="Calibri"/>
                <a:cs typeface="Calibri"/>
              </a:rPr>
              <a:t>Математика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 </a:t>
            </a:r>
            <a:r>
              <a:rPr sz="1600" spc="-25" dirty="0">
                <a:latin typeface="Calibri"/>
                <a:cs typeface="Calibri"/>
              </a:rPr>
              <a:t>8ч.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Обществознание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4ч.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604" y="5127364"/>
            <a:ext cx="4791086" cy="109372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Универсальный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профиль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ориентирован,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первую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очередь,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на </a:t>
            </a:r>
            <a:r>
              <a:rPr sz="1400" spc="-10" dirty="0">
                <a:latin typeface="Calibri"/>
                <a:cs typeface="Calibri"/>
              </a:rPr>
              <a:t>обучающихся,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чей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выбор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«не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вписывается»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рамки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заданных </a:t>
            </a:r>
            <a:r>
              <a:rPr sz="1400" dirty="0">
                <a:latin typeface="Calibri"/>
                <a:cs typeface="Calibri"/>
              </a:rPr>
              <a:t>выше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профилей.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При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этом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образовательная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организация самостоятельно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определяет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не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менее</a:t>
            </a:r>
            <a:r>
              <a:rPr sz="14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2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учебных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предметов</a:t>
            </a:r>
            <a:r>
              <a:rPr sz="1400" spc="-10" dirty="0">
                <a:latin typeface="Calibri"/>
                <a:cs typeface="Calibri"/>
              </a:rPr>
              <a:t>, </a:t>
            </a:r>
            <a:r>
              <a:rPr sz="1400" dirty="0">
                <a:latin typeface="Calibri"/>
                <a:cs typeface="Calibri"/>
              </a:rPr>
              <a:t>изучаемых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углубленном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уровне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364391" y="407763"/>
            <a:ext cx="1664753" cy="3607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Напоминаем!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95046" y="5016646"/>
            <a:ext cx="5385369" cy="1323646"/>
          </a:xfrm>
          <a:custGeom>
            <a:avLst/>
            <a:gdLst/>
            <a:ahLst/>
            <a:cxnLst/>
            <a:rect l="l" t="t" r="r" b="b"/>
            <a:pathLst>
              <a:path w="5386070" h="1323339">
                <a:moveTo>
                  <a:pt x="0" y="220472"/>
                </a:moveTo>
                <a:lnTo>
                  <a:pt x="4479" y="176030"/>
                </a:lnTo>
                <a:lnTo>
                  <a:pt x="17325" y="134641"/>
                </a:lnTo>
                <a:lnTo>
                  <a:pt x="37652" y="97190"/>
                </a:lnTo>
                <a:lnTo>
                  <a:pt x="64573" y="64563"/>
                </a:lnTo>
                <a:lnTo>
                  <a:pt x="97202" y="37645"/>
                </a:lnTo>
                <a:lnTo>
                  <a:pt x="134652" y="17321"/>
                </a:lnTo>
                <a:lnTo>
                  <a:pt x="176037" y="4477"/>
                </a:lnTo>
                <a:lnTo>
                  <a:pt x="220472" y="0"/>
                </a:lnTo>
                <a:lnTo>
                  <a:pt x="5165344" y="0"/>
                </a:lnTo>
                <a:lnTo>
                  <a:pt x="5209785" y="4477"/>
                </a:lnTo>
                <a:lnTo>
                  <a:pt x="5251174" y="17321"/>
                </a:lnTo>
                <a:lnTo>
                  <a:pt x="5288625" y="37645"/>
                </a:lnTo>
                <a:lnTo>
                  <a:pt x="5321252" y="64563"/>
                </a:lnTo>
                <a:lnTo>
                  <a:pt x="5348170" y="97190"/>
                </a:lnTo>
                <a:lnTo>
                  <a:pt x="5368494" y="134641"/>
                </a:lnTo>
                <a:lnTo>
                  <a:pt x="5381338" y="176030"/>
                </a:lnTo>
                <a:lnTo>
                  <a:pt x="5385816" y="220472"/>
                </a:lnTo>
                <a:lnTo>
                  <a:pt x="5385816" y="1102360"/>
                </a:lnTo>
                <a:lnTo>
                  <a:pt x="5381338" y="1146794"/>
                </a:lnTo>
                <a:lnTo>
                  <a:pt x="5368494" y="1188179"/>
                </a:lnTo>
                <a:lnTo>
                  <a:pt x="5348170" y="1225629"/>
                </a:lnTo>
                <a:lnTo>
                  <a:pt x="5321252" y="1258258"/>
                </a:lnTo>
                <a:lnTo>
                  <a:pt x="5288625" y="1285179"/>
                </a:lnTo>
                <a:lnTo>
                  <a:pt x="5251174" y="1305506"/>
                </a:lnTo>
                <a:lnTo>
                  <a:pt x="5209785" y="1318352"/>
                </a:lnTo>
                <a:lnTo>
                  <a:pt x="5165344" y="1322832"/>
                </a:lnTo>
                <a:lnTo>
                  <a:pt x="220472" y="1322832"/>
                </a:lnTo>
                <a:lnTo>
                  <a:pt x="176037" y="1318352"/>
                </a:lnTo>
                <a:lnTo>
                  <a:pt x="134652" y="1305506"/>
                </a:lnTo>
                <a:lnTo>
                  <a:pt x="97202" y="1285179"/>
                </a:lnTo>
                <a:lnTo>
                  <a:pt x="64573" y="1258258"/>
                </a:lnTo>
                <a:lnTo>
                  <a:pt x="37652" y="1225629"/>
                </a:lnTo>
                <a:lnTo>
                  <a:pt x="17325" y="1188179"/>
                </a:lnTo>
                <a:lnTo>
                  <a:pt x="4479" y="1146794"/>
                </a:lnTo>
                <a:lnTo>
                  <a:pt x="0" y="1102360"/>
                </a:lnTo>
                <a:lnTo>
                  <a:pt x="0" y="220472"/>
                </a:lnTo>
                <a:close/>
              </a:path>
            </a:pathLst>
          </a:custGeom>
          <a:ln w="1219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21" name="object 8"/>
          <p:cNvSpPr txBox="1"/>
          <p:nvPr/>
        </p:nvSpPr>
        <p:spPr>
          <a:xfrm>
            <a:off x="2782838" y="2493690"/>
            <a:ext cx="2952328" cy="17261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err="1" smtClean="0">
                <a:latin typeface="Calibri"/>
                <a:cs typeface="Calibri"/>
              </a:rPr>
              <a:t>Мультипрофильный</a:t>
            </a:r>
            <a:endParaRPr lang="ru-RU" sz="1800" b="1" dirty="0" smtClean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smtClean="0">
                <a:latin typeface="Calibri"/>
                <a:cs typeface="Calibri"/>
              </a:rPr>
              <a:t>(</a:t>
            </a:r>
            <a:r>
              <a:rPr sz="1800" b="1" dirty="0" err="1" smtClean="0">
                <a:latin typeface="Calibri"/>
                <a:cs typeface="Calibri"/>
              </a:rPr>
              <a:t>Социально-</a:t>
            </a:r>
            <a:r>
              <a:rPr sz="1800" b="1" spc="-10" dirty="0" err="1" smtClean="0">
                <a:latin typeface="Calibri"/>
                <a:cs typeface="Calibri"/>
              </a:rPr>
              <a:t>экономический</a:t>
            </a:r>
            <a:endParaRPr lang="ru-RU" sz="1800" b="1" spc="-10" dirty="0" smtClean="0">
              <a:latin typeface="Calibri"/>
              <a:cs typeface="Calibri"/>
            </a:endParaRPr>
          </a:p>
          <a:p>
            <a:pPr marL="12700">
              <a:spcBef>
                <a:spcPts val="100"/>
              </a:spcBef>
            </a:pPr>
            <a:r>
              <a:rPr lang="ru-RU" sz="1800" b="1" spc="-10" dirty="0" smtClean="0">
                <a:latin typeface="Calibri"/>
                <a:cs typeface="Calibri"/>
              </a:rPr>
              <a:t>+</a:t>
            </a:r>
            <a:r>
              <a:rPr lang="ru-RU" sz="1800" b="1" spc="-10" dirty="0" smtClean="0">
                <a:cs typeface="Calibri"/>
              </a:rPr>
              <a:t>Технологический)</a:t>
            </a:r>
          </a:p>
          <a:p>
            <a:pPr marL="12700">
              <a:spcBef>
                <a:spcPts val="100"/>
              </a:spcBef>
            </a:pPr>
            <a:r>
              <a:rPr lang="ru-RU" sz="1800" spc="-10" dirty="0" smtClean="0">
                <a:cs typeface="Calibri"/>
              </a:rPr>
              <a:t>Информатика</a:t>
            </a:r>
            <a:r>
              <a:rPr lang="ru-RU" sz="1800" dirty="0" smtClean="0">
                <a:cs typeface="Calibri"/>
              </a:rPr>
              <a:t> –</a:t>
            </a:r>
            <a:r>
              <a:rPr lang="ru-RU" sz="1800" spc="10" dirty="0" smtClean="0">
                <a:cs typeface="Calibri"/>
              </a:rPr>
              <a:t> </a:t>
            </a:r>
            <a:r>
              <a:rPr lang="ru-RU" sz="1800" spc="-25" dirty="0" smtClean="0">
                <a:cs typeface="Calibri"/>
              </a:rPr>
              <a:t>1ч.(Б) +3ч(У)</a:t>
            </a:r>
            <a:endParaRPr lang="ru-RU" sz="1800" dirty="0" smtClean="0">
              <a:cs typeface="Calibri"/>
            </a:endParaRPr>
          </a:p>
          <a:p>
            <a:pPr marL="12700">
              <a:spcBef>
                <a:spcPts val="100"/>
              </a:spcBef>
            </a:pPr>
            <a:endParaRPr lang="ru-RU" sz="1800" dirty="0" smtClean="0"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566" y="6182480"/>
            <a:ext cx="1137726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hlinkClick r:id="rId2"/>
              </a:rPr>
              <a:t>https://iro63.ru/razvitie-potentsiala/pedagogicheskie-soobshchestva/modelnye-sinkhronizirovannye-rabochie-programmy-po-predmetam-soo/</a:t>
            </a:r>
            <a:endParaRPr lang="ru-RU" sz="1400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20</a:t>
            </a:fld>
            <a:endParaRPr lang="ru-RU"/>
          </a:p>
        </p:txBody>
      </p:sp>
      <p:grpSp>
        <p:nvGrpSpPr>
          <p:cNvPr id="6" name="object 4"/>
          <p:cNvGrpSpPr/>
          <p:nvPr/>
        </p:nvGrpSpPr>
        <p:grpSpPr>
          <a:xfrm>
            <a:off x="262558" y="333450"/>
            <a:ext cx="11544935" cy="5526405"/>
            <a:chOff x="95993" y="664446"/>
            <a:chExt cx="11544935" cy="5526405"/>
          </a:xfrm>
        </p:grpSpPr>
        <p:pic>
          <p:nvPicPr>
            <p:cNvPr id="7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93" y="664446"/>
              <a:ext cx="7353337" cy="4631471"/>
            </a:xfrm>
            <a:prstGeom prst="rect">
              <a:avLst/>
            </a:prstGeom>
          </p:spPr>
        </p:pic>
        <p:pic>
          <p:nvPicPr>
            <p:cNvPr id="8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31" y="672084"/>
              <a:ext cx="7287768" cy="4565904"/>
            </a:xfrm>
            <a:prstGeom prst="rect">
              <a:avLst/>
            </a:prstGeom>
          </p:spPr>
        </p:pic>
        <p:pic>
          <p:nvPicPr>
            <p:cNvPr id="9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4443" y="1522476"/>
              <a:ext cx="7325868" cy="4668012"/>
            </a:xfrm>
            <a:prstGeom prst="rect">
              <a:avLst/>
            </a:prstGeom>
          </p:spPr>
        </p:pic>
        <p:pic>
          <p:nvPicPr>
            <p:cNvPr id="10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5216" y="1548384"/>
              <a:ext cx="7223759" cy="45659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566" y="909514"/>
            <a:ext cx="115212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Общее число часов, рекомендованных для изучения информатики на базовом уровне среднего общего образования, – 68 часов: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10 классе – 34 часа (1 час в неделю),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11 классе – 34 часа (1 час в неделю). </a:t>
            </a:r>
            <a:endParaRPr lang="en-US" dirty="0" smtClean="0"/>
          </a:p>
          <a:p>
            <a:endParaRPr lang="ru-RU" dirty="0"/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Общее число часов, рекомендованных для изучения информатики на углубленном уровне среднего общего образования, – 272 часа: 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10 классе – 136 часов (4 часа в неделю), </a:t>
            </a:r>
            <a:endParaRPr lang="en-US" dirty="0" smtClean="0"/>
          </a:p>
          <a:p>
            <a:r>
              <a:rPr lang="ru-RU" dirty="0" smtClean="0"/>
              <a:t>в </a:t>
            </a:r>
            <a:r>
              <a:rPr lang="ru-RU" dirty="0"/>
              <a:t>11 классе – 136 часов (4 часа в неделю).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1499" t="18481" r="2903" b="7067"/>
          <a:stretch>
            <a:fillRect/>
          </a:stretch>
        </p:blipFill>
        <p:spPr bwMode="auto">
          <a:xfrm>
            <a:off x="622598" y="1413570"/>
            <a:ext cx="1101722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62558" y="333450"/>
            <a:ext cx="11665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Базовый уровень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t="14668" b="9323"/>
          <a:stretch>
            <a:fillRect/>
          </a:stretch>
        </p:blipFill>
        <p:spPr bwMode="auto">
          <a:xfrm>
            <a:off x="838622" y="1701602"/>
            <a:ext cx="9603797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62558" y="333450"/>
            <a:ext cx="11665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Углубленный уровень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t="16002" b="7990"/>
          <a:stretch>
            <a:fillRect/>
          </a:stretch>
        </p:blipFill>
        <p:spPr bwMode="auto">
          <a:xfrm>
            <a:off x="334566" y="1413570"/>
            <a:ext cx="1128867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262558" y="333450"/>
            <a:ext cx="11665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Базовый  и углубленный уровни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908" y="72660"/>
            <a:ext cx="11379929" cy="87904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dirty="0">
                <a:solidFill>
                  <a:schemeClr val="tx2">
                    <a:lumMod val="75000"/>
                  </a:schemeClr>
                </a:solidFill>
              </a:rPr>
              <a:t>Перечень</a:t>
            </a:r>
            <a:r>
              <a:rPr sz="2800" b="1" i="1" spc="-1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i="1" dirty="0">
                <a:solidFill>
                  <a:schemeClr val="tx2">
                    <a:lumMod val="75000"/>
                  </a:schemeClr>
                </a:solidFill>
              </a:rPr>
              <a:t>программ</a:t>
            </a:r>
            <a:r>
              <a:rPr sz="2800" b="1" i="1" spc="-1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i="1" dirty="0">
                <a:solidFill>
                  <a:schemeClr val="tx2">
                    <a:lumMod val="75000"/>
                  </a:schemeClr>
                </a:solidFill>
              </a:rPr>
              <a:t>внеурочной</a:t>
            </a:r>
            <a:r>
              <a:rPr sz="2800" b="1" i="1" spc="-1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i="1" spc="-10" dirty="0">
                <a:solidFill>
                  <a:schemeClr val="tx2">
                    <a:lumMod val="75000"/>
                  </a:schemeClr>
                </a:solidFill>
              </a:rPr>
              <a:t>деятельности </a:t>
            </a:r>
            <a:r>
              <a:rPr sz="2800" b="1" i="1" dirty="0">
                <a:solidFill>
                  <a:schemeClr val="tx2">
                    <a:lumMod val="75000"/>
                  </a:schemeClr>
                </a:solidFill>
              </a:rPr>
              <a:t>и</a:t>
            </a:r>
            <a:r>
              <a:rPr sz="2800" b="1" i="1" spc="-1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i="1" spc="-20" dirty="0">
                <a:solidFill>
                  <a:schemeClr val="tx2">
                    <a:lumMod val="75000"/>
                  </a:schemeClr>
                </a:solidFill>
              </a:rPr>
              <a:t>дополнительного</a:t>
            </a:r>
            <a:r>
              <a:rPr sz="2800" b="1" i="1"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i="1" spc="-10" dirty="0">
                <a:solidFill>
                  <a:schemeClr val="tx2">
                    <a:lumMod val="75000"/>
                  </a:schemeClr>
                </a:solidFill>
              </a:rPr>
              <a:t>образования</a:t>
            </a:r>
            <a:endParaRPr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34155" y="1193948"/>
          <a:ext cx="9484395" cy="34285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484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1208">
                <a:tc>
                  <a:txBody>
                    <a:bodyPr/>
                    <a:lstStyle/>
                    <a:p>
                      <a:pPr marL="31750">
                        <a:lnSpc>
                          <a:spcPts val="1425"/>
                        </a:lnSpc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Рабочая</a:t>
                      </a:r>
                      <a:r>
                        <a:rPr sz="1500" u="sng" spc="-6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программа</a:t>
                      </a:r>
                      <a:r>
                        <a:rPr sz="1500" u="sng" spc="-6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курса</a:t>
                      </a:r>
                      <a:r>
                        <a:rPr sz="1500" u="sng" spc="-3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внеурочной</a:t>
                      </a:r>
                      <a:r>
                        <a:rPr sz="1500" u="sng" spc="-5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деятельности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«Функциональная</a:t>
                      </a:r>
                      <a:r>
                        <a:rPr sz="1500" u="sng" spc="-6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грамотность:</a:t>
                      </a:r>
                      <a:r>
                        <a:rPr sz="1500" u="sng" spc="-6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учимся</a:t>
                      </a:r>
                      <a:r>
                        <a:rPr sz="1500" u="sng" spc="-4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для</a:t>
                      </a:r>
                      <a:r>
                        <a:rPr sz="1500" u="sng" spc="-3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жизни».</a:t>
                      </a:r>
                      <a:r>
                        <a:rPr sz="1500" u="sng" spc="-3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5-9</a:t>
                      </a:r>
                      <a:r>
                        <a:rPr sz="1500" u="sng" spc="-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классы</a:t>
                      </a:r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8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Рабочая</a:t>
                      </a:r>
                      <a:r>
                        <a:rPr sz="1500" u="sng" spc="-5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программа</a:t>
                      </a:r>
                      <a:r>
                        <a:rPr sz="1500" u="sng" spc="-6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учебного</a:t>
                      </a:r>
                      <a:r>
                        <a:rPr sz="1500" u="sng" spc="-4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курса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«Цифровая</a:t>
                      </a:r>
                      <a:r>
                        <a:rPr sz="1500" u="sng" spc="-4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гигиена»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9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Рабочая</a:t>
                      </a:r>
                      <a:r>
                        <a:rPr sz="1500" u="sng" spc="-5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программа</a:t>
                      </a:r>
                      <a:r>
                        <a:rPr sz="1500" u="sng" spc="-5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курса</a:t>
                      </a:r>
                      <a:r>
                        <a:rPr sz="1500" u="sng" spc="-1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«Развитие</a:t>
                      </a:r>
                      <a:r>
                        <a:rPr sz="1500" u="sng" spc="-3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креативного</a:t>
                      </a:r>
                      <a:r>
                        <a:rPr sz="1500" u="sng" spc="-4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мышления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обучающихся»</a:t>
                      </a:r>
                      <a:r>
                        <a:rPr sz="1500" u="sng" spc="-3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(7-9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класс)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9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500" u="sng" spc="-10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Моделирование</a:t>
                      </a:r>
                      <a:r>
                        <a:rPr sz="1500" u="sng" spc="-40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500" u="sng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и</a:t>
                      </a:r>
                      <a:r>
                        <a:rPr sz="1500" u="sng" spc="-5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пилотирование</a:t>
                      </a:r>
                      <a:r>
                        <a:rPr sz="1500" u="sng" spc="-35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500" u="sng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беспилотных</a:t>
                      </a:r>
                      <a:r>
                        <a:rPr sz="1500" u="sng" spc="-30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500" u="sng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авиационных</a:t>
                      </a:r>
                      <a:r>
                        <a:rPr sz="1500" u="sng" spc="-45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135AAF"/>
                          </a:solidFill>
                          <a:uFill>
                            <a:solidFill>
                              <a:srgbClr val="135AA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систем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17149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8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Беспилотные</a:t>
                      </a:r>
                      <a:r>
                        <a:rPr sz="1500" u="sng" spc="-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летательные</a:t>
                      </a:r>
                      <a:r>
                        <a:rPr sz="1500" u="sng" spc="-1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аппараты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мультироторного</a:t>
                      </a:r>
                      <a:r>
                        <a:rPr sz="1500" u="sng" spc="-4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типа.</a:t>
                      </a:r>
                      <a:r>
                        <a:rPr sz="1500" u="sng" spc="-1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Базовый</a:t>
                      </a:r>
                      <a:r>
                        <a:rPr sz="1500" u="sng" spc="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модуль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83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Беспилотные</a:t>
                      </a:r>
                      <a:r>
                        <a:rPr sz="1500" u="sng" spc="-1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летательные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аппараты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мультироторного</a:t>
                      </a:r>
                      <a:r>
                        <a:rPr sz="1500" u="sng" spc="-5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типа.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Вводный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модуль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83204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87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Беспилотные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летательные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аппараты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мультироторного</a:t>
                      </a:r>
                      <a:r>
                        <a:rPr sz="1500" u="sng" spc="-4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типа.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Программирование</a:t>
                      </a:r>
                      <a:r>
                        <a:rPr sz="1500" u="sng" spc="-3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 </a:t>
                      </a:r>
                      <a:r>
                        <a:rPr sz="1500" u="sng" spc="-2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8"/>
                        </a:rPr>
                        <a:t>БПЛА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50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Инженерия</a:t>
                      </a:r>
                      <a:r>
                        <a:rPr sz="1500" u="sng" spc="-4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беспилотных</a:t>
                      </a:r>
                      <a:r>
                        <a:rPr sz="1500" u="sng" spc="-4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авиационных</a:t>
                      </a:r>
                      <a:r>
                        <a:rPr sz="1500" u="sng" spc="-6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9"/>
                        </a:rPr>
                        <a:t>систем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507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Искусственный</a:t>
                      </a:r>
                      <a:r>
                        <a:rPr sz="1500" u="sng" spc="-4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интеллект:</a:t>
                      </a:r>
                      <a:r>
                        <a:rPr sz="1500" u="sng" spc="-3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модели</a:t>
                      </a:r>
                      <a:r>
                        <a:rPr sz="1500" u="sng" spc="-5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500" u="sng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и</a:t>
                      </a:r>
                      <a:r>
                        <a:rPr sz="1500" u="sng" spc="-25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 </a:t>
                      </a: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0"/>
                        </a:rPr>
                        <a:t>технологии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08">
                <a:tc>
                  <a:txBody>
                    <a:bodyPr/>
                    <a:lstStyle/>
                    <a:p>
                      <a:pPr marL="31750">
                        <a:lnSpc>
                          <a:spcPts val="1775"/>
                        </a:lnSpc>
                        <a:spcBef>
                          <a:spcPts val="260"/>
                        </a:spcBef>
                      </a:pPr>
                      <a:r>
                        <a:rPr sz="1500" u="sng" spc="-10" dirty="0">
                          <a:solidFill>
                            <a:srgbClr val="0562C1"/>
                          </a:solidFill>
                          <a:uFill>
                            <a:solidFill>
                              <a:srgbClr val="0562C1"/>
                            </a:solidFill>
                          </a:uFill>
                          <a:latin typeface="Calibri"/>
                          <a:cs typeface="Calibri"/>
                          <a:hlinkClick r:id="rId11"/>
                        </a:rPr>
                        <a:t>Инноватика</a:t>
                      </a:r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33028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03413" y="5780346"/>
            <a:ext cx="363173" cy="548767"/>
          </a:xfrm>
          <a:custGeom>
            <a:avLst/>
            <a:gdLst/>
            <a:ahLst/>
            <a:cxnLst/>
            <a:rect l="l" t="t" r="r" b="b"/>
            <a:pathLst>
              <a:path w="363220" h="548639">
                <a:moveTo>
                  <a:pt x="181356" y="0"/>
                </a:moveTo>
                <a:lnTo>
                  <a:pt x="181356" y="137159"/>
                </a:lnTo>
                <a:lnTo>
                  <a:pt x="0" y="137159"/>
                </a:lnTo>
                <a:lnTo>
                  <a:pt x="0" y="411479"/>
                </a:lnTo>
                <a:lnTo>
                  <a:pt x="181356" y="411479"/>
                </a:lnTo>
                <a:lnTo>
                  <a:pt x="181356" y="548639"/>
                </a:lnTo>
                <a:lnTo>
                  <a:pt x="362712" y="274319"/>
                </a:lnTo>
                <a:lnTo>
                  <a:pt x="181356" y="0"/>
                </a:lnTo>
                <a:close/>
              </a:path>
            </a:pathLst>
          </a:custGeom>
          <a:solidFill>
            <a:srgbClr val="DAE2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4474" y="4800187"/>
            <a:ext cx="7361867" cy="466794"/>
          </a:xfrm>
          <a:prstGeom prst="rect">
            <a:avLst/>
          </a:prstGeom>
          <a:ln w="9144">
            <a:solidFill>
              <a:srgbClr val="40404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162560">
              <a:lnSpc>
                <a:spcPct val="100000"/>
              </a:lnSpc>
              <a:spcBef>
                <a:spcPts val="280"/>
              </a:spcBef>
            </a:pP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Образовательный</a:t>
            </a:r>
            <a:r>
              <a:rPr sz="1400" u="sng" spc="-2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контент</a:t>
            </a:r>
            <a:r>
              <a:rPr sz="1400" u="sng" spc="-4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по</a:t>
            </a:r>
            <a:r>
              <a:rPr sz="1400" u="sng" spc="-3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обучению</a:t>
            </a:r>
            <a:r>
              <a:rPr sz="1400" u="sng" spc="-2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навыкам</a:t>
            </a:r>
            <a:r>
              <a:rPr sz="1400" u="sng" spc="-1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проектирования,</a:t>
            </a:r>
            <a:r>
              <a:rPr sz="1400" u="sng" spc="-2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разработки,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производства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и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эксплуатации</a:t>
            </a:r>
            <a:r>
              <a:rPr sz="1400" u="sng" spc="-1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БАС</a:t>
            </a:r>
            <a:r>
              <a:rPr sz="1400" u="sng" spc="-2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с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использованием</a:t>
            </a:r>
            <a:r>
              <a:rPr sz="1400" u="sng" spc="-2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цифрового</a:t>
            </a:r>
            <a:r>
              <a:rPr sz="1400" u="sng" spc="1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образовательного</a:t>
            </a:r>
            <a:r>
              <a:rPr sz="1400" u="sng" spc="-25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 </a:t>
            </a:r>
            <a:r>
              <a:rPr sz="1400" u="sng" spc="-10" dirty="0">
                <a:solidFill>
                  <a:srgbClr val="585858"/>
                </a:solidFill>
                <a:uFill>
                  <a:solidFill>
                    <a:srgbClr val="585858"/>
                  </a:solidFill>
                </a:uFill>
                <a:latin typeface="Calibri"/>
                <a:cs typeface="Calibri"/>
                <a:hlinkClick r:id="rId12"/>
              </a:rPr>
              <a:t>контента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C14F7-3529-4B13-9F92-5BADC1016B72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22598" y="405458"/>
            <a:ext cx="11089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</a:rPr>
              <a:t>Методическая поддержка учителя информатики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574" y="981522"/>
            <a:ext cx="11161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«Единое содержание общего образования» </a:t>
            </a:r>
            <a:r>
              <a:rPr lang="ru-RU" sz="1800" u="sng" dirty="0" smtClean="0">
                <a:hlinkClick r:id="rId2"/>
              </a:rPr>
              <a:t>https://edsoo.ru/</a:t>
            </a:r>
            <a:endParaRPr lang="ru-RU" sz="1800" u="sng" dirty="0" smtClean="0"/>
          </a:p>
          <a:p>
            <a:r>
              <a:rPr lang="ru-RU" sz="1800" dirty="0" smtClean="0"/>
              <a:t>Представлены</a:t>
            </a:r>
            <a:r>
              <a:rPr lang="ru-RU" sz="1800" u="sng" dirty="0" smtClean="0"/>
              <a:t> </a:t>
            </a:r>
            <a:r>
              <a:rPr lang="ru-RU" sz="1800" dirty="0" smtClean="0"/>
              <a:t>различные материалы, предназначенные для оказания методической поддержки учителю информатики.</a:t>
            </a:r>
            <a:endParaRPr lang="ru-RU" sz="18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06574" y="1917626"/>
            <a:ext cx="7746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Методические   пособия и рекомендации.  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  <a:hlinkClick r:id="rId3"/>
              </a:rPr>
              <a:t>https://edsoo.ru/mr-informatika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/</a:t>
            </a:r>
            <a:endParaRPr kumimoji="0" lang="ru-RU" sz="1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574" y="2277666"/>
            <a:ext cx="11593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Методические семинары / Информатика. </a:t>
            </a:r>
            <a:r>
              <a:rPr lang="ru-RU" sz="1800" u="sng" dirty="0" smtClean="0">
                <a:hlinkClick r:id="rId4"/>
              </a:rPr>
              <a:t>https://edsoo.ru/metodicheskie-seminary/ms-informatika/</a:t>
            </a:r>
            <a:endParaRPr lang="ru-RU" sz="1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06574" y="2637706"/>
            <a:ext cx="76126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8738" algn="l"/>
                <a:tab pos="2809875" algn="l"/>
                <a:tab pos="4400550" algn="l"/>
                <a:tab pos="5259388" algn="l"/>
                <a:tab pos="5711825" algn="l"/>
              </a:tabLst>
            </a:pP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Методические</a:t>
            </a:r>
            <a:r>
              <a:rPr kumimoji="0" lang="ru-RU" sz="18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интерактивные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кейсы. 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  <a:hlinkClick r:id="rId5"/>
              </a:rPr>
              <a:t>https://edsoo.ru/metodicheskie_kejsy/</a:t>
            </a:r>
            <a:endParaRPr kumimoji="0" lang="ru-RU" sz="1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06574" y="2997746"/>
            <a:ext cx="104021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Раздел Всероссийская олимпиада школьников / Информатика. </a:t>
            </a:r>
            <a:r>
              <a:rPr lang="ru-RU" sz="18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800" b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ea typeface="Times New Roman" pitchFamily="18" charset="0"/>
                <a:cs typeface="Arial" pitchFamily="34" charset="0"/>
                <a:hlinkClick r:id="rId6"/>
              </a:rPr>
              <a:t>https://vserosolimp.edsoo.ru/informatic</a:t>
            </a:r>
            <a:endParaRPr kumimoji="0" lang="ru-RU" sz="1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6574" y="3357786"/>
            <a:ext cx="11161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Материалы, связанные с подготовкой обучающихся к Всероссийской олимпиаде по искусственному интеллекту, размещены на сайте </a:t>
            </a:r>
            <a:r>
              <a:rPr lang="ru-RU" sz="1800" u="sng" dirty="0" smtClean="0">
                <a:hlinkClick r:id="rId7"/>
              </a:rPr>
              <a:t>https://ai.edu.gov.ru/</a:t>
            </a:r>
            <a:r>
              <a:rPr lang="ru-RU" sz="1800" dirty="0" smtClean="0">
                <a:hlinkClick r:id="rId7"/>
              </a:rPr>
              <a:t>.</a:t>
            </a:r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6574" y="4005858"/>
            <a:ext cx="1080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Материалы по вопросам подготовки, организации и проведения, а также анализ результатов государственной итоговой аттестации по учебному предмету</a:t>
            </a:r>
          </a:p>
          <a:p>
            <a:r>
              <a:rPr lang="ru-RU" sz="1800" dirty="0" smtClean="0"/>
              <a:t>«Информатика» представлены на сайте Федерального института педагогических измерений: </a:t>
            </a:r>
            <a:r>
              <a:rPr lang="ru-RU" sz="1800" u="sng" dirty="0" smtClean="0">
                <a:hlinkClick r:id="rId8"/>
              </a:rPr>
              <a:t>https://fipi.ru/</a:t>
            </a:r>
            <a:endParaRPr lang="ru-RU" sz="1800" u="sng" dirty="0" smtClean="0"/>
          </a:p>
          <a:p>
            <a:endParaRPr lang="ru-RU" sz="1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06574" y="4941962"/>
            <a:ext cx="108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Авторская мастерская </a:t>
            </a:r>
            <a:r>
              <a:rPr lang="ru-RU" sz="1800" dirty="0" err="1" smtClean="0"/>
              <a:t>Босовой</a:t>
            </a:r>
            <a:r>
              <a:rPr lang="ru-RU" sz="1800" dirty="0" smtClean="0"/>
              <a:t> Л.Л. : </a:t>
            </a:r>
            <a:r>
              <a:rPr lang="en-US" sz="1800" dirty="0" smtClean="0">
                <a:hlinkClick r:id="rId9"/>
              </a:rPr>
              <a:t>https://bosova.ru/metodist/authors/informatika/3/</a:t>
            </a:r>
            <a:endParaRPr lang="ru-RU" sz="1800" dirty="0" smtClean="0"/>
          </a:p>
          <a:p>
            <a:endParaRPr lang="ru-RU" sz="1800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406574" y="5374010"/>
            <a:ext cx="1080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 smtClean="0"/>
              <a:t>Сайт Полякова К.Ю. . : </a:t>
            </a:r>
            <a:r>
              <a:rPr lang="en-US" sz="1800" dirty="0" smtClean="0">
                <a:hlinkClick r:id="rId10"/>
              </a:rPr>
              <a:t>https://kpolyakov.spb.ru/index.htm</a:t>
            </a:r>
            <a:endParaRPr lang="ru-RU" sz="1800" dirty="0" smtClean="0"/>
          </a:p>
          <a:p>
            <a:endParaRPr lang="ru-RU" sz="1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3527</Words>
  <Application>Microsoft Office PowerPoint</Application>
  <PresentationFormat>Произвольный</PresentationFormat>
  <Paragraphs>601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Arial MT</vt:lpstr>
      <vt:lpstr>Calibri</vt:lpstr>
      <vt:lpstr>Noto Sans</vt:lpstr>
      <vt:lpstr>Times New Roman</vt:lpstr>
      <vt:lpstr>Wingdings</vt:lpstr>
      <vt:lpstr>Тема Office</vt:lpstr>
      <vt:lpstr>Особенности преподавания учебного предмета "Информатика" в 2025-2026 уч. г. </vt:lpstr>
      <vt:lpstr>Нормативно-правовые документы</vt:lpstr>
      <vt:lpstr>НОВОЕ в нормативно-правовом регулировании</vt:lpstr>
      <vt:lpstr>ПРОЕКТЫ приказов Минпросвещения России</vt:lpstr>
      <vt:lpstr>5 – 9 классы</vt:lpstr>
      <vt:lpstr>НОВОЕ в нормативно-правовом регулировании</vt:lpstr>
      <vt:lpstr>Презентация PowerPoint</vt:lpstr>
      <vt:lpstr>Перечень (кодификатор) проверяемых требований к метапредметным результатам освоения ООП ООО</vt:lpstr>
      <vt:lpstr>Внесение изменений в ООП ООО</vt:lpstr>
      <vt:lpstr>Презентация PowerPoint</vt:lpstr>
      <vt:lpstr>Утверждение рабочей программы</vt:lpstr>
      <vt:lpstr>10-11 классы</vt:lpstr>
      <vt:lpstr>НОВОЕ в нормативно-правовом регулировании</vt:lpstr>
      <vt:lpstr>Презентация PowerPoint</vt:lpstr>
      <vt:lpstr>Перечень (кодификатор) проверяемых требований к метапредметным результатам освоения ООП СОО</vt:lpstr>
      <vt:lpstr>Внесение изменений в ООП СОО</vt:lpstr>
      <vt:lpstr>Нормативная основа формирования учебного плана профиля</vt:lpstr>
      <vt:lpstr>Профильное обучение на уровне среднего общего образования</vt:lpstr>
      <vt:lpstr>Предметы углубления в учебных планах профилей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программ внеурочной деятельности и дополнительного образования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особенностях преподавания учебного предмета «Информатика» В 2025/2026 УЧЕБНОМ ГОДУ </dc:title>
  <dc:creator>Галина Шаталова</dc:creator>
  <cp:lastModifiedBy>User</cp:lastModifiedBy>
  <cp:revision>9</cp:revision>
  <cp:lastPrinted>2025-10-31T07:24:16Z</cp:lastPrinted>
  <dcterms:created xsi:type="dcterms:W3CDTF">2025-10-29T14:12:22Z</dcterms:created>
  <dcterms:modified xsi:type="dcterms:W3CDTF">2025-10-31T07:24:35Z</dcterms:modified>
</cp:coreProperties>
</file>