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61" r:id="rId6"/>
    <p:sldId id="264" r:id="rId7"/>
    <p:sldId id="265" r:id="rId8"/>
    <p:sldId id="266" r:id="rId9"/>
    <p:sldId id="268" r:id="rId10"/>
    <p:sldId id="269" r:id="rId11"/>
    <p:sldId id="272" r:id="rId12"/>
    <p:sldId id="273" r:id="rId13"/>
    <p:sldId id="274" r:id="rId14"/>
    <p:sldId id="275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B6F4-EF7B-4E38-8071-76883B922832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A4E08-CA5E-4DCC-BB55-821832A7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050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B6F4-EF7B-4E38-8071-76883B922832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A4E08-CA5E-4DCC-BB55-821832A7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639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B6F4-EF7B-4E38-8071-76883B922832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A4E08-CA5E-4DCC-BB55-821832A7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251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B6F4-EF7B-4E38-8071-76883B922832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A4E08-CA5E-4DCC-BB55-821832A7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01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B6F4-EF7B-4E38-8071-76883B922832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A4E08-CA5E-4DCC-BB55-821832A7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558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B6F4-EF7B-4E38-8071-76883B922832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A4E08-CA5E-4DCC-BB55-821832A7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509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B6F4-EF7B-4E38-8071-76883B922832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A4E08-CA5E-4DCC-BB55-821832A7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170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B6F4-EF7B-4E38-8071-76883B922832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A4E08-CA5E-4DCC-BB55-821832A7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199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B6F4-EF7B-4E38-8071-76883B922832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A4E08-CA5E-4DCC-BB55-821832A7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003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B6F4-EF7B-4E38-8071-76883B922832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A4E08-CA5E-4DCC-BB55-821832A7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064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0B6F4-EF7B-4E38-8071-76883B922832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A4E08-CA5E-4DCC-BB55-821832A7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042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2000">
              <a:srgbClr val="C9DEF1"/>
            </a:gs>
            <a:gs pos="7000">
              <a:schemeClr val="accent1">
                <a:lumMod val="5000"/>
                <a:lumOff val="9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0B6F4-EF7B-4E38-8071-76883B922832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3A4E08-CA5E-4DCC-BB55-821832A72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04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0436" y="501272"/>
            <a:ext cx="11014364" cy="1938992"/>
          </a:xfrm>
          <a:prstGeom prst="rect">
            <a:avLst/>
          </a:prstGeo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проект «Связь времен»: профессиональное самоопределение на уроках окружающего мира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14401" y="4103455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«Оц» с. Богатое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Левина Татьяна Сергеевна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21178346">
            <a:off x="11479789" y="2450665"/>
            <a:ext cx="2223654" cy="194214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1370655">
            <a:off x="-1454727" y="1805838"/>
            <a:ext cx="2223654" cy="194214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1370655">
            <a:off x="9240982" y="6247145"/>
            <a:ext cx="2223654" cy="194214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rot="21178346">
            <a:off x="1169171" y="6144105"/>
            <a:ext cx="2223654" cy="194214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74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9073" y="1346741"/>
            <a:ext cx="9513743" cy="707886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проект «Связь времен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5527" y="3297382"/>
            <a:ext cx="115408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Авторы:</a:t>
            </a:r>
          </a:p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Русинова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Е.А.,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Прокаева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Т.М., Ромашова О.А., Левина Т.С., Кутузова Е.К., Корякина И.С.,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Стадник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О.Д., Плотникова М.А., Горбунова Н.А.,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Крестинина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Е.Н.,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В.В.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09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782" y="986321"/>
            <a:ext cx="1179021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«Встреча с интересными людьми»</a:t>
            </a:r>
          </a:p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«Школа УСПЕХА»</a:t>
            </a:r>
          </a:p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«Ярмарка учебных и рабочих мест»</a:t>
            </a:r>
          </a:p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«Доска почёта выпускников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Богатовской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школы»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60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6182" y="418099"/>
            <a:ext cx="98644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ГБПОУ «Богатовский государственный сельскохозяйственный техникум имени Героя Советского Союза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Смолякова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Ивана Ильича»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818" y="2723869"/>
            <a:ext cx="5151566" cy="38651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650181" y="3009286"/>
            <a:ext cx="515389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знакомятся </a:t>
            </a:r>
          </a:p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профессией агронома. </a:t>
            </a:r>
          </a:p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Ребята выполняют пробу зерна, определяют его качество.</a:t>
            </a:r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90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219" y="2536656"/>
            <a:ext cx="4554107" cy="25605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490" y="2536656"/>
            <a:ext cx="4511431" cy="254225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75746" y="5119274"/>
            <a:ext cx="127323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Практико-ориентированный урок: </a:t>
            </a:r>
          </a:p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«Проведение посадки и прививки садовых растений»</a:t>
            </a:r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77636" y="251844"/>
            <a:ext cx="104047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ГБПОУ «Богатовский государственный сельскохозяйственный техникум имени Героя Советского Союза </a:t>
            </a:r>
            <a:r>
              <a:rPr lang="ru-RU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Смолякова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Ивана Ильича»</a:t>
            </a:r>
          </a:p>
        </p:txBody>
      </p:sp>
    </p:spTree>
    <p:extLst>
      <p:ext uri="{BB962C8B-B14F-4D97-AF65-F5344CB8AC3E}">
        <p14:creationId xmlns:p14="http://schemas.microsoft.com/office/powerpoint/2010/main" val="90398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935" y="731540"/>
            <a:ext cx="5511245" cy="41314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274" y="731540"/>
            <a:ext cx="3290278" cy="443844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44973" y="5433399"/>
            <a:ext cx="111113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Ученицы  психолого- педагогического класса </a:t>
            </a:r>
            <a:r>
              <a:rPr lang="ru-RU" sz="3200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Богатовской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школы делают свои первые шаги к профессии.</a:t>
            </a:r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7930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554" y="3006721"/>
            <a:ext cx="6096528" cy="23105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341" y="893973"/>
            <a:ext cx="3633531" cy="204843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80774" y="67943"/>
            <a:ext cx="91982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Встречи с учителями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Богатовской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429" y="893973"/>
            <a:ext cx="3060457" cy="19996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511" y="926924"/>
            <a:ext cx="2798307" cy="20972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0993" y="777261"/>
            <a:ext cx="2145978" cy="28531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863" y="2893634"/>
            <a:ext cx="3005588" cy="22313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12451" y="2902778"/>
            <a:ext cx="2950720" cy="221304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68401" y="5381619"/>
            <a:ext cx="110282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Общаясь с учителями, старшеклассники осознали, что учитель — это не просто профессия, это призвание. </a:t>
            </a:r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803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752" y="1186916"/>
            <a:ext cx="4365114" cy="323725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64687" y="210189"/>
            <a:ext cx="91982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Встречи с учителями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Богатовской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44836" y="918075"/>
            <a:ext cx="6096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Андреевна Волкова о профессии педагога в стихотворении собственного сочинения: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свете профессий разных не счесть,</a:t>
            </a: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среди всех профессий есть,</a:t>
            </a: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Одна, словно жемчуг в короне,</a:t>
            </a: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Моя профессия, это не скрою.</a:t>
            </a: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– педагог, детишек учу.</a:t>
            </a: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Всем заявить открыто хочу,</a:t>
            </a: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– призванье, дело всей жизни.</a:t>
            </a: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Тружусь в меру сил я на пользу Отчизне.</a:t>
            </a: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Отец мой когда – то учителем был.</a:t>
            </a:r>
          </a:p>
          <a:p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Любовь к педагогике он мне привил.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055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6691" y="293361"/>
            <a:ext cx="107095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Онлайн-урок «ПроеКТОриЯ» на тему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моделирование в строительстве»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2232353"/>
            <a:ext cx="4045527" cy="303741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4423" y="2147237"/>
            <a:ext cx="4562668" cy="312253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92727" y="5449944"/>
            <a:ext cx="113053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получили информацию о профессиональных образовательных организациях и учебных центрах дополнительного профессионального образования, где можно освоить специальность по информационному моделированию зданий.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121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0946" y="528890"/>
            <a:ext cx="119426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«Доска почёта выпускников </a:t>
            </a:r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Богатовской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школы»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161" y="1453503"/>
            <a:ext cx="7620660" cy="26763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907" y="4129879"/>
            <a:ext cx="6437934" cy="267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93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2773156"/>
              </p:ext>
            </p:extLst>
          </p:nvPr>
        </p:nvGraphicFramePr>
        <p:xfrm>
          <a:off x="202224" y="139374"/>
          <a:ext cx="11790483" cy="65955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211">
                  <a:extLst>
                    <a:ext uri="{9D8B030D-6E8A-4147-A177-3AD203B41FA5}">
                      <a16:colId xmlns:a16="http://schemas.microsoft.com/office/drawing/2014/main" val="3155171064"/>
                    </a:ext>
                  </a:extLst>
                </a:gridCol>
                <a:gridCol w="5760696">
                  <a:extLst>
                    <a:ext uri="{9D8B030D-6E8A-4147-A177-3AD203B41FA5}">
                      <a16:colId xmlns:a16="http://schemas.microsoft.com/office/drawing/2014/main" val="2475455760"/>
                    </a:ext>
                  </a:extLst>
                </a:gridCol>
                <a:gridCol w="5055576">
                  <a:extLst>
                    <a:ext uri="{9D8B030D-6E8A-4147-A177-3AD203B41FA5}">
                      <a16:colId xmlns:a16="http://schemas.microsoft.com/office/drawing/2014/main" val="1623073513"/>
                    </a:ext>
                  </a:extLst>
                </a:gridCol>
              </a:tblGrid>
              <a:tr h="51527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№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Тема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Форма реализации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742377"/>
                  </a:ext>
                </a:extLst>
              </a:tr>
              <a:tr h="1751939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Труд жителей региона. Профессии, связанные с трудом в учреждениях образования и культуры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Беседа о профессии учителя </a:t>
                      </a:r>
                    </a:p>
                    <a:p>
                      <a:r>
                        <a:rPr lang="ru-RU" sz="2400" dirty="0" smtClean="0"/>
                        <a:t>в рамках проекта «Ими славится наша школа»</a:t>
                      </a:r>
                    </a:p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067977"/>
                  </a:ext>
                </a:extLst>
              </a:tr>
              <a:tr h="2988601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</a:p>
                    <a:p>
                      <a:endParaRPr lang="ru-RU" sz="2400" dirty="0" smtClean="0"/>
                    </a:p>
                    <a:p>
                      <a:endParaRPr lang="ru-RU" sz="2400" dirty="0" smtClean="0"/>
                    </a:p>
                    <a:p>
                      <a:endParaRPr lang="ru-RU" sz="2400" dirty="0" smtClean="0"/>
                    </a:p>
                    <a:p>
                      <a:endParaRPr lang="ru-RU" sz="2400" dirty="0" smtClean="0"/>
                    </a:p>
                    <a:p>
                      <a:endParaRPr lang="ru-RU" sz="2400" dirty="0" smtClean="0"/>
                    </a:p>
                    <a:p>
                      <a:endParaRPr lang="ru-RU" sz="2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Условия роста и развития растения (по результатам наблюдений). Бережное отношение человека к растениям</a:t>
                      </a:r>
                    </a:p>
                    <a:p>
                      <a:endParaRPr lang="ru-RU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2400" dirty="0" smtClean="0"/>
                        <a:t>Беседа с детьми о профессии людей, которые работают в заповедниках и национальных парках (научные сотрудники, биологи, лесники, инспекторы по охране территории, географы, почвоведы, экскурсоводы)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07057"/>
                  </a:ext>
                </a:extLst>
              </a:tr>
              <a:tr h="1339718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Условия роста и развития растения </a:t>
                      </a:r>
                    </a:p>
                    <a:p>
                      <a:r>
                        <a:rPr lang="ru-RU" sz="2400" dirty="0" smtClean="0"/>
                        <a:t>(по результатам наблюдений). Бережное отношение человека к растениям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32049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5058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281526"/>
              </p:ext>
            </p:extLst>
          </p:nvPr>
        </p:nvGraphicFramePr>
        <p:xfrm>
          <a:off x="158261" y="200920"/>
          <a:ext cx="11816862" cy="60169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6147">
                  <a:extLst>
                    <a:ext uri="{9D8B030D-6E8A-4147-A177-3AD203B41FA5}">
                      <a16:colId xmlns:a16="http://schemas.microsoft.com/office/drawing/2014/main" val="3856581587"/>
                    </a:ext>
                  </a:extLst>
                </a:gridCol>
                <a:gridCol w="5978230">
                  <a:extLst>
                    <a:ext uri="{9D8B030D-6E8A-4147-A177-3AD203B41FA5}">
                      <a16:colId xmlns:a16="http://schemas.microsoft.com/office/drawing/2014/main" val="634908507"/>
                    </a:ext>
                  </a:extLst>
                </a:gridCol>
                <a:gridCol w="4932485">
                  <a:extLst>
                    <a:ext uri="{9D8B030D-6E8A-4147-A177-3AD203B41FA5}">
                      <a16:colId xmlns:a16="http://schemas.microsoft.com/office/drawing/2014/main" val="4272166201"/>
                    </a:ext>
                  </a:extLst>
                </a:gridCol>
              </a:tblGrid>
              <a:tr h="640104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реализации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141563"/>
                  </a:ext>
                </a:extLst>
              </a:tr>
              <a:tr h="166427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Органы чувств их роль в жизни человека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Беседа с детьми о профессиях: офтальмолог, отоларинголог, дерматолог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199584"/>
                  </a:ext>
                </a:extLst>
              </a:tr>
              <a:tr h="3712602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 заболеваний. Роль закаливания для здоровья растущего организма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Задание ученикам подготовить и записать интересные сведения о спортсменах и интересных людях, у которых особенно развиты сила, ловкость, выносливость.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8585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127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392130"/>
              </p:ext>
            </p:extLst>
          </p:nvPr>
        </p:nvGraphicFramePr>
        <p:xfrm>
          <a:off x="211016" y="719666"/>
          <a:ext cx="11895993" cy="576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3722">
                  <a:extLst>
                    <a:ext uri="{9D8B030D-6E8A-4147-A177-3AD203B41FA5}">
                      <a16:colId xmlns:a16="http://schemas.microsoft.com/office/drawing/2014/main" val="3441699793"/>
                    </a:ext>
                  </a:extLst>
                </a:gridCol>
                <a:gridCol w="6093070">
                  <a:extLst>
                    <a:ext uri="{9D8B030D-6E8A-4147-A177-3AD203B41FA5}">
                      <a16:colId xmlns:a16="http://schemas.microsoft.com/office/drawing/2014/main" val="285796933"/>
                    </a:ext>
                  </a:extLst>
                </a:gridCol>
                <a:gridCol w="5029201">
                  <a:extLst>
                    <a:ext uri="{9D8B030D-6E8A-4147-A177-3AD203B41FA5}">
                      <a16:colId xmlns:a16="http://schemas.microsoft.com/office/drawing/2014/main" val="2403874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реализации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31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труда в жизни человека и общества. Трудолюбие как общественно значимая ценность в культуре народов России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Знакомство с «Доской Почёта выпускников </a:t>
                      </a:r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Богатовской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школы».</a:t>
                      </a:r>
                    </a:p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Задание детям </a:t>
                      </a:r>
                    </a:p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Выбрать какой-нибудь предмет у себя дома. Изучить с помощью взрослых и коротко описать «рождение» этого предмета. Какие природные богатства и оборудование были использованы для его изготовления, люди каких профессий трудились.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595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 жителей региона. Профессии, связанные с трудом на производстве, в сельском хозяйстве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Рассказ учеников о своих родных и знакомых, кто трудится на производстве, в сельском хозяйстве.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854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3790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90" b="30769"/>
          <a:stretch/>
        </p:blipFill>
        <p:spPr>
          <a:xfrm>
            <a:off x="536149" y="2286000"/>
            <a:ext cx="5702595" cy="38862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6999" r="26937"/>
          <a:stretch/>
        </p:blipFill>
        <p:spPr>
          <a:xfrm>
            <a:off x="3112476" y="1718948"/>
            <a:ext cx="404447" cy="5670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64209">
            <a:off x="6160633" y="970007"/>
            <a:ext cx="5477338" cy="37265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6434" y="560003"/>
            <a:ext cx="500417" cy="53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062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55423" y="4809899"/>
            <a:ext cx="50206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984" y="2740903"/>
            <a:ext cx="3127519" cy="18472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" y="1245034"/>
            <a:ext cx="121919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общеобразовательное учреждение Самарской области  средняя общеобразовательная школа «Образовательный центр» с. Богатое муниципального района Богатовский Самарской области имени Героя Советского Союза Павлова Валентина Васильевича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725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608</Words>
  <Application>Microsoft Office PowerPoint</Application>
  <PresentationFormat>Широкоэкранный</PresentationFormat>
  <Paragraphs>80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ГБОУ СОШ "Оц" с. Богатое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Владимир</cp:lastModifiedBy>
  <cp:revision>20</cp:revision>
  <dcterms:created xsi:type="dcterms:W3CDTF">2025-03-19T07:37:03Z</dcterms:created>
  <dcterms:modified xsi:type="dcterms:W3CDTF">2025-03-23T14:06:20Z</dcterms:modified>
</cp:coreProperties>
</file>